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319" r:id="rId2"/>
    <p:sldId id="259" r:id="rId3"/>
    <p:sldId id="263" r:id="rId4"/>
    <p:sldId id="267" r:id="rId5"/>
    <p:sldId id="268" r:id="rId6"/>
    <p:sldId id="269" r:id="rId7"/>
    <p:sldId id="281" r:id="rId8"/>
    <p:sldId id="270" r:id="rId9"/>
    <p:sldId id="274" r:id="rId10"/>
    <p:sldId id="271" r:id="rId11"/>
    <p:sldId id="361" r:id="rId12"/>
    <p:sldId id="273" r:id="rId13"/>
    <p:sldId id="285" r:id="rId14"/>
    <p:sldId id="282" r:id="rId15"/>
    <p:sldId id="36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B502878-1588-4E41-9604-17D158362E65}" v="2" dt="2020-10-07T20:17:07.251"/>
  </p1510:revLst>
</p1510:revInfo>
</file>

<file path=ppt/tableStyles.xml><?xml version="1.0" encoding="utf-8"?>
<a:tblStyleLst xmlns:a="http://schemas.openxmlformats.org/drawingml/2006/main" def="{5C22544A-7EE6-4342-B048-85BDC9FD1C3A}">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go O'Grady (MTS - Economics)" userId="be5239d6-4e1c-4d0a-af6d-902fa350e3f1" providerId="ADAL" clId="{6F2F90A6-9421-A34A-BDBF-A33D928CB90E}"/>
    <pc:docChg chg="undo custSel modSld">
      <pc:chgData name="Hugo O'Grady (MTS - Economics)" userId="be5239d6-4e1c-4d0a-af6d-902fa350e3f1" providerId="ADAL" clId="{6F2F90A6-9421-A34A-BDBF-A33D928CB90E}" dt="2020-04-19T12:53:13.642" v="579" actId="20577"/>
      <pc:docMkLst>
        <pc:docMk/>
      </pc:docMkLst>
      <pc:sldChg chg="addSp modSp addAnim delAnim">
        <pc:chgData name="Hugo O'Grady (MTS - Economics)" userId="be5239d6-4e1c-4d0a-af6d-902fa350e3f1" providerId="ADAL" clId="{6F2F90A6-9421-A34A-BDBF-A33D928CB90E}" dt="2020-04-19T12:53:13.642" v="579" actId="20577"/>
        <pc:sldMkLst>
          <pc:docMk/>
          <pc:sldMk cId="1188655202" sldId="281"/>
        </pc:sldMkLst>
        <pc:spChg chg="add mod">
          <ac:chgData name="Hugo O'Grady (MTS - Economics)" userId="be5239d6-4e1c-4d0a-af6d-902fa350e3f1" providerId="ADAL" clId="{6F2F90A6-9421-A34A-BDBF-A33D928CB90E}" dt="2020-04-19T12:53:13.642" v="579" actId="20577"/>
          <ac:spMkLst>
            <pc:docMk/>
            <pc:sldMk cId="1188655202" sldId="281"/>
            <ac:spMk id="2" creationId="{10532D89-3448-AE4C-AB2F-6403EED729EF}"/>
          </ac:spMkLst>
        </pc:spChg>
        <pc:spChg chg="mod">
          <ac:chgData name="Hugo O'Grady (MTS - Economics)" userId="be5239d6-4e1c-4d0a-af6d-902fa350e3f1" providerId="ADAL" clId="{6F2F90A6-9421-A34A-BDBF-A33D928CB90E}" dt="2020-04-19T12:32:00.572" v="372" actId="20577"/>
          <ac:spMkLst>
            <pc:docMk/>
            <pc:sldMk cId="1188655202" sldId="281"/>
            <ac:spMk id="4" creationId="{A63F790E-6B30-44E5-BEEF-D12BDD887135}"/>
          </ac:spMkLst>
        </pc:spChg>
        <pc:spChg chg="mod">
          <ac:chgData name="Hugo O'Grady (MTS - Economics)" userId="be5239d6-4e1c-4d0a-af6d-902fa350e3f1" providerId="ADAL" clId="{6F2F90A6-9421-A34A-BDBF-A33D928CB90E}" dt="2020-04-19T12:24:05.097" v="179" actId="20577"/>
          <ac:spMkLst>
            <pc:docMk/>
            <pc:sldMk cId="1188655202" sldId="281"/>
            <ac:spMk id="5" creationId="{BDDE3C44-BFCE-45E5-B7EA-DA368F0E0EFF}"/>
          </ac:spMkLst>
        </pc:spChg>
      </pc:sldChg>
    </pc:docChg>
  </pc:docChgLst>
  <pc:docChgLst>
    <pc:chgData name="Hugo O'Grady (MTS - Economics)" userId="S::hco@mtsn.org.uk::be5239d6-4e1c-4d0a-af6d-902fa350e3f1" providerId="AD" clId="Web-{DEDAF42B-E886-E4ED-31EA-2B3C3DC29298}"/>
    <pc:docChg chg="modSld">
      <pc:chgData name="Hugo O'Grady (MTS - Economics)" userId="S::hco@mtsn.org.uk::be5239d6-4e1c-4d0a-af6d-902fa350e3f1" providerId="AD" clId="Web-{DEDAF42B-E886-E4ED-31EA-2B3C3DC29298}" dt="2020-04-19T13:38:23.478" v="7" actId="20577"/>
      <pc:docMkLst>
        <pc:docMk/>
      </pc:docMkLst>
      <pc:sldChg chg="modSp">
        <pc:chgData name="Hugo O'Grady (MTS - Economics)" userId="S::hco@mtsn.org.uk::be5239d6-4e1c-4d0a-af6d-902fa350e3f1" providerId="AD" clId="Web-{DEDAF42B-E886-E4ED-31EA-2B3C3DC29298}" dt="2020-04-19T13:38:23.478" v="6" actId="20577"/>
        <pc:sldMkLst>
          <pc:docMk/>
          <pc:sldMk cId="1188655202" sldId="281"/>
        </pc:sldMkLst>
        <pc:spChg chg="mod">
          <ac:chgData name="Hugo O'Grady (MTS - Economics)" userId="S::hco@mtsn.org.uk::be5239d6-4e1c-4d0a-af6d-902fa350e3f1" providerId="AD" clId="Web-{DEDAF42B-E886-E4ED-31EA-2B3C3DC29298}" dt="2020-04-19T13:38:23.478" v="6" actId="20577"/>
          <ac:spMkLst>
            <pc:docMk/>
            <pc:sldMk cId="1188655202" sldId="281"/>
            <ac:spMk id="4" creationId="{A63F790E-6B30-44E5-BEEF-D12BDD887135}"/>
          </ac:spMkLst>
        </pc:spChg>
      </pc:sldChg>
    </pc:docChg>
  </pc:docChgLst>
  <pc:docChgLst>
    <pc:chgData name="Hugo O'Grady (MTS - Economics)" userId="S::hco@mtsn.org.uk::be5239d6-4e1c-4d0a-af6d-902fa350e3f1" providerId="AD" clId="Web-{59132BE3-90E8-4CFA-942A-B7C650F66EE3}"/>
    <pc:docChg chg="modSld">
      <pc:chgData name="Hugo O'Grady (MTS - Economics)" userId="S::hco@mtsn.org.uk::be5239d6-4e1c-4d0a-af6d-902fa350e3f1" providerId="AD" clId="Web-{59132BE3-90E8-4CFA-942A-B7C650F66EE3}" dt="2020-09-18T14:34:45.562" v="10" actId="20577"/>
      <pc:docMkLst>
        <pc:docMk/>
      </pc:docMkLst>
      <pc:sldChg chg="modSp">
        <pc:chgData name="Hugo O'Grady (MTS - Economics)" userId="S::hco@mtsn.org.uk::be5239d6-4e1c-4d0a-af6d-902fa350e3f1" providerId="AD" clId="Web-{59132BE3-90E8-4CFA-942A-B7C650F66EE3}" dt="2020-09-18T14:34:45.562" v="9" actId="20577"/>
        <pc:sldMkLst>
          <pc:docMk/>
          <pc:sldMk cId="2866786066" sldId="282"/>
        </pc:sldMkLst>
        <pc:spChg chg="mod">
          <ac:chgData name="Hugo O'Grady (MTS - Economics)" userId="S::hco@mtsn.org.uk::be5239d6-4e1c-4d0a-af6d-902fa350e3f1" providerId="AD" clId="Web-{59132BE3-90E8-4CFA-942A-B7C650F66EE3}" dt="2020-09-18T14:34:45.562" v="9" actId="20577"/>
          <ac:spMkLst>
            <pc:docMk/>
            <pc:sldMk cId="2866786066" sldId="282"/>
            <ac:spMk id="4" creationId="{FF325F12-DD55-467D-9BA3-6AF84A6E8C6A}"/>
          </ac:spMkLst>
        </pc:spChg>
      </pc:sldChg>
    </pc:docChg>
  </pc:docChgLst>
  <pc:docChgLst>
    <pc:chgData name="Hugo O'Grady (MTS - Economics)" userId="be5239d6-4e1c-4d0a-af6d-902fa350e3f1" providerId="ADAL" clId="{491A3993-702A-4C42-8703-288D6A938E9B}"/>
    <pc:docChg chg="undo redo custSel addSld delSld modSld">
      <pc:chgData name="Hugo O'Grady (MTS - Economics)" userId="be5239d6-4e1c-4d0a-af6d-902fa350e3f1" providerId="ADAL" clId="{491A3993-702A-4C42-8703-288D6A938E9B}" dt="2020-04-19T20:48:07.827" v="6001" actId="1076"/>
      <pc:docMkLst>
        <pc:docMk/>
      </pc:docMkLst>
      <pc:sldChg chg="modSp modAnim">
        <pc:chgData name="Hugo O'Grady (MTS - Economics)" userId="be5239d6-4e1c-4d0a-af6d-902fa350e3f1" providerId="ADAL" clId="{491A3993-702A-4C42-8703-288D6A938E9B}" dt="2020-04-19T13:47:09.940" v="2712"/>
        <pc:sldMkLst>
          <pc:docMk/>
          <pc:sldMk cId="3968166955" sldId="263"/>
        </pc:sldMkLst>
        <pc:spChg chg="mod">
          <ac:chgData name="Hugo O'Grady (MTS - Economics)" userId="be5239d6-4e1c-4d0a-af6d-902fa350e3f1" providerId="ADAL" clId="{491A3993-702A-4C42-8703-288D6A938E9B}" dt="2020-04-19T10:54:36.597" v="995" actId="20577"/>
          <ac:spMkLst>
            <pc:docMk/>
            <pc:sldMk cId="3968166955" sldId="263"/>
            <ac:spMk id="4" creationId="{FF325F12-DD55-467D-9BA3-6AF84A6E8C6A}"/>
          </ac:spMkLst>
        </pc:spChg>
      </pc:sldChg>
      <pc:sldChg chg="modAnim">
        <pc:chgData name="Hugo O'Grady (MTS - Economics)" userId="be5239d6-4e1c-4d0a-af6d-902fa350e3f1" providerId="ADAL" clId="{491A3993-702A-4C42-8703-288D6A938E9B}" dt="2020-04-19T13:46:57.770" v="2711"/>
        <pc:sldMkLst>
          <pc:docMk/>
          <pc:sldMk cId="4046423433" sldId="268"/>
        </pc:sldMkLst>
      </pc:sldChg>
      <pc:sldChg chg="modSp mod">
        <pc:chgData name="Hugo O'Grady (MTS - Economics)" userId="be5239d6-4e1c-4d0a-af6d-902fa350e3f1" providerId="ADAL" clId="{491A3993-702A-4C42-8703-288D6A938E9B}" dt="2020-04-19T17:43:09.266" v="3130" actId="20577"/>
        <pc:sldMkLst>
          <pc:docMk/>
          <pc:sldMk cId="1483720570" sldId="273"/>
        </pc:sldMkLst>
        <pc:spChg chg="mod">
          <ac:chgData name="Hugo O'Grady (MTS - Economics)" userId="be5239d6-4e1c-4d0a-af6d-902fa350e3f1" providerId="ADAL" clId="{491A3993-702A-4C42-8703-288D6A938E9B}" dt="2020-04-19T17:43:09.266" v="3130" actId="20577"/>
          <ac:spMkLst>
            <pc:docMk/>
            <pc:sldMk cId="1483720570" sldId="273"/>
            <ac:spMk id="4" creationId="{AF47EB7F-192E-469A-9A81-C292999A2287}"/>
          </ac:spMkLst>
        </pc:spChg>
      </pc:sldChg>
      <pc:sldChg chg="addSp delSp modSp add mod modAnim">
        <pc:chgData name="Hugo O'Grady (MTS - Economics)" userId="be5239d6-4e1c-4d0a-af6d-902fa350e3f1" providerId="ADAL" clId="{491A3993-702A-4C42-8703-288D6A938E9B}" dt="2020-04-19T13:46:32.049" v="2710"/>
        <pc:sldMkLst>
          <pc:docMk/>
          <pc:sldMk cId="3944433048" sldId="274"/>
        </pc:sldMkLst>
        <pc:spChg chg="mod">
          <ac:chgData name="Hugo O'Grady (MTS - Economics)" userId="be5239d6-4e1c-4d0a-af6d-902fa350e3f1" providerId="ADAL" clId="{491A3993-702A-4C42-8703-288D6A938E9B}" dt="2020-04-19T11:03:02.961" v="1063" actId="20577"/>
          <ac:spMkLst>
            <pc:docMk/>
            <pc:sldMk cId="3944433048" sldId="274"/>
            <ac:spMk id="4" creationId="{FF325F12-DD55-467D-9BA3-6AF84A6E8C6A}"/>
          </ac:spMkLst>
        </pc:spChg>
        <pc:graphicFrameChg chg="add del">
          <ac:chgData name="Hugo O'Grady (MTS - Economics)" userId="be5239d6-4e1c-4d0a-af6d-902fa350e3f1" providerId="ADAL" clId="{491A3993-702A-4C42-8703-288D6A938E9B}" dt="2020-04-19T10:20:16.361" v="429"/>
          <ac:graphicFrameMkLst>
            <pc:docMk/>
            <pc:sldMk cId="3944433048" sldId="274"/>
            <ac:graphicFrameMk id="2" creationId="{9B810BBB-82E9-48AA-8940-13953C777DDD}"/>
          </ac:graphicFrameMkLst>
        </pc:graphicFrameChg>
        <pc:graphicFrameChg chg="add mod modGraphic">
          <ac:chgData name="Hugo O'Grady (MTS - Economics)" userId="be5239d6-4e1c-4d0a-af6d-902fa350e3f1" providerId="ADAL" clId="{491A3993-702A-4C42-8703-288D6A938E9B}" dt="2020-04-19T11:03:10.264" v="1078" actId="1035"/>
          <ac:graphicFrameMkLst>
            <pc:docMk/>
            <pc:sldMk cId="3944433048" sldId="274"/>
            <ac:graphicFrameMk id="3" creationId="{1B881774-EFF6-4DB8-95C3-0E9E335EF5A7}"/>
          </ac:graphicFrameMkLst>
        </pc:graphicFrameChg>
      </pc:sldChg>
      <pc:sldChg chg="modSp add mod modAnim">
        <pc:chgData name="Hugo O'Grady (MTS - Economics)" userId="be5239d6-4e1c-4d0a-af6d-902fa350e3f1" providerId="ADAL" clId="{491A3993-702A-4C42-8703-288D6A938E9B}" dt="2020-04-19T19:41:12.684" v="5017" actId="20577"/>
        <pc:sldMkLst>
          <pc:docMk/>
          <pc:sldMk cId="1194122160" sldId="277"/>
        </pc:sldMkLst>
        <pc:spChg chg="mod">
          <ac:chgData name="Hugo O'Grady (MTS - Economics)" userId="be5239d6-4e1c-4d0a-af6d-902fa350e3f1" providerId="ADAL" clId="{491A3993-702A-4C42-8703-288D6A938E9B}" dt="2020-04-19T19:41:12.684" v="5017" actId="20577"/>
          <ac:spMkLst>
            <pc:docMk/>
            <pc:sldMk cId="1194122160" sldId="277"/>
            <ac:spMk id="4" creationId="{FF325F12-DD55-467D-9BA3-6AF84A6E8C6A}"/>
          </ac:spMkLst>
        </pc:spChg>
      </pc:sldChg>
      <pc:sldChg chg="add">
        <pc:chgData name="Hugo O'Grady (MTS - Economics)" userId="be5239d6-4e1c-4d0a-af6d-902fa350e3f1" providerId="ADAL" clId="{491A3993-702A-4C42-8703-288D6A938E9B}" dt="2020-04-19T11:18:13.738" v="1079"/>
        <pc:sldMkLst>
          <pc:docMk/>
          <pc:sldMk cId="38508453" sldId="278"/>
        </pc:sldMkLst>
      </pc:sldChg>
      <pc:sldChg chg="del">
        <pc:chgData name="Hugo O'Grady (MTS - Economics)" userId="be5239d6-4e1c-4d0a-af6d-902fa350e3f1" providerId="ADAL" clId="{491A3993-702A-4C42-8703-288D6A938E9B}" dt="2020-04-19T11:39:37.032" v="2402" actId="47"/>
        <pc:sldMkLst>
          <pc:docMk/>
          <pc:sldMk cId="2263823454" sldId="279"/>
        </pc:sldMkLst>
      </pc:sldChg>
      <pc:sldChg chg="addSp delSp modSp add mod modAnim">
        <pc:chgData name="Hugo O'Grady (MTS - Economics)" userId="be5239d6-4e1c-4d0a-af6d-902fa350e3f1" providerId="ADAL" clId="{491A3993-702A-4C42-8703-288D6A938E9B}" dt="2020-04-19T13:45:56.809" v="2705"/>
        <pc:sldMkLst>
          <pc:docMk/>
          <pc:sldMk cId="1188655202" sldId="281"/>
        </pc:sldMkLst>
        <pc:spChg chg="mod">
          <ac:chgData name="Hugo O'Grady (MTS - Economics)" userId="be5239d6-4e1c-4d0a-af6d-902fa350e3f1" providerId="ADAL" clId="{491A3993-702A-4C42-8703-288D6A938E9B}" dt="2020-04-19T13:45:10.731" v="2698" actId="15"/>
          <ac:spMkLst>
            <pc:docMk/>
            <pc:sldMk cId="1188655202" sldId="281"/>
            <ac:spMk id="2" creationId="{10532D89-3448-AE4C-AB2F-6403EED729EF}"/>
          </ac:spMkLst>
        </pc:spChg>
        <pc:spChg chg="del">
          <ac:chgData name="Hugo O'Grady (MTS - Economics)" userId="be5239d6-4e1c-4d0a-af6d-902fa350e3f1" providerId="ADAL" clId="{491A3993-702A-4C42-8703-288D6A938E9B}" dt="2020-04-19T11:39:52.040" v="2405" actId="478"/>
          <ac:spMkLst>
            <pc:docMk/>
            <pc:sldMk cId="1188655202" sldId="281"/>
            <ac:spMk id="2" creationId="{25B9C7DE-73E2-461C-BA44-DE284E1D847F}"/>
          </ac:spMkLst>
        </pc:spChg>
        <pc:spChg chg="del">
          <ac:chgData name="Hugo O'Grady (MTS - Economics)" userId="be5239d6-4e1c-4d0a-af6d-902fa350e3f1" providerId="ADAL" clId="{491A3993-702A-4C42-8703-288D6A938E9B}" dt="2020-04-19T11:39:50.641" v="2404" actId="478"/>
          <ac:spMkLst>
            <pc:docMk/>
            <pc:sldMk cId="1188655202" sldId="281"/>
            <ac:spMk id="3" creationId="{1A027A1D-E8A0-4B48-8B54-6632689CD34D}"/>
          </ac:spMkLst>
        </pc:spChg>
        <pc:spChg chg="add mod">
          <ac:chgData name="Hugo O'Grady (MTS - Economics)" userId="be5239d6-4e1c-4d0a-af6d-902fa350e3f1" providerId="ADAL" clId="{491A3993-702A-4C42-8703-288D6A938E9B}" dt="2020-04-19T13:45:26.887" v="2702" actId="403"/>
          <ac:spMkLst>
            <pc:docMk/>
            <pc:sldMk cId="1188655202" sldId="281"/>
            <ac:spMk id="4" creationId="{A63F790E-6B30-44E5-BEEF-D12BDD887135}"/>
          </ac:spMkLst>
        </pc:spChg>
        <pc:spChg chg="add mod">
          <ac:chgData name="Hugo O'Grady (MTS - Economics)" userId="be5239d6-4e1c-4d0a-af6d-902fa350e3f1" providerId="ADAL" clId="{491A3993-702A-4C42-8703-288D6A938E9B}" dt="2020-04-19T11:40:27.185" v="2433" actId="20577"/>
          <ac:spMkLst>
            <pc:docMk/>
            <pc:sldMk cId="1188655202" sldId="281"/>
            <ac:spMk id="5" creationId="{BDDE3C44-BFCE-45E5-B7EA-DA368F0E0EFF}"/>
          </ac:spMkLst>
        </pc:spChg>
      </pc:sldChg>
      <pc:sldChg chg="modSp mod modAnim">
        <pc:chgData name="Hugo O'Grady (MTS - Economics)" userId="be5239d6-4e1c-4d0a-af6d-902fa350e3f1" providerId="ADAL" clId="{491A3993-702A-4C42-8703-288D6A938E9B}" dt="2020-04-19T18:18:11.145" v="3516" actId="113"/>
        <pc:sldMkLst>
          <pc:docMk/>
          <pc:sldMk cId="2866786066" sldId="282"/>
        </pc:sldMkLst>
        <pc:spChg chg="mod">
          <ac:chgData name="Hugo O'Grady (MTS - Economics)" userId="be5239d6-4e1c-4d0a-af6d-902fa350e3f1" providerId="ADAL" clId="{491A3993-702A-4C42-8703-288D6A938E9B}" dt="2020-04-19T18:18:11.145" v="3516" actId="113"/>
          <ac:spMkLst>
            <pc:docMk/>
            <pc:sldMk cId="2866786066" sldId="282"/>
            <ac:spMk id="4" creationId="{FF325F12-DD55-467D-9BA3-6AF84A6E8C6A}"/>
          </ac:spMkLst>
        </pc:spChg>
      </pc:sldChg>
      <pc:sldChg chg="addSp modSp mod modAnim">
        <pc:chgData name="Hugo O'Grady (MTS - Economics)" userId="be5239d6-4e1c-4d0a-af6d-902fa350e3f1" providerId="ADAL" clId="{491A3993-702A-4C42-8703-288D6A938E9B}" dt="2020-04-19T13:52:40.737" v="2795"/>
        <pc:sldMkLst>
          <pc:docMk/>
          <pc:sldMk cId="1155985349" sldId="284"/>
        </pc:sldMkLst>
        <pc:spChg chg="mod">
          <ac:chgData name="Hugo O'Grady (MTS - Economics)" userId="be5239d6-4e1c-4d0a-af6d-902fa350e3f1" providerId="ADAL" clId="{491A3993-702A-4C42-8703-288D6A938E9B}" dt="2020-04-19T13:51:03.668" v="2779" actId="14100"/>
          <ac:spMkLst>
            <pc:docMk/>
            <pc:sldMk cId="1155985349" sldId="284"/>
            <ac:spMk id="4" creationId="{AF47EB7F-192E-469A-9A81-C292999A2287}"/>
          </ac:spMkLst>
        </pc:spChg>
        <pc:spChg chg="mod">
          <ac:chgData name="Hugo O'Grady (MTS - Economics)" userId="be5239d6-4e1c-4d0a-af6d-902fa350e3f1" providerId="ADAL" clId="{491A3993-702A-4C42-8703-288D6A938E9B}" dt="2020-04-19T13:49:07.317" v="2772" actId="20577"/>
          <ac:spMkLst>
            <pc:docMk/>
            <pc:sldMk cId="1155985349" sldId="284"/>
            <ac:spMk id="5" creationId="{1E20BD14-672F-4172-B84C-DFA0BDF73849}"/>
          </ac:spMkLst>
        </pc:spChg>
        <pc:picChg chg="add mod">
          <ac:chgData name="Hugo O'Grady (MTS - Economics)" userId="be5239d6-4e1c-4d0a-af6d-902fa350e3f1" providerId="ADAL" clId="{491A3993-702A-4C42-8703-288D6A938E9B}" dt="2020-04-19T13:52:31.298" v="2794" actId="1076"/>
          <ac:picMkLst>
            <pc:docMk/>
            <pc:sldMk cId="1155985349" sldId="284"/>
            <ac:picMk id="1026" creationId="{392716F3-EF9E-429A-AF6F-8E80E1B93213}"/>
          </ac:picMkLst>
        </pc:picChg>
      </pc:sldChg>
      <pc:sldChg chg="modSp add mod modAnim">
        <pc:chgData name="Hugo O'Grady (MTS - Economics)" userId="be5239d6-4e1c-4d0a-af6d-902fa350e3f1" providerId="ADAL" clId="{491A3993-702A-4C42-8703-288D6A938E9B}" dt="2020-04-19T19:25:27.498" v="4864"/>
        <pc:sldMkLst>
          <pc:docMk/>
          <pc:sldMk cId="49097166" sldId="285"/>
        </pc:sldMkLst>
        <pc:spChg chg="mod">
          <ac:chgData name="Hugo O'Grady (MTS - Economics)" userId="be5239d6-4e1c-4d0a-af6d-902fa350e3f1" providerId="ADAL" clId="{491A3993-702A-4C42-8703-288D6A938E9B}" dt="2020-04-19T19:25:20.668" v="4863" actId="207"/>
          <ac:spMkLst>
            <pc:docMk/>
            <pc:sldMk cId="49097166" sldId="285"/>
            <ac:spMk id="4" creationId="{FF325F12-DD55-467D-9BA3-6AF84A6E8C6A}"/>
          </ac:spMkLst>
        </pc:spChg>
      </pc:sldChg>
      <pc:sldChg chg="modSp add mod modAnim">
        <pc:chgData name="Hugo O'Grady (MTS - Economics)" userId="be5239d6-4e1c-4d0a-af6d-902fa350e3f1" providerId="ADAL" clId="{491A3993-702A-4C42-8703-288D6A938E9B}" dt="2020-04-19T20:28:26.574" v="5845" actId="15"/>
        <pc:sldMkLst>
          <pc:docMk/>
          <pc:sldMk cId="1885246846" sldId="286"/>
        </pc:sldMkLst>
        <pc:spChg chg="mod">
          <ac:chgData name="Hugo O'Grady (MTS - Economics)" userId="be5239d6-4e1c-4d0a-af6d-902fa350e3f1" providerId="ADAL" clId="{491A3993-702A-4C42-8703-288D6A938E9B}" dt="2020-04-19T20:28:26.574" v="5845" actId="15"/>
          <ac:spMkLst>
            <pc:docMk/>
            <pc:sldMk cId="1885246846" sldId="286"/>
            <ac:spMk id="4" creationId="{FF325F12-DD55-467D-9BA3-6AF84A6E8C6A}"/>
          </ac:spMkLst>
        </pc:spChg>
      </pc:sldChg>
      <pc:sldChg chg="add">
        <pc:chgData name="Hugo O'Grady (MTS - Economics)" userId="be5239d6-4e1c-4d0a-af6d-902fa350e3f1" providerId="ADAL" clId="{491A3993-702A-4C42-8703-288D6A938E9B}" dt="2020-04-19T19:25:53.082" v="4865"/>
        <pc:sldMkLst>
          <pc:docMk/>
          <pc:sldMk cId="1958976854" sldId="287"/>
        </pc:sldMkLst>
      </pc:sldChg>
      <pc:sldChg chg="addSp delSp modSp add mod">
        <pc:chgData name="Hugo O'Grady (MTS - Economics)" userId="be5239d6-4e1c-4d0a-af6d-902fa350e3f1" providerId="ADAL" clId="{491A3993-702A-4C42-8703-288D6A938E9B}" dt="2020-04-19T20:48:07.827" v="6001" actId="1076"/>
        <pc:sldMkLst>
          <pc:docMk/>
          <pc:sldMk cId="2713438657" sldId="288"/>
        </pc:sldMkLst>
        <pc:spChg chg="del">
          <ac:chgData name="Hugo O'Grady (MTS - Economics)" userId="be5239d6-4e1c-4d0a-af6d-902fa350e3f1" providerId="ADAL" clId="{491A3993-702A-4C42-8703-288D6A938E9B}" dt="2020-04-19T20:38:50.510" v="5848" actId="478"/>
          <ac:spMkLst>
            <pc:docMk/>
            <pc:sldMk cId="2713438657" sldId="288"/>
            <ac:spMk id="2" creationId="{EF864D6A-7F1E-464D-8E50-ABCF5847B277}"/>
          </ac:spMkLst>
        </pc:spChg>
        <pc:spChg chg="del">
          <ac:chgData name="Hugo O'Grady (MTS - Economics)" userId="be5239d6-4e1c-4d0a-af6d-902fa350e3f1" providerId="ADAL" clId="{491A3993-702A-4C42-8703-288D6A938E9B}" dt="2020-04-19T20:38:47.878" v="5847" actId="478"/>
          <ac:spMkLst>
            <pc:docMk/>
            <pc:sldMk cId="2713438657" sldId="288"/>
            <ac:spMk id="3" creationId="{4FA4087B-053E-4AC7-8ACF-B6EAAE56591B}"/>
          </ac:spMkLst>
        </pc:spChg>
        <pc:spChg chg="add mod ord">
          <ac:chgData name="Hugo O'Grady (MTS - Economics)" userId="be5239d6-4e1c-4d0a-af6d-902fa350e3f1" providerId="ADAL" clId="{491A3993-702A-4C42-8703-288D6A938E9B}" dt="2020-04-19T20:44:48.784" v="5902" actId="164"/>
          <ac:spMkLst>
            <pc:docMk/>
            <pc:sldMk cId="2713438657" sldId="288"/>
            <ac:spMk id="7" creationId="{8C0E6DB4-5E84-4583-BDB5-4D1EF788DDA4}"/>
          </ac:spMkLst>
        </pc:spChg>
        <pc:spChg chg="add mod">
          <ac:chgData name="Hugo O'Grady (MTS - Economics)" userId="be5239d6-4e1c-4d0a-af6d-902fa350e3f1" providerId="ADAL" clId="{491A3993-702A-4C42-8703-288D6A938E9B}" dt="2020-04-19T20:44:48.784" v="5902" actId="164"/>
          <ac:spMkLst>
            <pc:docMk/>
            <pc:sldMk cId="2713438657" sldId="288"/>
            <ac:spMk id="8" creationId="{FAF4246A-B1EE-42BA-963F-F52B0AD33C65}"/>
          </ac:spMkLst>
        </pc:spChg>
        <pc:spChg chg="add mod">
          <ac:chgData name="Hugo O'Grady (MTS - Economics)" userId="be5239d6-4e1c-4d0a-af6d-902fa350e3f1" providerId="ADAL" clId="{491A3993-702A-4C42-8703-288D6A938E9B}" dt="2020-04-19T20:44:48.784" v="5902" actId="164"/>
          <ac:spMkLst>
            <pc:docMk/>
            <pc:sldMk cId="2713438657" sldId="288"/>
            <ac:spMk id="9" creationId="{CE9FA307-41F5-4CC3-9144-0F70B9C10119}"/>
          </ac:spMkLst>
        </pc:spChg>
        <pc:spChg chg="add mod">
          <ac:chgData name="Hugo O'Grady (MTS - Economics)" userId="be5239d6-4e1c-4d0a-af6d-902fa350e3f1" providerId="ADAL" clId="{491A3993-702A-4C42-8703-288D6A938E9B}" dt="2020-04-19T20:48:07.827" v="6001" actId="1076"/>
          <ac:spMkLst>
            <pc:docMk/>
            <pc:sldMk cId="2713438657" sldId="288"/>
            <ac:spMk id="13" creationId="{531404C6-0EBB-4391-82E0-4A3019590A97}"/>
          </ac:spMkLst>
        </pc:spChg>
        <pc:grpChg chg="add del mod">
          <ac:chgData name="Hugo O'Grady (MTS - Economics)" userId="be5239d6-4e1c-4d0a-af6d-902fa350e3f1" providerId="ADAL" clId="{491A3993-702A-4C42-8703-288D6A938E9B}" dt="2020-04-19T20:45:20.544" v="5905" actId="21"/>
          <ac:grpSpMkLst>
            <pc:docMk/>
            <pc:sldMk cId="2713438657" sldId="288"/>
            <ac:grpSpMk id="10" creationId="{046184CB-10A2-432A-8490-C97006AC031F}"/>
          </ac:grpSpMkLst>
        </pc:grpChg>
        <pc:picChg chg="add mod ord modCrop">
          <ac:chgData name="Hugo O'Grady (MTS - Economics)" userId="be5239d6-4e1c-4d0a-af6d-902fa350e3f1" providerId="ADAL" clId="{491A3993-702A-4C42-8703-288D6A938E9B}" dt="2020-04-19T20:44:48.784" v="5902" actId="164"/>
          <ac:picMkLst>
            <pc:docMk/>
            <pc:sldMk cId="2713438657" sldId="288"/>
            <ac:picMk id="4" creationId="{1D24DE9F-5DF9-4D73-A062-6E5E9751F59B}"/>
          </ac:picMkLst>
        </pc:picChg>
        <pc:picChg chg="add mod">
          <ac:chgData name="Hugo O'Grady (MTS - Economics)" userId="be5239d6-4e1c-4d0a-af6d-902fa350e3f1" providerId="ADAL" clId="{491A3993-702A-4C42-8703-288D6A938E9B}" dt="2020-04-19T20:44:48.784" v="5902" actId="164"/>
          <ac:picMkLst>
            <pc:docMk/>
            <pc:sldMk cId="2713438657" sldId="288"/>
            <ac:picMk id="5" creationId="{F6CE7D45-AA92-44B6-AA69-D5182D337693}"/>
          </ac:picMkLst>
        </pc:picChg>
        <pc:picChg chg="add mod">
          <ac:chgData name="Hugo O'Grady (MTS - Economics)" userId="be5239d6-4e1c-4d0a-af6d-902fa350e3f1" providerId="ADAL" clId="{491A3993-702A-4C42-8703-288D6A938E9B}" dt="2020-04-19T20:44:48.784" v="5902" actId="164"/>
          <ac:picMkLst>
            <pc:docMk/>
            <pc:sldMk cId="2713438657" sldId="288"/>
            <ac:picMk id="6" creationId="{41730C12-93C2-4F15-9DBB-75BC41A1A20E}"/>
          </ac:picMkLst>
        </pc:picChg>
        <pc:picChg chg="add mod">
          <ac:chgData name="Hugo O'Grady (MTS - Economics)" userId="be5239d6-4e1c-4d0a-af6d-902fa350e3f1" providerId="ADAL" clId="{491A3993-702A-4C42-8703-288D6A938E9B}" dt="2020-04-19T20:46:10.784" v="5917" actId="14100"/>
          <ac:picMkLst>
            <pc:docMk/>
            <pc:sldMk cId="2713438657" sldId="288"/>
            <ac:picMk id="11" creationId="{5CE4A3A3-A6B8-4867-9512-44AA6555DEB2}"/>
          </ac:picMkLst>
        </pc:picChg>
        <pc:picChg chg="add mod">
          <ac:chgData name="Hugo O'Grady (MTS - Economics)" userId="be5239d6-4e1c-4d0a-af6d-902fa350e3f1" providerId="ADAL" clId="{491A3993-702A-4C42-8703-288D6A938E9B}" dt="2020-04-19T20:46:26.433" v="5929" actId="1035"/>
          <ac:picMkLst>
            <pc:docMk/>
            <pc:sldMk cId="2713438657" sldId="288"/>
            <ac:picMk id="12" creationId="{7ECE596F-18A9-4BBC-8A95-D8FA05F84D13}"/>
          </ac:picMkLst>
        </pc:picChg>
      </pc:sldChg>
    </pc:docChg>
  </pc:docChgLst>
  <pc:docChgLst>
    <pc:chgData name="Hugo O'Grady (MTS - Economics)" userId="be5239d6-4e1c-4d0a-af6d-902fa350e3f1" providerId="ADAL" clId="{8B502878-1588-4E41-9604-17D158362E65}"/>
    <pc:docChg chg="modSld">
      <pc:chgData name="Hugo O'Grady (MTS - Economics)" userId="be5239d6-4e1c-4d0a-af6d-902fa350e3f1" providerId="ADAL" clId="{8B502878-1588-4E41-9604-17D158362E65}" dt="2020-10-07T20:17:07.251" v="1" actId="20577"/>
      <pc:docMkLst>
        <pc:docMk/>
      </pc:docMkLst>
      <pc:sldChg chg="modSp">
        <pc:chgData name="Hugo O'Grady (MTS - Economics)" userId="be5239d6-4e1c-4d0a-af6d-902fa350e3f1" providerId="ADAL" clId="{8B502878-1588-4E41-9604-17D158362E65}" dt="2020-10-07T20:17:07.251" v="1" actId="20577"/>
        <pc:sldMkLst>
          <pc:docMk/>
          <pc:sldMk cId="2762718439" sldId="361"/>
        </pc:sldMkLst>
        <pc:spChg chg="mod">
          <ac:chgData name="Hugo O'Grady (MTS - Economics)" userId="be5239d6-4e1c-4d0a-af6d-902fa350e3f1" providerId="ADAL" clId="{8B502878-1588-4E41-9604-17D158362E65}" dt="2020-10-07T20:17:07.251" v="1" actId="20577"/>
          <ac:spMkLst>
            <pc:docMk/>
            <pc:sldMk cId="2762718439" sldId="361"/>
            <ac:spMk id="4" creationId="{FF325F12-DD55-467D-9BA3-6AF84A6E8C6A}"/>
          </ac:spMkLst>
        </pc:spChg>
      </pc:sldChg>
    </pc:docChg>
  </pc:docChgLst>
  <pc:docChgLst>
    <pc:chgData name="Hugo O'Grady (MTS - Economics)" userId="be5239d6-4e1c-4d0a-af6d-902fa350e3f1" providerId="ADAL" clId="{963302A2-0216-4624-88FA-A3DC69BB1AA7}"/>
    <pc:docChg chg="custSel addSld delSld modSld">
      <pc:chgData name="Hugo O'Grady (MTS - Economics)" userId="be5239d6-4e1c-4d0a-af6d-902fa350e3f1" providerId="ADAL" clId="{963302A2-0216-4624-88FA-A3DC69BB1AA7}" dt="2020-09-12T18:46:37.459" v="40" actId="313"/>
      <pc:docMkLst>
        <pc:docMk/>
      </pc:docMkLst>
      <pc:sldChg chg="addSp delSp modSp add del mod setBg delDesignElem">
        <pc:chgData name="Hugo O'Grady (MTS - Economics)" userId="be5239d6-4e1c-4d0a-af6d-902fa350e3f1" providerId="ADAL" clId="{963302A2-0216-4624-88FA-A3DC69BB1AA7}" dt="2020-09-12T18:46:37.459" v="40" actId="313"/>
        <pc:sldMkLst>
          <pc:docMk/>
          <pc:sldMk cId="3390989218" sldId="319"/>
        </pc:sldMkLst>
        <pc:spChg chg="mod">
          <ac:chgData name="Hugo O'Grady (MTS - Economics)" userId="be5239d6-4e1c-4d0a-af6d-902fa350e3f1" providerId="ADAL" clId="{963302A2-0216-4624-88FA-A3DC69BB1AA7}" dt="2020-09-12T18:46:37.459" v="40" actId="313"/>
          <ac:spMkLst>
            <pc:docMk/>
            <pc:sldMk cId="3390989218" sldId="319"/>
            <ac:spMk id="4" creationId="{AF47EB7F-192E-469A-9A81-C292999A2287}"/>
          </ac:spMkLst>
        </pc:spChg>
        <pc:spChg chg="add del">
          <ac:chgData name="Hugo O'Grady (MTS - Economics)" userId="be5239d6-4e1c-4d0a-af6d-902fa350e3f1" providerId="ADAL" clId="{963302A2-0216-4624-88FA-A3DC69BB1AA7}" dt="2020-09-12T18:43:14.319" v="2"/>
          <ac:spMkLst>
            <pc:docMk/>
            <pc:sldMk cId="3390989218" sldId="319"/>
            <ac:spMk id="19" creationId="{7CA0DAA6-33B8-4A25-810D-2F4D816FB40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3501EC-FA6B-4630-A704-08F28BE8781E}" type="datetimeFigureOut">
              <a:rPr lang="en-GB" smtClean="0"/>
              <a:t>07/10/2020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80114A-9AD5-44B8-90EC-E73710828583}" type="slidenum">
              <a:rPr lang="en-GB" smtClean="0"/>
              <a:t>‹#›</a:t>
            </a:fld>
            <a:endParaRPr lang="en-GB"/>
          </a:p>
        </p:txBody>
      </p:sp>
    </p:spTree>
    <p:extLst>
      <p:ext uri="{BB962C8B-B14F-4D97-AF65-F5344CB8AC3E}">
        <p14:creationId xmlns:p14="http://schemas.microsoft.com/office/powerpoint/2010/main" val="22179846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B80114A-9AD5-44B8-90EC-E73710828583}" type="slidenum">
              <a:rPr lang="en-GB" smtClean="0"/>
              <a:t>11</a:t>
            </a:fld>
            <a:endParaRPr lang="en-GB"/>
          </a:p>
        </p:txBody>
      </p:sp>
    </p:spTree>
    <p:extLst>
      <p:ext uri="{BB962C8B-B14F-4D97-AF65-F5344CB8AC3E}">
        <p14:creationId xmlns:p14="http://schemas.microsoft.com/office/powerpoint/2010/main" val="26638188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B80114A-9AD5-44B8-90EC-E73710828583}" type="slidenum">
              <a:rPr lang="en-GB" smtClean="0"/>
              <a:t>13</a:t>
            </a:fld>
            <a:endParaRPr lang="en-GB"/>
          </a:p>
        </p:txBody>
      </p:sp>
    </p:spTree>
    <p:extLst>
      <p:ext uri="{BB962C8B-B14F-4D97-AF65-F5344CB8AC3E}">
        <p14:creationId xmlns:p14="http://schemas.microsoft.com/office/powerpoint/2010/main" val="28065918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B80114A-9AD5-44B8-90EC-E73710828583}" type="slidenum">
              <a:rPr lang="en-GB" smtClean="0"/>
              <a:t>14</a:t>
            </a:fld>
            <a:endParaRPr lang="en-GB"/>
          </a:p>
        </p:txBody>
      </p:sp>
    </p:spTree>
    <p:extLst>
      <p:ext uri="{BB962C8B-B14F-4D97-AF65-F5344CB8AC3E}">
        <p14:creationId xmlns:p14="http://schemas.microsoft.com/office/powerpoint/2010/main" val="24707426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464666-973F-4DBD-B071-2A1DA70E32D4}" type="datetimeFigureOut">
              <a:rPr lang="en-GB" smtClean="0"/>
              <a:t>07/10/2020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90275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464666-973F-4DBD-B071-2A1DA70E32D4}" type="datetimeFigureOut">
              <a:rPr lang="en-GB" smtClean="0"/>
              <a:t>07/10/2020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848459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464666-973F-4DBD-B071-2A1DA70E32D4}" type="datetimeFigureOut">
              <a:rPr lang="en-GB" smtClean="0"/>
              <a:t>07/10/2020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4004855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464666-973F-4DBD-B071-2A1DA70E32D4}" type="datetimeFigureOut">
              <a:rPr lang="en-GB" smtClean="0"/>
              <a:t>07/10/2020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2994756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464666-973F-4DBD-B071-2A1DA70E32D4}" type="datetimeFigureOut">
              <a:rPr lang="en-GB" smtClean="0"/>
              <a:t>07/10/2020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4180835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464666-973F-4DBD-B071-2A1DA70E32D4}" type="datetimeFigureOut">
              <a:rPr lang="en-GB" smtClean="0"/>
              <a:t>07/10/2020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167914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464666-973F-4DBD-B071-2A1DA70E32D4}" type="datetimeFigureOut">
              <a:rPr lang="en-GB" smtClean="0"/>
              <a:t>07/10/2020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21707803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464666-973F-4DBD-B071-2A1DA70E32D4}" type="datetimeFigureOut">
              <a:rPr lang="en-GB" smtClean="0"/>
              <a:t>07/10/2020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3344487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464666-973F-4DBD-B071-2A1DA70E32D4}" type="datetimeFigureOut">
              <a:rPr lang="en-GB" smtClean="0"/>
              <a:t>07/10/2020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1762844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464666-973F-4DBD-B071-2A1DA70E32D4}" type="datetimeFigureOut">
              <a:rPr lang="en-GB" smtClean="0"/>
              <a:t>07/10/2020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656186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464666-973F-4DBD-B071-2A1DA70E32D4}" type="datetimeFigureOut">
              <a:rPr lang="en-GB" smtClean="0"/>
              <a:t>07/10/2020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3824410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464666-973F-4DBD-B071-2A1DA70E32D4}" type="datetimeFigureOut">
              <a:rPr lang="en-GB" smtClean="0"/>
              <a:t>07/10/2020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F427DC-7949-44C3-A783-A2E7A3199817}" type="slidenum">
              <a:rPr lang="en-GB" smtClean="0"/>
              <a:t>‹#›</a:t>
            </a:fld>
            <a:endParaRPr lang="en-GB"/>
          </a:p>
        </p:txBody>
      </p:sp>
    </p:spTree>
    <p:extLst>
      <p:ext uri="{BB962C8B-B14F-4D97-AF65-F5344CB8AC3E}">
        <p14:creationId xmlns:p14="http://schemas.microsoft.com/office/powerpoint/2010/main" val="5459777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0">
            <a:extLst>
              <a:ext uri="{FF2B5EF4-FFF2-40B4-BE49-F238E27FC236}">
                <a16:creationId xmlns:a16="http://schemas.microsoft.com/office/drawing/2014/main" id="{7CA0DAA6-33B8-4A25-810D-2F4D816FB4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4972594"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AF47EB7F-192E-469A-9A81-C292999A2287}"/>
              </a:ext>
            </a:extLst>
          </p:cNvPr>
          <p:cNvSpPr>
            <a:spLocks noGrp="1"/>
          </p:cNvSpPr>
          <p:nvPr>
            <p:ph type="ctrTitle"/>
          </p:nvPr>
        </p:nvSpPr>
        <p:spPr>
          <a:xfrm>
            <a:off x="651307" y="640081"/>
            <a:ext cx="3892558" cy="3681976"/>
          </a:xfrm>
          <a:noFill/>
        </p:spPr>
        <p:txBody>
          <a:bodyPr vert="horz" lIns="91440" tIns="45720" rIns="91440" bIns="45720" rtlCol="0">
            <a:normAutofit/>
          </a:bodyPr>
          <a:lstStyle/>
          <a:p>
            <a:pPr algn="l"/>
            <a:r>
              <a:rPr lang="en-US" sz="4400" kern="1200" dirty="0">
                <a:solidFill>
                  <a:schemeClr val="bg1"/>
                </a:solidFill>
                <a:latin typeface="+mj-lt"/>
                <a:ea typeface="+mj-ea"/>
                <a:cs typeface="+mj-cs"/>
              </a:rPr>
              <a:t>Economic Growth – </a:t>
            </a:r>
            <a:r>
              <a:rPr lang="en-US" sz="4400" kern="1200">
                <a:solidFill>
                  <a:schemeClr val="bg1"/>
                </a:solidFill>
                <a:latin typeface="+mj-lt"/>
                <a:ea typeface="+mj-ea"/>
                <a:cs typeface="+mj-cs"/>
              </a:rPr>
              <a:t>How it’s </a:t>
            </a:r>
            <a:r>
              <a:rPr lang="en-US" sz="4400" kern="1200" dirty="0">
                <a:solidFill>
                  <a:schemeClr val="bg1"/>
                </a:solidFill>
                <a:latin typeface="+mj-lt"/>
                <a:ea typeface="+mj-ea"/>
                <a:cs typeface="+mj-cs"/>
              </a:rPr>
              <a:t>measured</a:t>
            </a:r>
            <a:endParaRPr lang="en-US" sz="4400" kern="1200" dirty="0">
              <a:solidFill>
                <a:schemeClr val="bg1"/>
              </a:solidFill>
              <a:latin typeface="+mj-lt"/>
              <a:cs typeface="Calibri Light"/>
            </a:endParaRPr>
          </a:p>
        </p:txBody>
      </p:sp>
      <p:sp>
        <p:nvSpPr>
          <p:cNvPr id="2" name="Subtitle 1">
            <a:extLst>
              <a:ext uri="{FF2B5EF4-FFF2-40B4-BE49-F238E27FC236}">
                <a16:creationId xmlns:a16="http://schemas.microsoft.com/office/drawing/2014/main" id="{053D6F51-ED65-4C79-9B3F-7682EC01442C}"/>
              </a:ext>
            </a:extLst>
          </p:cNvPr>
          <p:cNvSpPr>
            <a:spLocks noGrp="1"/>
          </p:cNvSpPr>
          <p:nvPr>
            <p:ph type="subTitle" idx="1"/>
          </p:nvPr>
        </p:nvSpPr>
        <p:spPr>
          <a:xfrm>
            <a:off x="651307" y="4460487"/>
            <a:ext cx="3377184" cy="1757433"/>
          </a:xfrm>
          <a:noFill/>
        </p:spPr>
        <p:txBody>
          <a:bodyPr>
            <a:normAutofit/>
          </a:bodyPr>
          <a:lstStyle/>
          <a:p>
            <a:pPr algn="l"/>
            <a:r>
              <a:rPr lang="en-GB" sz="2200" dirty="0">
                <a:solidFill>
                  <a:schemeClr val="bg1"/>
                </a:solidFill>
              </a:rPr>
              <a:t>Lower 6</a:t>
            </a:r>
            <a:r>
              <a:rPr lang="en-GB" sz="2200" baseline="30000" dirty="0">
                <a:solidFill>
                  <a:schemeClr val="bg1"/>
                </a:solidFill>
              </a:rPr>
              <a:t>th</a:t>
            </a:r>
            <a:r>
              <a:rPr lang="en-GB" sz="2200" dirty="0">
                <a:solidFill>
                  <a:schemeClr val="bg1"/>
                </a:solidFill>
              </a:rPr>
              <a:t> Macro</a:t>
            </a:r>
          </a:p>
          <a:p>
            <a:pPr algn="l"/>
            <a:r>
              <a:rPr lang="en-GB" sz="2200" dirty="0">
                <a:solidFill>
                  <a:schemeClr val="bg1"/>
                </a:solidFill>
              </a:rPr>
              <a:t>Macroeconomic Objectives</a:t>
            </a:r>
          </a:p>
        </p:txBody>
      </p:sp>
      <p:pic>
        <p:nvPicPr>
          <p:cNvPr id="6" name="Graphic 6">
            <a:extLst>
              <a:ext uri="{FF2B5EF4-FFF2-40B4-BE49-F238E27FC236}">
                <a16:creationId xmlns:a16="http://schemas.microsoft.com/office/drawing/2014/main" id="{8D0DB074-2C64-454C-93E5-826B0DD14B2D}"/>
              </a:ext>
            </a:extLst>
          </p:cNvPr>
          <p:cNvPicPr>
            <a:picLocks noChangeAspect="1"/>
          </p:cNvPicPr>
          <p:nvPr/>
        </p:nvPicPr>
        <p:blipFill rotWithShape="1">
          <a:blip r:embed="rId2">
            <a:extLst>
              <a:ext uri="{28A0092B-C50C-407E-A947-70E740481C1C}">
                <a14:useLocalDpi xmlns:a14="http://schemas.microsoft.com/office/drawing/2010/main" val="0"/>
              </a:ext>
            </a:extLst>
          </a:blip>
          <a:srcRect t="5584" r="-1" b="3432"/>
          <a:stretch/>
        </p:blipFill>
        <p:spPr>
          <a:xfrm>
            <a:off x="4654297" y="10"/>
            <a:ext cx="7537704" cy="6857990"/>
          </a:xfrm>
          <a:prstGeom prst="rect">
            <a:avLst/>
          </a:prstGeom>
        </p:spPr>
      </p:pic>
    </p:spTree>
    <p:extLst>
      <p:ext uri="{BB962C8B-B14F-4D97-AF65-F5344CB8AC3E}">
        <p14:creationId xmlns:p14="http://schemas.microsoft.com/office/powerpoint/2010/main" val="33909892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AF47EB7F-192E-469A-9A81-C292999A2287}"/>
              </a:ext>
            </a:extLst>
          </p:cNvPr>
          <p:cNvSpPr>
            <a:spLocks noGrp="1"/>
          </p:cNvSpPr>
          <p:nvPr>
            <p:ph type="ctrTitle"/>
          </p:nvPr>
        </p:nvSpPr>
        <p:spPr>
          <a:xfrm>
            <a:off x="6746628" y="1783959"/>
            <a:ext cx="4645250" cy="2889114"/>
          </a:xfrm>
        </p:spPr>
        <p:txBody>
          <a:bodyPr anchor="b">
            <a:normAutofit/>
          </a:bodyPr>
          <a:lstStyle/>
          <a:p>
            <a:pPr algn="l"/>
            <a:r>
              <a:rPr lang="en-GB" dirty="0">
                <a:solidFill>
                  <a:schemeClr val="bg1"/>
                </a:solidFill>
              </a:rPr>
              <a:t>Purchasing Power Parity (PPP)</a:t>
            </a:r>
          </a:p>
        </p:txBody>
      </p:sp>
      <p:sp>
        <p:nvSpPr>
          <p:cNvPr id="5" name="Subtitle 4">
            <a:extLst>
              <a:ext uri="{FF2B5EF4-FFF2-40B4-BE49-F238E27FC236}">
                <a16:creationId xmlns:a16="http://schemas.microsoft.com/office/drawing/2014/main" id="{1E20BD14-672F-4172-B84C-DFA0BDF73849}"/>
              </a:ext>
            </a:extLst>
          </p:cNvPr>
          <p:cNvSpPr>
            <a:spLocks noGrp="1"/>
          </p:cNvSpPr>
          <p:nvPr>
            <p:ph type="subTitle" idx="1"/>
          </p:nvPr>
        </p:nvSpPr>
        <p:spPr>
          <a:xfrm>
            <a:off x="6746627" y="4750893"/>
            <a:ext cx="4645250" cy="1147863"/>
          </a:xfrm>
        </p:spPr>
        <p:txBody>
          <a:bodyPr anchor="t">
            <a:normAutofit/>
          </a:bodyPr>
          <a:lstStyle/>
          <a:p>
            <a:pPr algn="l"/>
            <a:r>
              <a:rPr lang="en-GB" sz="2000" dirty="0">
                <a:solidFill>
                  <a:schemeClr val="bg1"/>
                </a:solidFill>
              </a:rPr>
              <a:t>Economic Growth</a:t>
            </a:r>
          </a:p>
          <a:p>
            <a:pPr algn="l"/>
            <a:r>
              <a:rPr lang="en-GB" sz="2000" dirty="0">
                <a:solidFill>
                  <a:schemeClr val="bg1"/>
                </a:solidFill>
              </a:rPr>
              <a:t>Mr O’Grady</a:t>
            </a:r>
          </a:p>
        </p:txBody>
      </p:sp>
      <p:sp>
        <p:nvSpPr>
          <p:cNvPr id="16" name="Freeform: Shape 12">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Freeform: Shape 14">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Graphic 6">
            <a:extLst>
              <a:ext uri="{FF2B5EF4-FFF2-40B4-BE49-F238E27FC236}">
                <a16:creationId xmlns:a16="http://schemas.microsoft.com/office/drawing/2014/main" id="{8D0DB074-2C64-454C-93E5-826B0DD14B2D}"/>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520185" y="271410"/>
            <a:ext cx="4485585" cy="4479483"/>
          </a:xfrm>
          <a:prstGeom prst="rect">
            <a:avLst/>
          </a:prstGeom>
        </p:spPr>
      </p:pic>
    </p:spTree>
    <p:extLst>
      <p:ext uri="{BB962C8B-B14F-4D97-AF65-F5344CB8AC3E}">
        <p14:creationId xmlns:p14="http://schemas.microsoft.com/office/powerpoint/2010/main" val="10567187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F325F12-DD55-467D-9BA3-6AF84A6E8C6A}"/>
              </a:ext>
            </a:extLst>
          </p:cNvPr>
          <p:cNvSpPr>
            <a:spLocks noGrp="1"/>
          </p:cNvSpPr>
          <p:nvPr>
            <p:ph idx="1"/>
          </p:nvPr>
        </p:nvSpPr>
        <p:spPr>
          <a:xfrm>
            <a:off x="0" y="0"/>
            <a:ext cx="12192000" cy="6858000"/>
          </a:xfrm>
        </p:spPr>
        <p:txBody>
          <a:bodyPr>
            <a:normAutofit fontScale="92500" lnSpcReduction="20000"/>
          </a:bodyPr>
          <a:lstStyle/>
          <a:p>
            <a:pPr marL="0" indent="0" algn="ctr">
              <a:buNone/>
            </a:pPr>
            <a:r>
              <a:rPr lang="en-GB" u="sng" dirty="0"/>
              <a:t>Purchasing Power Parity (PPP)</a:t>
            </a:r>
          </a:p>
          <a:p>
            <a:pPr marL="0" indent="0">
              <a:buNone/>
            </a:pPr>
            <a:r>
              <a:rPr lang="en-GB" b="1" dirty="0">
                <a:solidFill>
                  <a:srgbClr val="FF0000"/>
                </a:solidFill>
              </a:rPr>
              <a:t>Purchasing Power:</a:t>
            </a:r>
            <a:r>
              <a:rPr lang="en-GB" dirty="0"/>
              <a:t> a comparison of prices of specific goods in different areas after adjusting at the current exchange rate for the different currencies.</a:t>
            </a:r>
          </a:p>
          <a:p>
            <a:pPr marL="457200" lvl="1" indent="0">
              <a:buNone/>
            </a:pPr>
            <a:r>
              <a:rPr lang="en-GB" dirty="0"/>
              <a:t>It tells us how far a given </a:t>
            </a:r>
            <a:r>
              <a:rPr lang="en-GB"/>
              <a:t>amount of </a:t>
            </a:r>
            <a:r>
              <a:rPr lang="en-GB" dirty="0"/>
              <a:t>money goes in different places after switching to the local currency</a:t>
            </a:r>
          </a:p>
          <a:p>
            <a:pPr marL="0" indent="0">
              <a:buNone/>
            </a:pPr>
            <a:r>
              <a:rPr lang="en-GB" b="1" dirty="0">
                <a:solidFill>
                  <a:schemeClr val="accent1"/>
                </a:solidFill>
              </a:rPr>
              <a:t>PPP exchange rate: </a:t>
            </a:r>
            <a:r>
              <a:rPr lang="en-GB" dirty="0"/>
              <a:t>approximates the total adjustment that must be made on the currency exchange rate between countries that allows the exchange to be equal to the purchasing power of each country's currency.</a:t>
            </a:r>
          </a:p>
          <a:p>
            <a:pPr marL="457200" lvl="1" indent="0">
              <a:buNone/>
            </a:pPr>
            <a:r>
              <a:rPr lang="en-GB" dirty="0"/>
              <a:t>i.e. the exchange rate at which you could buy the same goods or services in both countries </a:t>
            </a:r>
          </a:p>
          <a:p>
            <a:pPr marL="0" indent="0">
              <a:buNone/>
            </a:pPr>
            <a:r>
              <a:rPr lang="en-GB" b="1" dirty="0">
                <a:solidFill>
                  <a:schemeClr val="accent4"/>
                </a:solidFill>
              </a:rPr>
              <a:t>In Practice: </a:t>
            </a:r>
            <a:r>
              <a:rPr lang="en-GB" dirty="0"/>
              <a:t>If a hamburger sells in London for £2 but sells for $4 in New York, the implication is the PPP exchange rate is £1 is equivalent to $2</a:t>
            </a:r>
          </a:p>
          <a:p>
            <a:pPr marL="457200" lvl="1" indent="0">
              <a:buNone/>
            </a:pPr>
            <a:r>
              <a:rPr lang="en-GB" dirty="0"/>
              <a:t>However, the actual GBP:USD exchange rate is closer to £1 : $1.25</a:t>
            </a:r>
          </a:p>
          <a:p>
            <a:pPr marL="457200" lvl="1" indent="0">
              <a:buNone/>
            </a:pPr>
            <a:r>
              <a:rPr lang="en-GB" dirty="0"/>
              <a:t>If you had $40 dollars in New York you could buy 10 burgers. </a:t>
            </a:r>
          </a:p>
          <a:p>
            <a:pPr marL="457200" lvl="1" indent="0">
              <a:buNone/>
            </a:pPr>
            <a:r>
              <a:rPr lang="en-GB" dirty="0"/>
              <a:t>Going to London and exchanging $40 would give you £32, enough to buy 16 burgers!</a:t>
            </a:r>
          </a:p>
          <a:p>
            <a:pPr marL="457200" lvl="1" indent="0">
              <a:buNone/>
            </a:pPr>
            <a:r>
              <a:rPr lang="en-GB" dirty="0"/>
              <a:t>A fixed amount of money goes further in the UK than it does in the USA. The Pound is undervalued against the Dollar.</a:t>
            </a:r>
          </a:p>
          <a:p>
            <a:pPr marL="0" indent="0">
              <a:buNone/>
            </a:pPr>
            <a:r>
              <a:rPr lang="en-GB" b="1" dirty="0">
                <a:solidFill>
                  <a:schemeClr val="accent1"/>
                </a:solidFill>
              </a:rPr>
              <a:t>Implication:</a:t>
            </a:r>
            <a:r>
              <a:rPr lang="en-GB" dirty="0"/>
              <a:t> to compare living standards in different countries, we need to adjust for PPP so as to reflect how much people can actually buy with their incomes</a:t>
            </a:r>
          </a:p>
          <a:p>
            <a:pPr marL="457200" lvl="1" indent="0">
              <a:buNone/>
            </a:pPr>
            <a:r>
              <a:rPr lang="en-GB" dirty="0"/>
              <a:t>Where is life better: a country with GDP per capita of $20,000 but a house costs $50,000 or a country with GDP per capita of $50,000 but a house costs $250,000?</a:t>
            </a:r>
          </a:p>
        </p:txBody>
      </p:sp>
    </p:spTree>
    <p:extLst>
      <p:ext uri="{BB962C8B-B14F-4D97-AF65-F5344CB8AC3E}">
        <p14:creationId xmlns:p14="http://schemas.microsoft.com/office/powerpoint/2010/main" val="2762718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fade">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fade">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fade">
                                      <p:cBhvr>
                                        <p:cTn id="62"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AF47EB7F-192E-469A-9A81-C292999A2287}"/>
              </a:ext>
            </a:extLst>
          </p:cNvPr>
          <p:cNvSpPr>
            <a:spLocks noGrp="1"/>
          </p:cNvSpPr>
          <p:nvPr>
            <p:ph type="ctrTitle"/>
          </p:nvPr>
        </p:nvSpPr>
        <p:spPr>
          <a:xfrm>
            <a:off x="6746628" y="1783959"/>
            <a:ext cx="4645250" cy="2889114"/>
          </a:xfrm>
        </p:spPr>
        <p:txBody>
          <a:bodyPr anchor="b">
            <a:normAutofit/>
          </a:bodyPr>
          <a:lstStyle/>
          <a:p>
            <a:pPr algn="l"/>
            <a:r>
              <a:rPr lang="en-GB" dirty="0">
                <a:solidFill>
                  <a:schemeClr val="bg1"/>
                </a:solidFill>
              </a:rPr>
              <a:t>Happiness Economics</a:t>
            </a:r>
          </a:p>
        </p:txBody>
      </p:sp>
      <p:sp>
        <p:nvSpPr>
          <p:cNvPr id="5" name="Subtitle 4">
            <a:extLst>
              <a:ext uri="{FF2B5EF4-FFF2-40B4-BE49-F238E27FC236}">
                <a16:creationId xmlns:a16="http://schemas.microsoft.com/office/drawing/2014/main" id="{1E20BD14-672F-4172-B84C-DFA0BDF73849}"/>
              </a:ext>
            </a:extLst>
          </p:cNvPr>
          <p:cNvSpPr>
            <a:spLocks noGrp="1"/>
          </p:cNvSpPr>
          <p:nvPr>
            <p:ph type="subTitle" idx="1"/>
          </p:nvPr>
        </p:nvSpPr>
        <p:spPr>
          <a:xfrm>
            <a:off x="6746627" y="4750893"/>
            <a:ext cx="4645250" cy="1147863"/>
          </a:xfrm>
        </p:spPr>
        <p:txBody>
          <a:bodyPr anchor="t">
            <a:normAutofit/>
          </a:bodyPr>
          <a:lstStyle/>
          <a:p>
            <a:pPr algn="l"/>
            <a:r>
              <a:rPr lang="en-GB" sz="2000" dirty="0">
                <a:solidFill>
                  <a:schemeClr val="bg1"/>
                </a:solidFill>
              </a:rPr>
              <a:t>Economic Growth</a:t>
            </a:r>
          </a:p>
          <a:p>
            <a:pPr algn="l"/>
            <a:r>
              <a:rPr lang="en-GB" sz="2000" dirty="0">
                <a:solidFill>
                  <a:schemeClr val="bg1"/>
                </a:solidFill>
              </a:rPr>
              <a:t>Mr O’Grady</a:t>
            </a:r>
          </a:p>
        </p:txBody>
      </p:sp>
      <p:sp>
        <p:nvSpPr>
          <p:cNvPr id="16" name="Freeform: Shape 12">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Freeform: Shape 14">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Graphic 6">
            <a:extLst>
              <a:ext uri="{FF2B5EF4-FFF2-40B4-BE49-F238E27FC236}">
                <a16:creationId xmlns:a16="http://schemas.microsoft.com/office/drawing/2014/main" id="{8D0DB074-2C64-454C-93E5-826B0DD14B2D}"/>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520185" y="271410"/>
            <a:ext cx="4485585" cy="4479483"/>
          </a:xfrm>
          <a:prstGeom prst="rect">
            <a:avLst/>
          </a:prstGeom>
        </p:spPr>
      </p:pic>
    </p:spTree>
    <p:extLst>
      <p:ext uri="{BB962C8B-B14F-4D97-AF65-F5344CB8AC3E}">
        <p14:creationId xmlns:p14="http://schemas.microsoft.com/office/powerpoint/2010/main" val="14837205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F325F12-DD55-467D-9BA3-6AF84A6E8C6A}"/>
              </a:ext>
            </a:extLst>
          </p:cNvPr>
          <p:cNvSpPr>
            <a:spLocks noGrp="1"/>
          </p:cNvSpPr>
          <p:nvPr>
            <p:ph idx="1"/>
          </p:nvPr>
        </p:nvSpPr>
        <p:spPr>
          <a:xfrm>
            <a:off x="0" y="0"/>
            <a:ext cx="12192000" cy="6858000"/>
          </a:xfrm>
        </p:spPr>
        <p:txBody>
          <a:bodyPr>
            <a:normAutofit/>
          </a:bodyPr>
          <a:lstStyle/>
          <a:p>
            <a:pPr marL="0" indent="0" algn="ctr">
              <a:buNone/>
            </a:pPr>
            <a:r>
              <a:rPr lang="en-GB" u="sng" dirty="0"/>
              <a:t>The relationship between income and happiness</a:t>
            </a:r>
          </a:p>
          <a:p>
            <a:pPr marL="0" indent="0">
              <a:buNone/>
            </a:pPr>
            <a:r>
              <a:rPr lang="en-GB" b="1" dirty="0">
                <a:solidFill>
                  <a:schemeClr val="accent1"/>
                </a:solidFill>
              </a:rPr>
              <a:t>Classical Economic Theory:</a:t>
            </a:r>
            <a:r>
              <a:rPr lang="en-GB" dirty="0"/>
              <a:t> higher income correlates to higher levels of utility (happiness) and economic welfare.</a:t>
            </a:r>
          </a:p>
          <a:p>
            <a:pPr marL="457200" lvl="1" indent="0">
              <a:buNone/>
            </a:pPr>
            <a:r>
              <a:rPr lang="en-GB" dirty="0"/>
              <a:t>Starting from a low base, increasing income means enables a person to buy more essential goods and services, the basics of life such as food, shelter, health care and education. This leads to an increased quality of life</a:t>
            </a:r>
          </a:p>
          <a:p>
            <a:pPr marL="0" indent="0">
              <a:buNone/>
            </a:pPr>
            <a:r>
              <a:rPr lang="en-GB" b="1" dirty="0" err="1">
                <a:solidFill>
                  <a:schemeClr val="accent5"/>
                </a:solidFill>
              </a:rPr>
              <a:t>Easterlin</a:t>
            </a:r>
            <a:r>
              <a:rPr lang="en-GB" b="1" dirty="0">
                <a:solidFill>
                  <a:schemeClr val="accent5"/>
                </a:solidFill>
              </a:rPr>
              <a:t> Paradox: </a:t>
            </a:r>
            <a:r>
              <a:rPr lang="en-GB" dirty="0"/>
              <a:t>As GDP per capita rises, the gains to happiness of every extra bit of income quickly diminishes.</a:t>
            </a:r>
          </a:p>
          <a:p>
            <a:pPr marL="457200" lvl="1" indent="0">
              <a:buNone/>
            </a:pPr>
            <a:r>
              <a:rPr lang="en-GB" dirty="0"/>
              <a:t>One estimate is that an individual’s emotional well-being rose with earnings only up to a threshold of </a:t>
            </a:r>
            <a:r>
              <a:rPr lang="en-GB" b="1" dirty="0">
                <a:solidFill>
                  <a:schemeClr val="accent4"/>
                </a:solidFill>
              </a:rPr>
              <a:t>$75,000 </a:t>
            </a:r>
            <a:r>
              <a:rPr lang="en-GB" dirty="0"/>
              <a:t>a year.</a:t>
            </a:r>
          </a:p>
          <a:p>
            <a:pPr marL="457200" lvl="1" indent="0">
              <a:buNone/>
            </a:pPr>
            <a:r>
              <a:rPr lang="en-GB" b="1" dirty="0">
                <a:solidFill>
                  <a:schemeClr val="accent1"/>
                </a:solidFill>
              </a:rPr>
              <a:t>Diminishing marginal utility of money: </a:t>
            </a:r>
            <a:r>
              <a:rPr lang="en-GB" dirty="0"/>
              <a:t>money in itself doesn’t bring any utility, but it is the consumption bought with the money that does. But as we consume more and more, each additional unit if consumption derives less satisfaction. 1</a:t>
            </a:r>
            <a:r>
              <a:rPr lang="en-GB" baseline="30000" dirty="0"/>
              <a:t>st</a:t>
            </a:r>
            <a:r>
              <a:rPr lang="en-GB" dirty="0"/>
              <a:t> glass of water vs 2</a:t>
            </a:r>
            <a:r>
              <a:rPr lang="en-GB" baseline="30000" dirty="0"/>
              <a:t>nd</a:t>
            </a:r>
            <a:r>
              <a:rPr lang="en-GB" dirty="0"/>
              <a:t> glass vs … vs 10</a:t>
            </a:r>
            <a:r>
              <a:rPr lang="en-GB" baseline="30000" dirty="0"/>
              <a:t>th</a:t>
            </a:r>
            <a:r>
              <a:rPr lang="en-GB" dirty="0"/>
              <a:t> glass.</a:t>
            </a:r>
          </a:p>
          <a:p>
            <a:pPr marL="0" indent="0">
              <a:buNone/>
            </a:pPr>
            <a:r>
              <a:rPr lang="en-GB" b="1" dirty="0">
                <a:solidFill>
                  <a:schemeClr val="accent1"/>
                </a:solidFill>
              </a:rPr>
              <a:t>Why? </a:t>
            </a:r>
            <a:r>
              <a:rPr lang="en-GB" dirty="0"/>
              <a:t>There’s more to happiness than money!</a:t>
            </a:r>
            <a:endParaRPr lang="en-GB" b="1" dirty="0">
              <a:solidFill>
                <a:schemeClr val="accent1"/>
              </a:solidFill>
            </a:endParaRPr>
          </a:p>
          <a:p>
            <a:pPr marL="457200" lvl="1" indent="0">
              <a:buNone/>
            </a:pPr>
            <a:r>
              <a:rPr lang="en-GB" b="1" dirty="0">
                <a:solidFill>
                  <a:schemeClr val="accent4"/>
                </a:solidFill>
              </a:rPr>
              <a:t>E.g. </a:t>
            </a:r>
            <a:r>
              <a:rPr lang="en-GB" dirty="0"/>
              <a:t>Quality of work, quality of consumption, leisure time, Welfare of family members, environment, social cohesion</a:t>
            </a:r>
          </a:p>
          <a:p>
            <a:pPr marL="0" indent="0">
              <a:buNone/>
            </a:pPr>
            <a:endParaRPr lang="en-GB" b="1" dirty="0">
              <a:solidFill>
                <a:schemeClr val="accent3"/>
              </a:solidFill>
            </a:endParaRPr>
          </a:p>
        </p:txBody>
      </p:sp>
    </p:spTree>
    <p:extLst>
      <p:ext uri="{BB962C8B-B14F-4D97-AF65-F5344CB8AC3E}">
        <p14:creationId xmlns:p14="http://schemas.microsoft.com/office/powerpoint/2010/main" val="49097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F325F12-DD55-467D-9BA3-6AF84A6E8C6A}"/>
              </a:ext>
            </a:extLst>
          </p:cNvPr>
          <p:cNvSpPr>
            <a:spLocks noGrp="1"/>
          </p:cNvSpPr>
          <p:nvPr>
            <p:ph idx="1"/>
          </p:nvPr>
        </p:nvSpPr>
        <p:spPr>
          <a:xfrm>
            <a:off x="0" y="0"/>
            <a:ext cx="12192000" cy="6858000"/>
          </a:xfrm>
        </p:spPr>
        <p:txBody>
          <a:bodyPr vert="horz" lIns="91440" tIns="45720" rIns="91440" bIns="45720" rtlCol="0" anchor="t">
            <a:normAutofit/>
          </a:bodyPr>
          <a:lstStyle/>
          <a:p>
            <a:pPr marL="0" indent="0" algn="ctr">
              <a:buNone/>
            </a:pPr>
            <a:r>
              <a:rPr lang="en-GB" u="sng" dirty="0"/>
              <a:t>National Happiness</a:t>
            </a:r>
          </a:p>
          <a:p>
            <a:pPr marL="0" indent="0">
              <a:buNone/>
            </a:pPr>
            <a:r>
              <a:rPr lang="en-GB" b="1" dirty="0">
                <a:solidFill>
                  <a:srgbClr val="FF0000"/>
                </a:solidFill>
              </a:rPr>
              <a:t>Definition: </a:t>
            </a:r>
            <a:r>
              <a:rPr lang="en-GB" dirty="0"/>
              <a:t>A subjective concept considering the welfare of a country’s citizens</a:t>
            </a:r>
          </a:p>
          <a:p>
            <a:pPr marL="0" indent="0">
              <a:buNone/>
            </a:pPr>
            <a:r>
              <a:rPr lang="en-GB" b="1" dirty="0">
                <a:solidFill>
                  <a:schemeClr val="accent1"/>
                </a:solidFill>
              </a:rPr>
              <a:t>Measuring happiness: </a:t>
            </a:r>
            <a:r>
              <a:rPr lang="en-GB" dirty="0"/>
              <a:t>a combination of surveys asking people to self-assess their own happiness as well as measurable indices which affect broader welfare levels, </a:t>
            </a:r>
          </a:p>
          <a:p>
            <a:pPr marL="457200" lvl="1" indent="0">
              <a:buNone/>
            </a:pPr>
            <a:r>
              <a:rPr lang="en-GB" dirty="0"/>
              <a:t>e.g. levels of literacy, access to health care, political freedom, quantity of leisure, income levels and pollution levels.</a:t>
            </a:r>
          </a:p>
          <a:p>
            <a:pPr marL="0" indent="0">
              <a:buNone/>
            </a:pPr>
            <a:r>
              <a:rPr lang="en-GB" b="1" dirty="0">
                <a:solidFill>
                  <a:schemeClr val="accent3"/>
                </a:solidFill>
              </a:rPr>
              <a:t>Gross National Happiness: </a:t>
            </a:r>
            <a:r>
              <a:rPr lang="en-GB" dirty="0"/>
              <a:t>a holistic measure including both traditional areas of socio-economic concern such as living standards, health and education and less traditional aspects of culture and psychological wellbeing.</a:t>
            </a:r>
          </a:p>
          <a:p>
            <a:pPr marL="0" indent="0">
              <a:buNone/>
            </a:pPr>
            <a:r>
              <a:rPr lang="en-GB" b="1" dirty="0">
                <a:solidFill>
                  <a:schemeClr val="accent4"/>
                </a:solidFill>
              </a:rPr>
              <a:t>Bhutan &amp; GNH: </a:t>
            </a:r>
            <a:r>
              <a:rPr lang="en-GB" dirty="0"/>
              <a:t>the government of Bhutan has been guided by a philosophy of trying to maximise GNH rather than GDP. </a:t>
            </a:r>
          </a:p>
          <a:p>
            <a:pPr marL="457200" lvl="1" indent="0">
              <a:buNone/>
            </a:pPr>
            <a:r>
              <a:rPr lang="en-GB" dirty="0"/>
              <a:t>In the last 20 years Bhutan has doubled life expectancy, enrolled almost 100% of its children in primary school and overhauled its infrastructure.</a:t>
            </a:r>
          </a:p>
          <a:p>
            <a:pPr marL="457200" lvl="1" indent="0">
              <a:buNone/>
            </a:pPr>
            <a:r>
              <a:rPr lang="en-GB" b="1" dirty="0">
                <a:solidFill>
                  <a:schemeClr val="accent5"/>
                </a:solidFill>
              </a:rPr>
              <a:t>Criticisms: </a:t>
            </a:r>
            <a:r>
              <a:rPr lang="en-GB" dirty="0"/>
              <a:t>The subjective nature of what factors to include in GNH has led to it being labelled a propaganda tool. Not least because the ethnic cleansing of the non-Buddhist ethnic Nepalese population as a result of the GNH cultural preservation objective.</a:t>
            </a:r>
          </a:p>
          <a:p>
            <a:pPr marL="457200" lvl="1" indent="0">
              <a:buNone/>
            </a:pPr>
            <a:endParaRPr lang="en-GB" dirty="0"/>
          </a:p>
          <a:p>
            <a:pPr marL="0" indent="0">
              <a:buNone/>
            </a:pPr>
            <a:endParaRPr lang="en-GB" dirty="0"/>
          </a:p>
          <a:p>
            <a:pPr marL="0" indent="0">
              <a:buNone/>
            </a:pPr>
            <a:endParaRPr lang="en-GB" b="1" dirty="0">
              <a:solidFill>
                <a:schemeClr val="accent3"/>
              </a:solidFill>
            </a:endParaRPr>
          </a:p>
        </p:txBody>
      </p:sp>
    </p:spTree>
    <p:extLst>
      <p:ext uri="{BB962C8B-B14F-4D97-AF65-F5344CB8AC3E}">
        <p14:creationId xmlns:p14="http://schemas.microsoft.com/office/powerpoint/2010/main" val="2866786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97FD6DC9-63CD-4250-9D0D-DF55FB52098E}"/>
              </a:ext>
            </a:extLst>
          </p:cNvPr>
          <p:cNvSpPr/>
          <p:nvPr/>
        </p:nvSpPr>
        <p:spPr>
          <a:xfrm>
            <a:off x="240632" y="298187"/>
            <a:ext cx="5096265" cy="3969016"/>
          </a:xfrm>
          <a:prstGeom prst="roundRect">
            <a:avLst/>
          </a:prstGeom>
          <a:solidFill>
            <a:schemeClr val="tx1">
              <a:lumMod val="75000"/>
              <a:lumOff val="25000"/>
            </a:schemeClr>
          </a:solidFill>
          <a:ln w="152400">
            <a:solidFill>
              <a:schemeClr val="accent1">
                <a:lumMod val="20000"/>
                <a:lumOff val="8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693CDB0-B39C-41E0-ACC9-52D181E2B091}"/>
              </a:ext>
            </a:extLst>
          </p:cNvPr>
          <p:cNvSpPr>
            <a:spLocks noGrp="1"/>
          </p:cNvSpPr>
          <p:nvPr>
            <p:ph type="title"/>
          </p:nvPr>
        </p:nvSpPr>
        <p:spPr>
          <a:xfrm>
            <a:off x="576466" y="449181"/>
            <a:ext cx="4829483" cy="1100440"/>
          </a:xfrm>
        </p:spPr>
        <p:txBody>
          <a:bodyPr>
            <a:normAutofit/>
          </a:bodyPr>
          <a:lstStyle/>
          <a:p>
            <a:r>
              <a:rPr lang="en-GB" sz="3600" dirty="0">
                <a:solidFill>
                  <a:srgbClr val="FFFFFF"/>
                </a:solidFill>
              </a:rPr>
              <a:t>Where next?</a:t>
            </a:r>
          </a:p>
        </p:txBody>
      </p:sp>
      <p:sp>
        <p:nvSpPr>
          <p:cNvPr id="3" name="Content Placeholder 2">
            <a:extLst>
              <a:ext uri="{FF2B5EF4-FFF2-40B4-BE49-F238E27FC236}">
                <a16:creationId xmlns:a16="http://schemas.microsoft.com/office/drawing/2014/main" id="{4C889634-F490-454D-A9C7-52DD76EC5D20}"/>
              </a:ext>
            </a:extLst>
          </p:cNvPr>
          <p:cNvSpPr>
            <a:spLocks noGrp="1"/>
          </p:cNvSpPr>
          <p:nvPr>
            <p:ph idx="1"/>
          </p:nvPr>
        </p:nvSpPr>
        <p:spPr>
          <a:xfrm>
            <a:off x="335836" y="1437327"/>
            <a:ext cx="4936478" cy="2584548"/>
          </a:xfrm>
        </p:spPr>
        <p:txBody>
          <a:bodyPr anchor="t">
            <a:normAutofit/>
          </a:bodyPr>
          <a:lstStyle/>
          <a:p>
            <a:pPr marL="0" indent="0">
              <a:buNone/>
            </a:pPr>
            <a:r>
              <a:rPr lang="en-GB" sz="1800" dirty="0">
                <a:solidFill>
                  <a:srgbClr val="FFFFFF"/>
                </a:solidFill>
              </a:rPr>
              <a:t>Visit our website: </a:t>
            </a:r>
            <a:r>
              <a:rPr lang="en-GB" sz="1800" b="1" u="sng" dirty="0">
                <a:solidFill>
                  <a:srgbClr val="FFFFFF"/>
                </a:solidFill>
              </a:rPr>
              <a:t>www.smootheconomics.co.uk</a:t>
            </a:r>
          </a:p>
          <a:p>
            <a:pPr marL="457200" lvl="1" indent="0">
              <a:buNone/>
            </a:pPr>
            <a:r>
              <a:rPr lang="en-GB" sz="1800" dirty="0">
                <a:solidFill>
                  <a:srgbClr val="FFFFFF"/>
                </a:solidFill>
              </a:rPr>
              <a:t>Find more resources, enrichment materials, details of courses, competitions, and more!</a:t>
            </a:r>
          </a:p>
          <a:p>
            <a:pPr marL="0" indent="0">
              <a:buNone/>
            </a:pPr>
            <a:r>
              <a:rPr lang="en-GB" sz="1800" dirty="0">
                <a:solidFill>
                  <a:srgbClr val="FFFFFF"/>
                </a:solidFill>
              </a:rPr>
              <a:t>Find Our socials:</a:t>
            </a:r>
          </a:p>
          <a:p>
            <a:pPr marL="457200" lvl="1" indent="0">
              <a:buNone/>
            </a:pPr>
            <a:r>
              <a:rPr lang="en-GB" sz="1800" dirty="0">
                <a:solidFill>
                  <a:srgbClr val="FFFFFF"/>
                </a:solidFill>
              </a:rPr>
              <a:t>YouTube: Smooth Economics</a:t>
            </a:r>
          </a:p>
          <a:p>
            <a:pPr marL="457200" lvl="1" indent="0">
              <a:buNone/>
            </a:pPr>
            <a:r>
              <a:rPr lang="en-GB" sz="1800" dirty="0">
                <a:solidFill>
                  <a:srgbClr val="FFFFFF"/>
                </a:solidFill>
              </a:rPr>
              <a:t>Instagram: @smootheconomics</a:t>
            </a:r>
          </a:p>
          <a:p>
            <a:pPr marL="457200" lvl="1" indent="0">
              <a:buNone/>
            </a:pPr>
            <a:r>
              <a:rPr lang="en-GB" sz="1800" dirty="0">
                <a:solidFill>
                  <a:srgbClr val="FFFFFF"/>
                </a:solidFill>
              </a:rPr>
              <a:t>Twitter: @SmoothEconomics</a:t>
            </a:r>
          </a:p>
          <a:p>
            <a:pPr marL="457200" lvl="1" indent="0">
              <a:buNone/>
            </a:pPr>
            <a:r>
              <a:rPr lang="en-GB" sz="1800" dirty="0">
                <a:solidFill>
                  <a:srgbClr val="FFFFFF"/>
                </a:solidFill>
              </a:rPr>
              <a:t>Facebook: @SmoothEconomics</a:t>
            </a:r>
          </a:p>
          <a:p>
            <a:pPr marL="0" indent="0">
              <a:buNone/>
            </a:pPr>
            <a:endParaRPr lang="en-GB" sz="1800" dirty="0"/>
          </a:p>
        </p:txBody>
      </p:sp>
      <p:pic>
        <p:nvPicPr>
          <p:cNvPr id="11" name="Picture 2" descr="Social Media Icons Set Logo, Social Media Icons, Social Media ...">
            <a:extLst>
              <a:ext uri="{FF2B5EF4-FFF2-40B4-BE49-F238E27FC236}">
                <a16:creationId xmlns:a16="http://schemas.microsoft.com/office/drawing/2014/main" id="{ACAF7EC5-8CDB-49BB-A14C-03C8CB61446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730" t="2602" r="64107" b="68636"/>
          <a:stretch/>
        </p:blipFill>
        <p:spPr bwMode="auto">
          <a:xfrm>
            <a:off x="5586125" y="197110"/>
            <a:ext cx="2020824" cy="1926959"/>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Social Media Icons Set Logo, Social Media Icons, Social Media ...">
            <a:extLst>
              <a:ext uri="{FF2B5EF4-FFF2-40B4-BE49-F238E27FC236}">
                <a16:creationId xmlns:a16="http://schemas.microsoft.com/office/drawing/2014/main" id="{5A68899F-AF3D-402C-B36E-B90E3354614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246" t="35695" r="64591" b="35543"/>
          <a:stretch/>
        </p:blipFill>
        <p:spPr bwMode="auto">
          <a:xfrm>
            <a:off x="5586125" y="2492103"/>
            <a:ext cx="3339959" cy="318482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5E98E312-83DA-4D63-8A06-32004EC743C3}"/>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8052716" y="-1167661"/>
            <a:ext cx="4493844" cy="4493844"/>
          </a:xfrm>
          <a:prstGeom prst="rect">
            <a:avLst/>
          </a:prstGeom>
        </p:spPr>
      </p:pic>
      <p:pic>
        <p:nvPicPr>
          <p:cNvPr id="13" name="Picture 2" descr="Social Media Icons Set Logo, Social Media Icons, Social Media ...">
            <a:extLst>
              <a:ext uri="{FF2B5EF4-FFF2-40B4-BE49-F238E27FC236}">
                <a16:creationId xmlns:a16="http://schemas.microsoft.com/office/drawing/2014/main" id="{FC3F4619-623B-4D24-9990-A59DCBB8926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4918" t="2505" r="34919" b="68733"/>
          <a:stretch/>
        </p:blipFill>
        <p:spPr bwMode="auto">
          <a:xfrm>
            <a:off x="8666678" y="3757469"/>
            <a:ext cx="4366662" cy="4163845"/>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Social Media Icons Set Logo, Social Media Icons, Social Media ...">
            <a:extLst>
              <a:ext uri="{FF2B5EF4-FFF2-40B4-BE49-F238E27FC236}">
                <a16:creationId xmlns:a16="http://schemas.microsoft.com/office/drawing/2014/main" id="{B8A781EC-5981-4322-9EF7-8BCADDDD8EE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6108" t="2261" r="3729" b="68977"/>
          <a:stretch/>
        </p:blipFill>
        <p:spPr bwMode="auto">
          <a:xfrm>
            <a:off x="1712708" y="4323088"/>
            <a:ext cx="4736218" cy="45162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221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AF47EB7F-192E-469A-9A81-C292999A2287}"/>
              </a:ext>
            </a:extLst>
          </p:cNvPr>
          <p:cNvSpPr>
            <a:spLocks noGrp="1"/>
          </p:cNvSpPr>
          <p:nvPr>
            <p:ph type="ctrTitle"/>
          </p:nvPr>
        </p:nvSpPr>
        <p:spPr>
          <a:xfrm>
            <a:off x="6746628" y="1783959"/>
            <a:ext cx="4645250" cy="2889114"/>
          </a:xfrm>
        </p:spPr>
        <p:txBody>
          <a:bodyPr anchor="b">
            <a:normAutofit/>
          </a:bodyPr>
          <a:lstStyle/>
          <a:p>
            <a:pPr algn="l"/>
            <a:r>
              <a:rPr lang="en-GB" dirty="0">
                <a:solidFill>
                  <a:schemeClr val="bg1"/>
                </a:solidFill>
              </a:rPr>
              <a:t>Output, GDP &amp; Economic Growth</a:t>
            </a:r>
          </a:p>
        </p:txBody>
      </p:sp>
      <p:sp>
        <p:nvSpPr>
          <p:cNvPr id="5" name="Subtitle 4">
            <a:extLst>
              <a:ext uri="{FF2B5EF4-FFF2-40B4-BE49-F238E27FC236}">
                <a16:creationId xmlns:a16="http://schemas.microsoft.com/office/drawing/2014/main" id="{1E20BD14-672F-4172-B84C-DFA0BDF73849}"/>
              </a:ext>
            </a:extLst>
          </p:cNvPr>
          <p:cNvSpPr>
            <a:spLocks noGrp="1"/>
          </p:cNvSpPr>
          <p:nvPr>
            <p:ph type="subTitle" idx="1"/>
          </p:nvPr>
        </p:nvSpPr>
        <p:spPr>
          <a:xfrm>
            <a:off x="6746627" y="4750893"/>
            <a:ext cx="4645250" cy="1147863"/>
          </a:xfrm>
        </p:spPr>
        <p:txBody>
          <a:bodyPr anchor="t">
            <a:normAutofit/>
          </a:bodyPr>
          <a:lstStyle/>
          <a:p>
            <a:pPr algn="l"/>
            <a:r>
              <a:rPr lang="en-GB" sz="2000" dirty="0">
                <a:solidFill>
                  <a:schemeClr val="bg1"/>
                </a:solidFill>
              </a:rPr>
              <a:t>Economic Growth</a:t>
            </a:r>
          </a:p>
          <a:p>
            <a:pPr algn="l"/>
            <a:r>
              <a:rPr lang="en-GB" sz="2000" dirty="0">
                <a:solidFill>
                  <a:schemeClr val="bg1"/>
                </a:solidFill>
              </a:rPr>
              <a:t>Mr O’Grady</a:t>
            </a:r>
          </a:p>
        </p:txBody>
      </p:sp>
      <p:sp>
        <p:nvSpPr>
          <p:cNvPr id="16" name="Freeform: Shape 12">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Freeform: Shape 14">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Graphic 6">
            <a:extLst>
              <a:ext uri="{FF2B5EF4-FFF2-40B4-BE49-F238E27FC236}">
                <a16:creationId xmlns:a16="http://schemas.microsoft.com/office/drawing/2014/main" id="{8D0DB074-2C64-454C-93E5-826B0DD14B2D}"/>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520185" y="271410"/>
            <a:ext cx="4485585" cy="4479483"/>
          </a:xfrm>
          <a:prstGeom prst="rect">
            <a:avLst/>
          </a:prstGeom>
        </p:spPr>
      </p:pic>
    </p:spTree>
    <p:extLst>
      <p:ext uri="{BB962C8B-B14F-4D97-AF65-F5344CB8AC3E}">
        <p14:creationId xmlns:p14="http://schemas.microsoft.com/office/powerpoint/2010/main" val="1104102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F325F12-DD55-467D-9BA3-6AF84A6E8C6A}"/>
              </a:ext>
            </a:extLst>
          </p:cNvPr>
          <p:cNvSpPr>
            <a:spLocks noGrp="1"/>
          </p:cNvSpPr>
          <p:nvPr>
            <p:ph idx="1"/>
          </p:nvPr>
        </p:nvSpPr>
        <p:spPr>
          <a:xfrm>
            <a:off x="0" y="0"/>
            <a:ext cx="12192000" cy="6858000"/>
          </a:xfrm>
        </p:spPr>
        <p:txBody>
          <a:bodyPr>
            <a:normAutofit fontScale="92500" lnSpcReduction="10000"/>
          </a:bodyPr>
          <a:lstStyle/>
          <a:p>
            <a:pPr marL="0" indent="0" algn="ctr">
              <a:buNone/>
            </a:pPr>
            <a:r>
              <a:rPr lang="en-GB" u="sng" dirty="0"/>
              <a:t>Output &amp; GDP</a:t>
            </a:r>
          </a:p>
          <a:p>
            <a:pPr marL="0" indent="0">
              <a:buNone/>
            </a:pPr>
            <a:r>
              <a:rPr lang="en-GB" b="1" dirty="0">
                <a:solidFill>
                  <a:srgbClr val="FF0000"/>
                </a:solidFill>
              </a:rPr>
              <a:t>Output:</a:t>
            </a:r>
            <a:r>
              <a:rPr lang="en-GB" dirty="0"/>
              <a:t> Quantity of goods &amp; services produced in a given time period</a:t>
            </a:r>
          </a:p>
          <a:p>
            <a:pPr marL="457200" lvl="1" indent="0">
              <a:buNone/>
            </a:pPr>
            <a:r>
              <a:rPr lang="en-GB" b="1" dirty="0">
                <a:solidFill>
                  <a:srgbClr val="FF0000"/>
                </a:solidFill>
              </a:rPr>
              <a:t>National Output: </a:t>
            </a:r>
            <a:r>
              <a:rPr lang="en-GB" dirty="0"/>
              <a:t>The total output of an entire economy</a:t>
            </a:r>
            <a:endParaRPr lang="en-GB" b="1" dirty="0">
              <a:solidFill>
                <a:srgbClr val="FF0000"/>
              </a:solidFill>
            </a:endParaRPr>
          </a:p>
          <a:p>
            <a:pPr marL="0" indent="0">
              <a:buNone/>
            </a:pPr>
            <a:r>
              <a:rPr lang="en-GB" b="1" dirty="0">
                <a:solidFill>
                  <a:schemeClr val="accent3"/>
                </a:solidFill>
              </a:rPr>
              <a:t>Gross Domestic Product (GDP):</a:t>
            </a:r>
            <a:r>
              <a:rPr lang="en-GB" dirty="0">
                <a:solidFill>
                  <a:schemeClr val="accent3"/>
                </a:solidFill>
              </a:rPr>
              <a:t> </a:t>
            </a:r>
            <a:r>
              <a:rPr lang="en-GB" dirty="0"/>
              <a:t>The total value of all goods and services produced in one country over a one year period (</a:t>
            </a:r>
            <a:r>
              <a:rPr lang="en-GB" dirty="0">
                <a:solidFill>
                  <a:schemeClr val="accent4"/>
                </a:solidFill>
              </a:rPr>
              <a:t>UK GDP = $2.74tn (2019)-6</a:t>
            </a:r>
            <a:r>
              <a:rPr lang="en-GB" baseline="30000" dirty="0">
                <a:solidFill>
                  <a:schemeClr val="accent4"/>
                </a:solidFill>
              </a:rPr>
              <a:t>th</a:t>
            </a:r>
            <a:r>
              <a:rPr lang="en-GB" dirty="0">
                <a:solidFill>
                  <a:schemeClr val="accent4"/>
                </a:solidFill>
              </a:rPr>
              <a:t> largest in the world</a:t>
            </a:r>
            <a:r>
              <a:rPr lang="en-GB" dirty="0"/>
              <a:t>)</a:t>
            </a:r>
          </a:p>
          <a:p>
            <a:pPr marL="457200" lvl="1" indent="0">
              <a:buNone/>
            </a:pPr>
            <a:r>
              <a:rPr lang="en-GB" dirty="0"/>
              <a:t>Measures the size of an economy i.e. the value of transactions between economic agents.</a:t>
            </a:r>
          </a:p>
          <a:p>
            <a:pPr marL="0" indent="0">
              <a:buNone/>
            </a:pPr>
            <a:r>
              <a:rPr lang="en-GB" b="1" dirty="0">
                <a:solidFill>
                  <a:schemeClr val="accent1"/>
                </a:solidFill>
              </a:rPr>
              <a:t>Why do we measure GDP? </a:t>
            </a:r>
            <a:r>
              <a:rPr lang="en-GB" dirty="0"/>
              <a:t>GDP per capita is used as a proxy to measure living standards. </a:t>
            </a:r>
          </a:p>
          <a:p>
            <a:pPr marL="457200" lvl="1" indent="0">
              <a:buNone/>
            </a:pPr>
            <a:r>
              <a:rPr lang="en-GB" dirty="0"/>
              <a:t>Higher GDP means more G&amp;S are made. More G&amp;S to go round means a better quality of life. </a:t>
            </a:r>
          </a:p>
          <a:p>
            <a:pPr marL="457200" lvl="1" indent="0">
              <a:buNone/>
            </a:pPr>
            <a:r>
              <a:rPr lang="en-GB" dirty="0"/>
              <a:t>GDP data allows comparisons of living standards between countries and track changes over time</a:t>
            </a:r>
          </a:p>
          <a:p>
            <a:pPr marL="0" indent="0">
              <a:buNone/>
            </a:pPr>
            <a:r>
              <a:rPr lang="en-GB" b="1" dirty="0">
                <a:solidFill>
                  <a:schemeClr val="accent1"/>
                </a:solidFill>
              </a:rPr>
              <a:t>How do we measure GDP? </a:t>
            </a:r>
            <a:r>
              <a:rPr lang="en-GB" dirty="0"/>
              <a:t>There are three methods, all theoretically equal</a:t>
            </a:r>
          </a:p>
          <a:p>
            <a:pPr marL="457200" lvl="1" indent="0">
              <a:buNone/>
            </a:pPr>
            <a:r>
              <a:rPr lang="en-GB" b="1" dirty="0">
                <a:solidFill>
                  <a:schemeClr val="accent3"/>
                </a:solidFill>
              </a:rPr>
              <a:t>Expenditure Method: </a:t>
            </a:r>
            <a:r>
              <a:rPr lang="en-GB" dirty="0"/>
              <a:t>Adding up all the money spent in an economy in a year</a:t>
            </a:r>
          </a:p>
          <a:p>
            <a:pPr marL="457200" lvl="1" indent="0">
              <a:buNone/>
            </a:pPr>
            <a:r>
              <a:rPr lang="en-GB" b="1" dirty="0">
                <a:solidFill>
                  <a:schemeClr val="accent3"/>
                </a:solidFill>
              </a:rPr>
              <a:t>Income Method: </a:t>
            </a:r>
            <a:r>
              <a:rPr lang="en-GB" dirty="0"/>
              <a:t>Adding up all the money earned each year</a:t>
            </a:r>
          </a:p>
          <a:p>
            <a:pPr marL="457200" lvl="1" indent="0">
              <a:buNone/>
            </a:pPr>
            <a:r>
              <a:rPr lang="en-GB" b="1" dirty="0">
                <a:solidFill>
                  <a:schemeClr val="accent3"/>
                </a:solidFill>
              </a:rPr>
              <a:t>Output Method: </a:t>
            </a:r>
            <a:r>
              <a:rPr lang="en-GB" dirty="0"/>
              <a:t>Adding up all the value added (the difference between the value of what a firm puts out and what it takes in) by each firm each year</a:t>
            </a:r>
          </a:p>
          <a:p>
            <a:pPr marL="914400" lvl="2" indent="0">
              <a:buNone/>
            </a:pPr>
            <a:r>
              <a:rPr lang="en-GB" b="1" dirty="0">
                <a:solidFill>
                  <a:schemeClr val="accent1"/>
                </a:solidFill>
              </a:rPr>
              <a:t>How are these equal? </a:t>
            </a:r>
            <a:r>
              <a:rPr lang="en-GB" dirty="0"/>
              <a:t>Spending in an economy is equal to the value of everything sold, and therefore everything made (E=O). The income someone generates in a year, either for themselves or others, is equal to the value money their output brings from selling it (O=I). People spend what they earn (E=I)</a:t>
            </a:r>
          </a:p>
          <a:p>
            <a:pPr marL="0" indent="0">
              <a:buNone/>
            </a:pPr>
            <a:r>
              <a:rPr lang="en-GB" b="1" dirty="0">
                <a:solidFill>
                  <a:schemeClr val="accent5"/>
                </a:solidFill>
              </a:rPr>
              <a:t>However: </a:t>
            </a:r>
            <a:r>
              <a:rPr lang="en-GB" dirty="0"/>
              <a:t>difficulties in estimating mean slight differences, so countries collect data via all three methods and publish an average (</a:t>
            </a:r>
            <a:r>
              <a:rPr lang="en-GB" b="1" dirty="0">
                <a:solidFill>
                  <a:schemeClr val="accent4"/>
                </a:solidFill>
              </a:rPr>
              <a:t>UK</a:t>
            </a:r>
            <a:r>
              <a:rPr lang="en-GB" dirty="0"/>
              <a:t>) or all three measures separately (</a:t>
            </a:r>
            <a:r>
              <a:rPr lang="en-GB" b="1" dirty="0">
                <a:solidFill>
                  <a:schemeClr val="accent4"/>
                </a:solidFill>
              </a:rPr>
              <a:t>USA</a:t>
            </a:r>
            <a:r>
              <a:rPr lang="en-GB" dirty="0"/>
              <a:t>)</a:t>
            </a:r>
          </a:p>
        </p:txBody>
      </p:sp>
    </p:spTree>
    <p:extLst>
      <p:ext uri="{BB962C8B-B14F-4D97-AF65-F5344CB8AC3E}">
        <p14:creationId xmlns:p14="http://schemas.microsoft.com/office/powerpoint/2010/main" val="3968166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fade">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fade">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fade">
                                      <p:cBhvr>
                                        <p:cTn id="62" dur="500"/>
                                        <p:tgtEl>
                                          <p:spTgt spid="4">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4">
                                            <p:txEl>
                                              <p:pRg st="12" end="12"/>
                                            </p:txEl>
                                          </p:spTgt>
                                        </p:tgtEl>
                                        <p:attrNameLst>
                                          <p:attrName>style.visibility</p:attrName>
                                        </p:attrNameLst>
                                      </p:cBhvr>
                                      <p:to>
                                        <p:strVal val="visible"/>
                                      </p:to>
                                    </p:set>
                                    <p:animEffect transition="in" filter="fade">
                                      <p:cBhvr>
                                        <p:cTn id="67" dur="500"/>
                                        <p:tgtEl>
                                          <p:spTgt spid="4">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4">
                                            <p:txEl>
                                              <p:pRg st="13" end="13"/>
                                            </p:txEl>
                                          </p:spTgt>
                                        </p:tgtEl>
                                        <p:attrNameLst>
                                          <p:attrName>style.visibility</p:attrName>
                                        </p:attrNameLst>
                                      </p:cBhvr>
                                      <p:to>
                                        <p:strVal val="visible"/>
                                      </p:to>
                                    </p:set>
                                    <p:animEffect transition="in" filter="fade">
                                      <p:cBhvr>
                                        <p:cTn id="72" dur="500"/>
                                        <p:tgtEl>
                                          <p:spTgt spid="4">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F325F12-DD55-467D-9BA3-6AF84A6E8C6A}"/>
              </a:ext>
            </a:extLst>
          </p:cNvPr>
          <p:cNvSpPr>
            <a:spLocks noGrp="1"/>
          </p:cNvSpPr>
          <p:nvPr>
            <p:ph idx="1"/>
          </p:nvPr>
        </p:nvSpPr>
        <p:spPr>
          <a:xfrm>
            <a:off x="0" y="0"/>
            <a:ext cx="12192000" cy="6858000"/>
          </a:xfrm>
        </p:spPr>
        <p:txBody>
          <a:bodyPr>
            <a:normAutofit fontScale="92500" lnSpcReduction="10000"/>
          </a:bodyPr>
          <a:lstStyle/>
          <a:p>
            <a:pPr marL="0" indent="0">
              <a:buNone/>
            </a:pPr>
            <a:r>
              <a:rPr lang="en-GB" b="1" dirty="0">
                <a:solidFill>
                  <a:srgbClr val="FF0000"/>
                </a:solidFill>
              </a:rPr>
              <a:t>Exclusions from GDP:</a:t>
            </a:r>
          </a:p>
          <a:p>
            <a:pPr marL="457200" lvl="1" indent="0">
              <a:buNone/>
              <a:defRPr/>
            </a:pPr>
            <a:r>
              <a:rPr lang="en-GB" dirty="0"/>
              <a:t>Transfer payments: National Insurance, social security benefits and student grants from the government</a:t>
            </a:r>
          </a:p>
          <a:p>
            <a:pPr marL="457200" lvl="1" indent="0">
              <a:buNone/>
              <a:defRPr/>
            </a:pPr>
            <a:r>
              <a:rPr lang="en-GB" dirty="0"/>
              <a:t>Private transfers of money from one individual to another:  Pocket money/allowances from parents or an individual selling a second hand car</a:t>
            </a:r>
          </a:p>
          <a:p>
            <a:pPr marL="457200" lvl="1" indent="0">
              <a:buNone/>
              <a:defRPr/>
            </a:pPr>
            <a:r>
              <a:rPr lang="en-GB" dirty="0"/>
              <a:t>Income not registered with the Inland Revenue: the ‘Hidden Economy’.</a:t>
            </a:r>
          </a:p>
          <a:p>
            <a:pPr marL="0" indent="0" algn="ctr">
              <a:buNone/>
              <a:defRPr/>
            </a:pPr>
            <a:r>
              <a:rPr lang="en-GB" u="sng" dirty="0"/>
              <a:t>Important Distinctions</a:t>
            </a:r>
          </a:p>
          <a:p>
            <a:pPr marL="0" indent="0">
              <a:buNone/>
              <a:defRPr/>
            </a:pPr>
            <a:r>
              <a:rPr lang="en-GB" b="1" dirty="0">
                <a:solidFill>
                  <a:schemeClr val="accent1"/>
                </a:solidFill>
              </a:rPr>
              <a:t>Real vs Nominal</a:t>
            </a:r>
          </a:p>
          <a:p>
            <a:pPr marL="457200" lvl="1" indent="0">
              <a:buNone/>
              <a:defRPr/>
            </a:pPr>
            <a:r>
              <a:rPr lang="en-GB" dirty="0"/>
              <a:t>real values are adjusted for inflation, while nominal values are not. As a result, nominal GDP will often appear higher than real GDP.</a:t>
            </a:r>
          </a:p>
          <a:p>
            <a:pPr marL="0" indent="0">
              <a:buNone/>
              <a:defRPr/>
            </a:pPr>
            <a:r>
              <a:rPr lang="en-GB" b="1" dirty="0">
                <a:solidFill>
                  <a:schemeClr val="accent1"/>
                </a:solidFill>
              </a:rPr>
              <a:t>Total vs Per Capita</a:t>
            </a:r>
          </a:p>
          <a:p>
            <a:pPr marL="457200" lvl="1" indent="0">
              <a:buNone/>
              <a:defRPr/>
            </a:pPr>
            <a:r>
              <a:rPr lang="en-GB" dirty="0"/>
              <a:t>Per capita GDP is a measure of the total output of a country that takes the gross domestic product (GDP) and divides it by the number of people in that country. The per capita GDP is especially useful when comparing one country to another, because it shows the relative performance of the countries.</a:t>
            </a:r>
          </a:p>
          <a:p>
            <a:pPr marL="0" indent="0">
              <a:buNone/>
              <a:defRPr/>
            </a:pPr>
            <a:r>
              <a:rPr lang="en-GB" b="1" dirty="0">
                <a:solidFill>
                  <a:schemeClr val="accent1"/>
                </a:solidFill>
              </a:rPr>
              <a:t>Value vs volume</a:t>
            </a:r>
          </a:p>
          <a:p>
            <a:pPr marL="457200" lvl="1" indent="0">
              <a:buNone/>
              <a:defRPr/>
            </a:pPr>
            <a:r>
              <a:rPr lang="en-GB" dirty="0"/>
              <a:t>Volume refers to the real quantity of units of output produced in an economy (100,000 cars + 20,000 houses + …). Whereas the value of national income measures the monetary cost of all goods at current prices</a:t>
            </a:r>
          </a:p>
          <a:p>
            <a:pPr marL="457200" lvl="1" indent="0">
              <a:buNone/>
              <a:defRPr/>
            </a:pPr>
            <a:r>
              <a:rPr lang="en-GB" dirty="0"/>
              <a:t>Value = volume x current price level</a:t>
            </a:r>
          </a:p>
        </p:txBody>
      </p:sp>
    </p:spTree>
    <p:extLst>
      <p:ext uri="{BB962C8B-B14F-4D97-AF65-F5344CB8AC3E}">
        <p14:creationId xmlns:p14="http://schemas.microsoft.com/office/powerpoint/2010/main" val="1732654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fade">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fade">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fade">
                                      <p:cBhvr>
                                        <p:cTn id="62"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Content Placeholder 2">
                <a:extLst>
                  <a:ext uri="{FF2B5EF4-FFF2-40B4-BE49-F238E27FC236}">
                    <a16:creationId xmlns:a16="http://schemas.microsoft.com/office/drawing/2014/main" id="{FF325F12-DD55-467D-9BA3-6AF84A6E8C6A}"/>
                  </a:ext>
                </a:extLst>
              </p:cNvPr>
              <p:cNvSpPr>
                <a:spLocks noGrp="1"/>
              </p:cNvSpPr>
              <p:nvPr>
                <p:ph idx="1"/>
              </p:nvPr>
            </p:nvSpPr>
            <p:spPr>
              <a:xfrm>
                <a:off x="0" y="0"/>
                <a:ext cx="12192000" cy="6858000"/>
              </a:xfrm>
            </p:spPr>
            <p:txBody>
              <a:bodyPr>
                <a:normAutofit/>
              </a:bodyPr>
              <a:lstStyle/>
              <a:p>
                <a:pPr marL="0" indent="0" algn="ctr">
                  <a:buNone/>
                  <a:defRPr/>
                </a:pPr>
                <a:r>
                  <a:rPr lang="en-GB" u="sng" dirty="0"/>
                  <a:t>Economic Growth</a:t>
                </a:r>
              </a:p>
              <a:p>
                <a:pPr marL="0" indent="0">
                  <a:buNone/>
                  <a:defRPr/>
                </a:pPr>
                <a:r>
                  <a:rPr lang="en-GB" b="1" dirty="0">
                    <a:solidFill>
                      <a:schemeClr val="accent3"/>
                    </a:solidFill>
                  </a:rPr>
                  <a:t>Definition:</a:t>
                </a:r>
                <a:r>
                  <a:rPr lang="en-GB" dirty="0"/>
                  <a:t> an increase in the amount of goods and services produced by an economy over a period of time</a:t>
                </a:r>
              </a:p>
              <a:p>
                <a:pPr marL="0" indent="0">
                  <a:buNone/>
                </a:pPr>
                <a:r>
                  <a:rPr lang="en-GB" b="1" dirty="0">
                    <a:solidFill>
                      <a:schemeClr val="accent1"/>
                    </a:solidFill>
                  </a:rPr>
                  <a:t>Measuring Economic Growth: </a:t>
                </a:r>
                <a:r>
                  <a:rPr lang="en-GB" dirty="0"/>
                  <a:t>% change in GDP (or GDP per Capita) is the most </a:t>
                </a:r>
                <a:r>
                  <a:rPr lang="en-GB" dirty="0">
                    <a:solidFill>
                      <a:schemeClr val="tx1"/>
                    </a:solidFill>
                  </a:rPr>
                  <a:t>common way of measuring Econ. Growth</a:t>
                </a:r>
              </a:p>
              <a:p>
                <a:pPr marL="457200" lvl="1" indent="0">
                  <a:buNone/>
                </a:pPr>
                <a:r>
                  <a:rPr lang="en-GB" dirty="0">
                    <a:solidFill>
                      <a:schemeClr val="tx1"/>
                    </a:solidFill>
                  </a:rPr>
                  <a:t>We can thus use the formula:</a:t>
                </a:r>
              </a:p>
              <a:p>
                <a:pPr marL="228600" lvl="1" indent="0">
                  <a:buNone/>
                </a:pPr>
                <a:endParaRPr lang="en-GB" dirty="0">
                  <a:solidFill>
                    <a:schemeClr val="tx1"/>
                  </a:solidFill>
                </a:endParaRPr>
              </a:p>
              <a:p>
                <a:pPr marL="228600" lvl="1" indent="0">
                  <a:buNone/>
                </a:pPr>
                <a14:m>
                  <m:oMathPara xmlns:m="http://schemas.openxmlformats.org/officeDocument/2006/math">
                    <m:oMathParaPr>
                      <m:jc m:val="centerGroup"/>
                    </m:oMathParaPr>
                    <m:oMath xmlns:m="http://schemas.openxmlformats.org/officeDocument/2006/math">
                      <m:r>
                        <a:rPr lang="en-GB" sz="2800" i="1">
                          <a:solidFill>
                            <a:schemeClr val="tx1"/>
                          </a:solidFill>
                          <a:latin typeface="Cambria Math" panose="02040503050406030204" pitchFamily="18" charset="0"/>
                        </a:rPr>
                        <m:t>𝐸𝑐𝑜𝑛𝑜𝑚𝑖𝑐</m:t>
                      </m:r>
                      <m:r>
                        <a:rPr lang="en-GB" sz="2800" i="1">
                          <a:solidFill>
                            <a:schemeClr val="tx1"/>
                          </a:solidFill>
                          <a:latin typeface="Cambria Math" panose="02040503050406030204" pitchFamily="18" charset="0"/>
                        </a:rPr>
                        <m:t> </m:t>
                      </m:r>
                      <m:r>
                        <a:rPr lang="en-GB" sz="2800" i="1">
                          <a:solidFill>
                            <a:schemeClr val="tx1"/>
                          </a:solidFill>
                          <a:latin typeface="Cambria Math" panose="02040503050406030204" pitchFamily="18" charset="0"/>
                        </a:rPr>
                        <m:t>𝑔𝑟𝑜𝑤𝑡h</m:t>
                      </m:r>
                      <m:r>
                        <a:rPr lang="en-GB" sz="2800" i="1">
                          <a:solidFill>
                            <a:schemeClr val="tx1"/>
                          </a:solidFill>
                          <a:latin typeface="Cambria Math" panose="02040503050406030204" pitchFamily="18" charset="0"/>
                        </a:rPr>
                        <m:t>=</m:t>
                      </m:r>
                      <m:f>
                        <m:fPr>
                          <m:ctrlPr>
                            <a:rPr lang="en-GB" sz="2800" i="1">
                              <a:solidFill>
                                <a:schemeClr val="tx1"/>
                              </a:solidFill>
                              <a:latin typeface="Cambria Math" panose="02040503050406030204" pitchFamily="18" charset="0"/>
                            </a:rPr>
                          </m:ctrlPr>
                        </m:fPr>
                        <m:num>
                          <m:r>
                            <a:rPr lang="en-GB" sz="2800" i="1">
                              <a:solidFill>
                                <a:schemeClr val="tx1"/>
                              </a:solidFill>
                              <a:latin typeface="Cambria Math" panose="02040503050406030204" pitchFamily="18" charset="0"/>
                            </a:rPr>
                            <m:t>𝑁𝑒𝑤</m:t>
                          </m:r>
                          <m:r>
                            <a:rPr lang="en-GB" sz="2800" i="1">
                              <a:solidFill>
                                <a:schemeClr val="tx1"/>
                              </a:solidFill>
                              <a:latin typeface="Cambria Math" panose="02040503050406030204" pitchFamily="18" charset="0"/>
                            </a:rPr>
                            <m:t> </m:t>
                          </m:r>
                          <m:r>
                            <a:rPr lang="en-GB" sz="2800" i="1">
                              <a:solidFill>
                                <a:schemeClr val="tx1"/>
                              </a:solidFill>
                              <a:latin typeface="Cambria Math" panose="02040503050406030204" pitchFamily="18" charset="0"/>
                            </a:rPr>
                            <m:t>𝐺𝐷𝑃</m:t>
                          </m:r>
                          <m:r>
                            <a:rPr lang="en-GB" sz="2800" i="1">
                              <a:solidFill>
                                <a:schemeClr val="tx1"/>
                              </a:solidFill>
                              <a:latin typeface="Cambria Math" panose="02040503050406030204" pitchFamily="18" charset="0"/>
                            </a:rPr>
                            <m:t> − </m:t>
                          </m:r>
                          <m:r>
                            <a:rPr lang="en-GB" sz="2800" i="1">
                              <a:solidFill>
                                <a:schemeClr val="tx1"/>
                              </a:solidFill>
                              <a:latin typeface="Cambria Math" panose="02040503050406030204" pitchFamily="18" charset="0"/>
                            </a:rPr>
                            <m:t>𝐼𝑛𝑖𝑡𝑖𝑎𝑙</m:t>
                          </m:r>
                          <m:r>
                            <a:rPr lang="en-GB" sz="2800" i="1">
                              <a:solidFill>
                                <a:schemeClr val="tx1"/>
                              </a:solidFill>
                              <a:latin typeface="Cambria Math" panose="02040503050406030204" pitchFamily="18" charset="0"/>
                            </a:rPr>
                            <m:t>  </m:t>
                          </m:r>
                          <m:r>
                            <a:rPr lang="en-GB" sz="2800" i="1">
                              <a:solidFill>
                                <a:schemeClr val="tx1"/>
                              </a:solidFill>
                              <a:latin typeface="Cambria Math" panose="02040503050406030204" pitchFamily="18" charset="0"/>
                            </a:rPr>
                            <m:t>𝐺𝐷𝑃</m:t>
                          </m:r>
                        </m:num>
                        <m:den>
                          <m:r>
                            <a:rPr lang="en-GB" sz="2800" i="1">
                              <a:solidFill>
                                <a:schemeClr val="tx1"/>
                              </a:solidFill>
                              <a:latin typeface="Cambria Math" panose="02040503050406030204" pitchFamily="18" charset="0"/>
                            </a:rPr>
                            <m:t>𝐼𝑛𝑖𝑡𝑖𝑎𝑙</m:t>
                          </m:r>
                          <m:r>
                            <a:rPr lang="en-GB" sz="2800" i="1">
                              <a:solidFill>
                                <a:schemeClr val="tx1"/>
                              </a:solidFill>
                              <a:latin typeface="Cambria Math" panose="02040503050406030204" pitchFamily="18" charset="0"/>
                            </a:rPr>
                            <m:t> </m:t>
                          </m:r>
                          <m:r>
                            <a:rPr lang="en-GB" sz="2800" i="1">
                              <a:solidFill>
                                <a:schemeClr val="tx1"/>
                              </a:solidFill>
                              <a:latin typeface="Cambria Math" panose="02040503050406030204" pitchFamily="18" charset="0"/>
                            </a:rPr>
                            <m:t>𝐺𝐷𝑃</m:t>
                          </m:r>
                        </m:den>
                      </m:f>
                      <m:r>
                        <a:rPr lang="en-GB" sz="2800" i="1">
                          <a:solidFill>
                            <a:schemeClr val="tx1"/>
                          </a:solidFill>
                          <a:latin typeface="Cambria Math" panose="02040503050406030204" pitchFamily="18" charset="0"/>
                          <a:ea typeface="Cambria Math" panose="02040503050406030204" pitchFamily="18" charset="0"/>
                        </a:rPr>
                        <m:t>×100</m:t>
                      </m:r>
                    </m:oMath>
                  </m:oMathPara>
                </a14:m>
                <a:endParaRPr lang="en-GB" dirty="0">
                  <a:solidFill>
                    <a:schemeClr val="tx1"/>
                  </a:solidFill>
                  <a:ea typeface="Cambria Math" panose="02040503050406030204" pitchFamily="18" charset="0"/>
                </a:endParaRPr>
              </a:p>
              <a:p>
                <a:pPr marL="228600" lvl="1" indent="0">
                  <a:buNone/>
                </a:pPr>
                <a:endParaRPr lang="en-GB" dirty="0">
                  <a:solidFill>
                    <a:schemeClr val="tx1"/>
                  </a:solidFill>
                  <a:ea typeface="Cambria Math" panose="02040503050406030204" pitchFamily="18" charset="0"/>
                </a:endParaRPr>
              </a:p>
              <a:p>
                <a:pPr marL="0">
                  <a:buNone/>
                </a:pPr>
                <a:r>
                  <a:rPr lang="en-GB" b="1" dirty="0">
                    <a:solidFill>
                      <a:schemeClr val="accent1"/>
                    </a:solidFill>
                  </a:rPr>
                  <a:t>Does increased GDP mean improved living standards?</a:t>
                </a:r>
              </a:p>
              <a:p>
                <a:pPr marL="0" indent="0">
                  <a:buNone/>
                  <a:defRPr/>
                </a:pPr>
                <a:r>
                  <a:rPr lang="en-GB" dirty="0">
                    <a:solidFill>
                      <a:schemeClr val="tx1"/>
                    </a:solidFill>
                  </a:rPr>
                  <a:t>No! To expect higher living standards there must be an increase in </a:t>
                </a:r>
                <a:r>
                  <a:rPr lang="en-GB" b="1" dirty="0">
                    <a:solidFill>
                      <a:schemeClr val="tx1"/>
                    </a:solidFill>
                  </a:rPr>
                  <a:t>Real </a:t>
                </a:r>
                <a:r>
                  <a:rPr lang="en-GB" dirty="0">
                    <a:solidFill>
                      <a:schemeClr val="tx1"/>
                    </a:solidFill>
                  </a:rPr>
                  <a:t>GDP </a:t>
                </a:r>
                <a:r>
                  <a:rPr lang="en-GB" b="1" dirty="0">
                    <a:solidFill>
                      <a:schemeClr val="tx1"/>
                    </a:solidFill>
                  </a:rPr>
                  <a:t>per capita</a:t>
                </a:r>
                <a:endParaRPr lang="en-GB" dirty="0">
                  <a:solidFill>
                    <a:schemeClr val="tx1"/>
                  </a:solidFill>
                </a:endParaRPr>
              </a:p>
              <a:p>
                <a:pPr marL="457200" lvl="1" indent="0">
                  <a:buNone/>
                  <a:defRPr/>
                </a:pPr>
                <a:r>
                  <a:rPr lang="en-GB" dirty="0">
                    <a:solidFill>
                      <a:schemeClr val="tx1"/>
                    </a:solidFill>
                  </a:rPr>
                  <a:t>This means a greater </a:t>
                </a:r>
                <a:r>
                  <a:rPr lang="en-GB" b="1" dirty="0">
                    <a:solidFill>
                      <a:schemeClr val="tx1"/>
                    </a:solidFill>
                  </a:rPr>
                  <a:t>volume</a:t>
                </a:r>
                <a:r>
                  <a:rPr lang="en-GB" dirty="0">
                    <a:solidFill>
                      <a:schemeClr val="tx1"/>
                    </a:solidFill>
                  </a:rPr>
                  <a:t> of G&amp;S can be consumed per person</a:t>
                </a:r>
              </a:p>
              <a:p>
                <a:pPr marL="0" indent="0">
                  <a:buNone/>
                </a:pPr>
                <a:endParaRPr lang="en-GB" dirty="0"/>
              </a:p>
            </p:txBody>
          </p:sp>
        </mc:Choice>
        <mc:Fallback xmlns="">
          <p:sp>
            <p:nvSpPr>
              <p:cNvPr id="4" name="Content Placeholder 2">
                <a:extLst>
                  <a:ext uri="{FF2B5EF4-FFF2-40B4-BE49-F238E27FC236}">
                    <a16:creationId xmlns:a16="http://schemas.microsoft.com/office/drawing/2014/main" id="{FF325F12-DD55-467D-9BA3-6AF84A6E8C6A}"/>
                  </a:ext>
                </a:extLst>
              </p:cNvPr>
              <p:cNvSpPr>
                <a:spLocks noGrp="1" noRot="1" noChangeAspect="1" noMove="1" noResize="1" noEditPoints="1" noAdjustHandles="1" noChangeArrowheads="1" noChangeShapeType="1" noTextEdit="1"/>
              </p:cNvSpPr>
              <p:nvPr>
                <p:ph idx="1"/>
              </p:nvPr>
            </p:nvSpPr>
            <p:spPr>
              <a:xfrm>
                <a:off x="0" y="0"/>
                <a:ext cx="12192000" cy="6858000"/>
              </a:xfrm>
              <a:blipFill>
                <a:blip r:embed="rId2"/>
                <a:stretch>
                  <a:fillRect l="-1000" t="-1422"/>
                </a:stretch>
              </a:blipFill>
            </p:spPr>
            <p:txBody>
              <a:bodyPr/>
              <a:lstStyle/>
              <a:p>
                <a:r>
                  <a:rPr lang="en-GB">
                    <a:noFill/>
                  </a:rPr>
                  <a:t> </a:t>
                </a:r>
              </a:p>
            </p:txBody>
          </p:sp>
        </mc:Fallback>
      </mc:AlternateContent>
    </p:spTree>
    <p:extLst>
      <p:ext uri="{BB962C8B-B14F-4D97-AF65-F5344CB8AC3E}">
        <p14:creationId xmlns:p14="http://schemas.microsoft.com/office/powerpoint/2010/main" val="4046423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fade">
                                      <p:cBhvr>
                                        <p:cTn id="27" dur="500"/>
                                        <p:tgtEl>
                                          <p:spTgt spid="4">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7" end="7"/>
                                            </p:txEl>
                                          </p:spTgt>
                                        </p:tgtEl>
                                        <p:attrNameLst>
                                          <p:attrName>style.visibility</p:attrName>
                                        </p:attrNameLst>
                                      </p:cBhvr>
                                      <p:to>
                                        <p:strVal val="visible"/>
                                      </p:to>
                                    </p:set>
                                    <p:animEffect transition="in" filter="fade">
                                      <p:cBhvr>
                                        <p:cTn id="32" dur="500"/>
                                        <p:tgtEl>
                                          <p:spTgt spid="4">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8" end="8"/>
                                            </p:txEl>
                                          </p:spTgt>
                                        </p:tgtEl>
                                        <p:attrNameLst>
                                          <p:attrName>style.visibility</p:attrName>
                                        </p:attrNameLst>
                                      </p:cBhvr>
                                      <p:to>
                                        <p:strVal val="visible"/>
                                      </p:to>
                                    </p:set>
                                    <p:animEffect transition="in" filter="fade">
                                      <p:cBhvr>
                                        <p:cTn id="37" dur="500"/>
                                        <p:tgtEl>
                                          <p:spTgt spid="4">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9" end="9"/>
                                            </p:txEl>
                                          </p:spTgt>
                                        </p:tgtEl>
                                        <p:attrNameLst>
                                          <p:attrName>style.visibility</p:attrName>
                                        </p:attrNameLst>
                                      </p:cBhvr>
                                      <p:to>
                                        <p:strVal val="visible"/>
                                      </p:to>
                                    </p:set>
                                    <p:animEffect transition="in" filter="fade">
                                      <p:cBhvr>
                                        <p:cTn id="42"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AF47EB7F-192E-469A-9A81-C292999A2287}"/>
              </a:ext>
            </a:extLst>
          </p:cNvPr>
          <p:cNvSpPr>
            <a:spLocks noGrp="1"/>
          </p:cNvSpPr>
          <p:nvPr>
            <p:ph type="ctrTitle"/>
          </p:nvPr>
        </p:nvSpPr>
        <p:spPr>
          <a:xfrm>
            <a:off x="6746628" y="1783959"/>
            <a:ext cx="4645250" cy="2889114"/>
          </a:xfrm>
        </p:spPr>
        <p:txBody>
          <a:bodyPr anchor="b">
            <a:normAutofit/>
          </a:bodyPr>
          <a:lstStyle/>
          <a:p>
            <a:pPr algn="l"/>
            <a:r>
              <a:rPr lang="en-GB" dirty="0">
                <a:solidFill>
                  <a:schemeClr val="bg1"/>
                </a:solidFill>
              </a:rPr>
              <a:t>Limitations of GDP</a:t>
            </a:r>
          </a:p>
        </p:txBody>
      </p:sp>
      <p:sp>
        <p:nvSpPr>
          <p:cNvPr id="5" name="Subtitle 4">
            <a:extLst>
              <a:ext uri="{FF2B5EF4-FFF2-40B4-BE49-F238E27FC236}">
                <a16:creationId xmlns:a16="http://schemas.microsoft.com/office/drawing/2014/main" id="{1E20BD14-672F-4172-B84C-DFA0BDF73849}"/>
              </a:ext>
            </a:extLst>
          </p:cNvPr>
          <p:cNvSpPr>
            <a:spLocks noGrp="1"/>
          </p:cNvSpPr>
          <p:nvPr>
            <p:ph type="subTitle" idx="1"/>
          </p:nvPr>
        </p:nvSpPr>
        <p:spPr>
          <a:xfrm>
            <a:off x="6746627" y="4750893"/>
            <a:ext cx="4645250" cy="1147863"/>
          </a:xfrm>
        </p:spPr>
        <p:txBody>
          <a:bodyPr anchor="t">
            <a:normAutofit/>
          </a:bodyPr>
          <a:lstStyle/>
          <a:p>
            <a:pPr algn="l"/>
            <a:r>
              <a:rPr lang="en-GB" sz="2000" dirty="0">
                <a:solidFill>
                  <a:schemeClr val="bg1"/>
                </a:solidFill>
              </a:rPr>
              <a:t>Economic Growth</a:t>
            </a:r>
          </a:p>
          <a:p>
            <a:pPr algn="l"/>
            <a:r>
              <a:rPr lang="en-GB" sz="2000" dirty="0">
                <a:solidFill>
                  <a:schemeClr val="bg1"/>
                </a:solidFill>
              </a:rPr>
              <a:t>Mr O’Grady</a:t>
            </a:r>
          </a:p>
        </p:txBody>
      </p:sp>
      <p:sp>
        <p:nvSpPr>
          <p:cNvPr id="16" name="Freeform: Shape 12">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Freeform: Shape 14">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Graphic 6">
            <a:extLst>
              <a:ext uri="{FF2B5EF4-FFF2-40B4-BE49-F238E27FC236}">
                <a16:creationId xmlns:a16="http://schemas.microsoft.com/office/drawing/2014/main" id="{8D0DB074-2C64-454C-93E5-826B0DD14B2D}"/>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520185" y="271410"/>
            <a:ext cx="4485585" cy="4479483"/>
          </a:xfrm>
          <a:prstGeom prst="rect">
            <a:avLst/>
          </a:prstGeom>
        </p:spPr>
      </p:pic>
    </p:spTree>
    <p:extLst>
      <p:ext uri="{BB962C8B-B14F-4D97-AF65-F5344CB8AC3E}">
        <p14:creationId xmlns:p14="http://schemas.microsoft.com/office/powerpoint/2010/main" val="1070795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A63F790E-6B30-44E5-BEEF-D12BDD887135}"/>
              </a:ext>
            </a:extLst>
          </p:cNvPr>
          <p:cNvSpPr>
            <a:spLocks noGrp="1"/>
          </p:cNvSpPr>
          <p:nvPr>
            <p:ph idx="1"/>
          </p:nvPr>
        </p:nvSpPr>
        <p:spPr>
          <a:xfrm>
            <a:off x="0" y="477725"/>
            <a:ext cx="6096000" cy="6196818"/>
          </a:xfrm>
        </p:spPr>
        <p:txBody>
          <a:bodyPr vert="horz" lIns="91440" tIns="45720" rIns="91440" bIns="45720" rtlCol="0" anchor="t">
            <a:normAutofit/>
          </a:bodyPr>
          <a:lstStyle/>
          <a:p>
            <a:pPr marL="0" indent="0" algn="ctr">
              <a:buNone/>
            </a:pPr>
            <a:r>
              <a:rPr lang="en-GB" u="sng" dirty="0"/>
              <a:t>… when making comparisons over time</a:t>
            </a:r>
          </a:p>
          <a:p>
            <a:pPr marL="0" indent="0">
              <a:buNone/>
            </a:pPr>
            <a:r>
              <a:rPr lang="en-GB" sz="1800" dirty="0">
                <a:effectLst/>
                <a:latin typeface="Calibri"/>
                <a:ea typeface="Calibri" panose="020F0502020204030204" pitchFamily="34" charset="0"/>
                <a:cs typeface="Times New Roman"/>
              </a:rPr>
              <a:t>GDP doesn’t take into account </a:t>
            </a:r>
            <a:r>
              <a:rPr lang="en-GB" sz="1800" b="1" dirty="0">
                <a:solidFill>
                  <a:schemeClr val="accent5"/>
                </a:solidFill>
                <a:effectLst/>
                <a:latin typeface="Calibri"/>
                <a:ea typeface="Calibri" panose="020F0502020204030204" pitchFamily="34" charset="0"/>
                <a:cs typeface="Times New Roman"/>
              </a:rPr>
              <a:t>population</a:t>
            </a:r>
            <a:r>
              <a:rPr lang="en-GB" sz="1800" dirty="0">
                <a:solidFill>
                  <a:srgbClr val="FF0000"/>
                </a:solidFill>
                <a:effectLst/>
                <a:latin typeface="Calibri"/>
                <a:ea typeface="Calibri" panose="020F0502020204030204" pitchFamily="34" charset="0"/>
                <a:cs typeface="Times New Roman"/>
              </a:rPr>
              <a:t> </a:t>
            </a:r>
            <a:r>
              <a:rPr lang="en-GB" sz="1800" dirty="0">
                <a:effectLst/>
                <a:latin typeface="Calibri"/>
                <a:ea typeface="Calibri" panose="020F0502020204030204" pitchFamily="34" charset="0"/>
                <a:cs typeface="Times New Roman"/>
              </a:rPr>
              <a:t>changes</a:t>
            </a:r>
          </a:p>
          <a:p>
            <a:pPr marL="457200" lvl="1" indent="0">
              <a:buNone/>
            </a:pPr>
            <a:r>
              <a:rPr lang="en-GB" sz="1400" dirty="0">
                <a:effectLst/>
                <a:latin typeface="Calibri"/>
                <a:ea typeface="Calibri" panose="020F0502020204030204" pitchFamily="34" charset="0"/>
                <a:cs typeface="Times New Roman"/>
              </a:rPr>
              <a:t>GDP per capita</a:t>
            </a:r>
            <a:r>
              <a:rPr lang="en-GB" sz="1400" dirty="0">
                <a:latin typeface="Calibri"/>
                <a:ea typeface="Calibri" panose="020F0502020204030204" pitchFamily="34" charset="0"/>
                <a:cs typeface="Times New Roman"/>
              </a:rPr>
              <a:t> </a:t>
            </a:r>
            <a:endParaRPr lang="en-GB" sz="1400" dirty="0">
              <a:effectLst/>
              <a:latin typeface="Calibri"/>
              <a:ea typeface="Calibri" panose="020F0502020204030204" pitchFamily="34" charset="0"/>
              <a:cs typeface="Times New Roman" panose="02020603050405020304" pitchFamily="18" charset="0"/>
            </a:endParaRPr>
          </a:p>
          <a:p>
            <a:pPr marL="0" lvl="0" indent="0">
              <a:buNone/>
            </a:pPr>
            <a:r>
              <a:rPr lang="en-GB" sz="1800" dirty="0">
                <a:effectLst/>
                <a:latin typeface="Calibri"/>
                <a:ea typeface="Calibri" panose="020F0502020204030204" pitchFamily="34" charset="0"/>
                <a:cs typeface="Times New Roman"/>
              </a:rPr>
              <a:t>Doesn’t take into account </a:t>
            </a:r>
            <a:r>
              <a:rPr lang="en-GB" sz="1800" b="1" dirty="0">
                <a:solidFill>
                  <a:schemeClr val="accent5"/>
                </a:solidFill>
                <a:effectLst/>
                <a:latin typeface="Calibri"/>
                <a:ea typeface="Calibri" panose="020F0502020204030204" pitchFamily="34" charset="0"/>
                <a:cs typeface="Times New Roman"/>
              </a:rPr>
              <a:t>inflation</a:t>
            </a:r>
            <a:endParaRPr lang="en-GB" sz="1800" dirty="0">
              <a:solidFill>
                <a:schemeClr val="accent5"/>
              </a:solidFill>
              <a:effectLst/>
              <a:latin typeface="Calibri"/>
              <a:ea typeface="Calibri" panose="020F0502020204030204" pitchFamily="34" charset="0"/>
              <a:cs typeface="Times New Roman"/>
            </a:endParaRPr>
          </a:p>
          <a:p>
            <a:pPr marL="457200" lvl="1" indent="0">
              <a:buNone/>
            </a:pPr>
            <a:r>
              <a:rPr lang="en-GB" sz="1400" dirty="0">
                <a:effectLst/>
                <a:latin typeface="Calibri" panose="020F0502020204030204" pitchFamily="34" charset="0"/>
                <a:ea typeface="Calibri" panose="020F0502020204030204" pitchFamily="34" charset="0"/>
                <a:cs typeface="Times New Roman" panose="02020603050405020304" pitchFamily="18" charset="0"/>
              </a:rPr>
              <a:t>Real GDP / Real GDP per capita </a:t>
            </a:r>
          </a:p>
          <a:p>
            <a:pPr marL="0" lvl="0" indent="0">
              <a:buNone/>
            </a:pPr>
            <a:r>
              <a:rPr lang="en-GB" sz="1800" b="1" dirty="0">
                <a:solidFill>
                  <a:schemeClr val="accent5"/>
                </a:solidFill>
                <a:effectLst/>
                <a:latin typeface="Calibri" panose="020F0502020204030204" pitchFamily="34" charset="0"/>
                <a:ea typeface="Calibri" panose="020F0502020204030204" pitchFamily="34" charset="0"/>
                <a:cs typeface="Times New Roman" panose="02020603050405020304" pitchFamily="18" charset="0"/>
              </a:rPr>
              <a:t>Quality</a:t>
            </a:r>
            <a:r>
              <a:rPr lang="en-GB" sz="1800" dirty="0">
                <a:effectLst/>
                <a:latin typeface="Calibri" panose="020F0502020204030204" pitchFamily="34" charset="0"/>
                <a:ea typeface="Calibri" panose="020F0502020204030204" pitchFamily="34" charset="0"/>
                <a:cs typeface="Times New Roman" panose="02020603050405020304" pitchFamily="18" charset="0"/>
              </a:rPr>
              <a:t> of goods can change </a:t>
            </a:r>
          </a:p>
          <a:p>
            <a:pPr marL="457200" lvl="1" indent="0">
              <a:buNone/>
            </a:pPr>
            <a:r>
              <a:rPr lang="en-GB" sz="1400" b="1"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rPr>
              <a:t>e.g.</a:t>
            </a:r>
            <a:r>
              <a:rPr lang="en-GB" sz="1400" dirty="0">
                <a:effectLst/>
                <a:latin typeface="Calibri" panose="020F0502020204030204" pitchFamily="34" charset="0"/>
                <a:ea typeface="Calibri" panose="020F0502020204030204" pitchFamily="34" charset="0"/>
                <a:cs typeface="Times New Roman" panose="02020603050405020304" pitchFamily="18" charset="0"/>
              </a:rPr>
              <a:t> quality of a car 1950s vs today </a:t>
            </a:r>
          </a:p>
          <a:p>
            <a:pPr marL="0" indent="0">
              <a:buNone/>
            </a:pPr>
            <a:r>
              <a:rPr lang="en-GB" sz="1800" b="1" dirty="0">
                <a:solidFill>
                  <a:schemeClr val="accent5"/>
                </a:solidFill>
                <a:ea typeface="Calibri" panose="020F0502020204030204" pitchFamily="34" charset="0"/>
                <a:cs typeface="Times New Roman"/>
              </a:rPr>
              <a:t>Not Holistic </a:t>
            </a:r>
            <a:r>
              <a:rPr lang="en-GB" sz="1800" b="1" dirty="0">
                <a:ea typeface="Calibri" panose="020F0502020204030204" pitchFamily="34" charset="0"/>
                <a:cs typeface="Times New Roman"/>
              </a:rPr>
              <a:t>- </a:t>
            </a:r>
            <a:r>
              <a:rPr lang="en-GB" sz="1800" dirty="0">
                <a:ea typeface="Calibri" panose="020F0502020204030204" pitchFamily="34" charset="0"/>
                <a:cs typeface="Times New Roman"/>
              </a:rPr>
              <a:t>d</a:t>
            </a:r>
            <a:r>
              <a:rPr lang="en-GB" sz="1800" dirty="0">
                <a:effectLst/>
                <a:latin typeface="Calibri"/>
                <a:ea typeface="Calibri" panose="020F0502020204030204" pitchFamily="34" charset="0"/>
                <a:cs typeface="Times New Roman"/>
              </a:rPr>
              <a:t>oesn’t account fo</a:t>
            </a:r>
            <a:r>
              <a:rPr lang="en-GB" sz="1800" dirty="0">
                <a:latin typeface="Calibri"/>
                <a:ea typeface="Calibri" panose="020F0502020204030204" pitchFamily="34" charset="0"/>
                <a:cs typeface="Times New Roman"/>
              </a:rPr>
              <a:t>r all</a:t>
            </a:r>
            <a:r>
              <a:rPr lang="en-GB" sz="1800" dirty="0">
                <a:effectLst/>
                <a:latin typeface="Calibri"/>
                <a:ea typeface="Calibri" panose="020F0502020204030204" pitchFamily="34" charset="0"/>
                <a:cs typeface="Times New Roman"/>
              </a:rPr>
              <a:t> factors affecting living standards</a:t>
            </a:r>
            <a:endParaRPr lang="en-GB" sz="1800" dirty="0">
              <a:latin typeface="Calibri"/>
              <a:ea typeface="Calibri" panose="020F0502020204030204" pitchFamily="34" charset="0"/>
              <a:cs typeface="Times New Roman"/>
            </a:endParaRPr>
          </a:p>
          <a:p>
            <a:pPr marL="457200" lvl="1" indent="0">
              <a:buNone/>
            </a:pPr>
            <a:r>
              <a:rPr lang="en-GB" sz="1400" dirty="0">
                <a:latin typeface="Calibri"/>
                <a:ea typeface="Calibri" panose="020F0502020204030204" pitchFamily="34" charset="0"/>
                <a:cs typeface="Times New Roman"/>
              </a:rPr>
              <a:t>I</a:t>
            </a:r>
            <a:r>
              <a:rPr lang="en-GB" sz="1400" dirty="0">
                <a:effectLst/>
                <a:latin typeface="Calibri"/>
                <a:ea typeface="Calibri" panose="020F0502020204030204" pitchFamily="34" charset="0"/>
                <a:cs typeface="Times New Roman"/>
              </a:rPr>
              <a:t>gnores</a:t>
            </a:r>
            <a:r>
              <a:rPr lang="en-GB" sz="1400" dirty="0">
                <a:latin typeface="Calibri"/>
                <a:ea typeface="Calibri" panose="020F0502020204030204" pitchFamily="34" charset="0"/>
                <a:cs typeface="Times New Roman"/>
              </a:rPr>
              <a:t> </a:t>
            </a:r>
            <a:r>
              <a:rPr lang="en-GB" sz="1400" dirty="0">
                <a:effectLst/>
                <a:latin typeface="Calibri"/>
                <a:ea typeface="Calibri" panose="020F0502020204030204" pitchFamily="34" charset="0"/>
                <a:cs typeface="Times New Roman"/>
              </a:rPr>
              <a:t>externalities / leisure/ pollution</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buNone/>
            </a:pPr>
            <a:r>
              <a:rPr lang="en-GB" sz="1800" b="1" dirty="0">
                <a:solidFill>
                  <a:schemeClr val="accent5"/>
                </a:solidFill>
                <a:effectLst/>
                <a:latin typeface="Calibri" panose="020F0502020204030204" pitchFamily="34" charset="0"/>
                <a:ea typeface="Calibri" panose="020F0502020204030204" pitchFamily="34" charset="0"/>
                <a:cs typeface="Times New Roman" panose="02020603050405020304" pitchFamily="18" charset="0"/>
              </a:rPr>
              <a:t>Inequality</a:t>
            </a:r>
            <a:r>
              <a:rPr lang="en-GB" sz="1800" dirty="0">
                <a:effectLst/>
                <a:latin typeface="Calibri" panose="020F0502020204030204" pitchFamily="34" charset="0"/>
                <a:ea typeface="Calibri" panose="020F0502020204030204" pitchFamily="34" charset="0"/>
                <a:cs typeface="Times New Roman" panose="02020603050405020304" pitchFamily="18" charset="0"/>
              </a:rPr>
              <a:t> could have changed</a:t>
            </a:r>
          </a:p>
          <a:p>
            <a:pPr marL="457200" lvl="1" indent="0">
              <a:buNone/>
            </a:pPr>
            <a:r>
              <a:rPr lang="en-GB" sz="1400" dirty="0">
                <a:effectLst/>
                <a:latin typeface="Calibri" panose="020F0502020204030204" pitchFamily="34" charset="0"/>
                <a:ea typeface="Calibri" panose="020F0502020204030204" pitchFamily="34" charset="0"/>
                <a:cs typeface="Times New Roman" panose="02020603050405020304" pitchFamily="18" charset="0"/>
              </a:rPr>
              <a:t>GDP per capita can be skewed by outlying statistics </a:t>
            </a:r>
          </a:p>
          <a:p>
            <a:pPr marL="0" lvl="0" indent="0">
              <a:buNone/>
            </a:pPr>
            <a:r>
              <a:rPr lang="en-GB" sz="1800" b="1" dirty="0">
                <a:solidFill>
                  <a:schemeClr val="accent5"/>
                </a:solidFill>
                <a:latin typeface="Calibri" panose="020F0502020204030204" pitchFamily="34" charset="0"/>
                <a:ea typeface="Calibri" panose="020F0502020204030204" pitchFamily="34" charset="0"/>
                <a:cs typeface="Times New Roman" panose="02020603050405020304" pitchFamily="18" charset="0"/>
              </a:rPr>
              <a:t>Nature</a:t>
            </a:r>
            <a:r>
              <a:rPr lang="en-GB" sz="1800" dirty="0">
                <a:latin typeface="Calibri" panose="020F0502020204030204" pitchFamily="34" charset="0"/>
                <a:ea typeface="Calibri" panose="020F0502020204030204" pitchFamily="34" charset="0"/>
                <a:cs typeface="Times New Roman" panose="02020603050405020304" pitchFamily="18" charset="0"/>
              </a:rPr>
              <a:t> </a:t>
            </a:r>
            <a:r>
              <a:rPr lang="en-GB" sz="1800" b="1" dirty="0">
                <a:solidFill>
                  <a:schemeClr val="accent5"/>
                </a:solidFill>
                <a:latin typeface="Calibri" panose="020F0502020204030204" pitchFamily="34" charset="0"/>
                <a:ea typeface="Calibri" panose="020F0502020204030204" pitchFamily="34" charset="0"/>
                <a:cs typeface="Times New Roman" panose="02020603050405020304" pitchFamily="18" charset="0"/>
              </a:rPr>
              <a:t>of output that </a:t>
            </a:r>
            <a:r>
              <a:rPr lang="en-GB" sz="1800" dirty="0">
                <a:latin typeface="Calibri" panose="020F0502020204030204" pitchFamily="34" charset="0"/>
                <a:ea typeface="Calibri" panose="020F0502020204030204" pitchFamily="34" charset="0"/>
                <a:cs typeface="Times New Roman" panose="02020603050405020304" pitchFamily="18" charset="0"/>
              </a:rPr>
              <a:t>is</a:t>
            </a:r>
            <a:r>
              <a:rPr lang="en-GB" sz="1800" dirty="0">
                <a:effectLst/>
                <a:latin typeface="Calibri" panose="020F0502020204030204" pitchFamily="34" charset="0"/>
                <a:ea typeface="Calibri" panose="020F0502020204030204" pitchFamily="34" charset="0"/>
                <a:cs typeface="Times New Roman" panose="02020603050405020304" pitchFamily="18" charset="0"/>
              </a:rPr>
              <a:t> being produced</a:t>
            </a:r>
          </a:p>
          <a:p>
            <a:pPr marL="457200" lvl="1" indent="0">
              <a:buNone/>
            </a:pPr>
            <a:r>
              <a:rPr lang="en-GB" sz="1400" b="1"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rPr>
              <a:t>e.g.</a:t>
            </a:r>
            <a:r>
              <a:rPr lang="en-GB" sz="1400" dirty="0">
                <a:effectLst/>
                <a:latin typeface="Calibri" panose="020F0502020204030204" pitchFamily="34" charset="0"/>
                <a:ea typeface="Calibri" panose="020F0502020204030204" pitchFamily="34" charset="0"/>
                <a:cs typeface="Times New Roman" panose="02020603050405020304" pitchFamily="18" charset="0"/>
              </a:rPr>
              <a:t> defence vs healthcare </a:t>
            </a:r>
          </a:p>
          <a:p>
            <a:pPr marL="0" lvl="0" indent="0">
              <a:buNone/>
            </a:pPr>
            <a:r>
              <a:rPr lang="en-GB" sz="1800" b="1" dirty="0">
                <a:solidFill>
                  <a:schemeClr val="accent5"/>
                </a:solidFill>
                <a:effectLst/>
                <a:latin typeface="Calibri" panose="020F0502020204030204" pitchFamily="34" charset="0"/>
                <a:ea typeface="Calibri" panose="020F0502020204030204" pitchFamily="34" charset="0"/>
                <a:cs typeface="Times New Roman" panose="02020603050405020304" pitchFamily="18" charset="0"/>
              </a:rPr>
              <a:t>Statistical inaccuracies</a:t>
            </a:r>
          </a:p>
          <a:p>
            <a:pPr marL="457200" lvl="1" indent="0">
              <a:buNone/>
            </a:pPr>
            <a:r>
              <a:rPr lang="en-GB" sz="1400" b="1"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rPr>
              <a:t>e.g. </a:t>
            </a:r>
            <a:r>
              <a:rPr lang="en-GB" sz="1400" dirty="0">
                <a:effectLst/>
                <a:latin typeface="Calibri" panose="020F0502020204030204" pitchFamily="34" charset="0"/>
                <a:ea typeface="Calibri" panose="020F0502020204030204" pitchFamily="34" charset="0"/>
                <a:cs typeface="Times New Roman" panose="02020603050405020304" pitchFamily="18" charset="0"/>
              </a:rPr>
              <a:t>Ghana </a:t>
            </a:r>
          </a:p>
          <a:p>
            <a:pPr marL="0" indent="0">
              <a:buNone/>
            </a:pPr>
            <a:r>
              <a:rPr lang="en-GB" sz="1800" b="1" dirty="0">
                <a:solidFill>
                  <a:schemeClr val="accent5"/>
                </a:solidFill>
                <a:effectLst/>
                <a:latin typeface="Calibri"/>
                <a:ea typeface="Calibri" panose="020F0502020204030204" pitchFamily="34" charset="0"/>
                <a:cs typeface="Times New Roman"/>
              </a:rPr>
              <a:t>Consumption vs investment</a:t>
            </a:r>
            <a:r>
              <a:rPr lang="en-GB" sz="1400" dirty="0">
                <a:effectLst/>
                <a:latin typeface="Calibri"/>
                <a:ea typeface="Calibri" panose="020F0502020204030204" pitchFamily="34" charset="0"/>
                <a:cs typeface="Times New Roman"/>
              </a:rPr>
              <a:t> - </a:t>
            </a:r>
            <a:r>
              <a:rPr lang="en-GB" sz="1400" dirty="0">
                <a:latin typeface="Calibri"/>
                <a:ea typeface="Calibri" panose="020F0502020204030204" pitchFamily="34" charset="0"/>
                <a:cs typeface="Times New Roman"/>
              </a:rPr>
              <a:t>De</a:t>
            </a:r>
            <a:r>
              <a:rPr lang="en-GB" sz="1400" dirty="0">
                <a:effectLst/>
                <a:latin typeface="Calibri"/>
                <a:ea typeface="Calibri" panose="020F0502020204030204" pitchFamily="34" charset="0"/>
                <a:cs typeface="Times New Roman"/>
              </a:rPr>
              <a:t>pends where the expenditure is and what are the long term gains, </a:t>
            </a:r>
          </a:p>
          <a:p>
            <a:pPr marL="457200" lvl="1" indent="0">
              <a:buNone/>
            </a:pPr>
            <a:r>
              <a:rPr lang="en-GB" sz="1400" b="1" dirty="0">
                <a:solidFill>
                  <a:schemeClr val="accent4"/>
                </a:solidFill>
                <a:effectLst/>
                <a:latin typeface="Calibri"/>
                <a:ea typeface="Calibri" panose="020F0502020204030204" pitchFamily="34" charset="0"/>
                <a:cs typeface="Times New Roman"/>
              </a:rPr>
              <a:t>e.g. </a:t>
            </a:r>
            <a:r>
              <a:rPr lang="en-GB" sz="1400" dirty="0">
                <a:effectLst/>
                <a:latin typeface="Calibri"/>
                <a:ea typeface="Calibri" panose="020F0502020204030204" pitchFamily="34" charset="0"/>
                <a:cs typeface="Times New Roman"/>
              </a:rPr>
              <a:t>high consumption in the SR may drive GDP but saving to then investment will drive GDP and living standards in the LR</a:t>
            </a:r>
          </a:p>
          <a:p>
            <a:pPr marL="0" indent="0">
              <a:buNone/>
            </a:pPr>
            <a:endParaRPr lang="en-GB" dirty="0"/>
          </a:p>
        </p:txBody>
      </p:sp>
      <p:sp>
        <p:nvSpPr>
          <p:cNvPr id="5" name="Content Placeholder 2">
            <a:extLst>
              <a:ext uri="{FF2B5EF4-FFF2-40B4-BE49-F238E27FC236}">
                <a16:creationId xmlns:a16="http://schemas.microsoft.com/office/drawing/2014/main" id="{BDDE3C44-BFCE-45E5-B7EA-DA368F0E0EFF}"/>
              </a:ext>
            </a:extLst>
          </p:cNvPr>
          <p:cNvSpPr txBox="1">
            <a:spLocks/>
          </p:cNvSpPr>
          <p:nvPr/>
        </p:nvSpPr>
        <p:spPr>
          <a:xfrm>
            <a:off x="0" y="0"/>
            <a:ext cx="12192000" cy="66118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u="sng" dirty="0"/>
              <a:t>Limitations of GDPas a measure of living standards</a:t>
            </a:r>
          </a:p>
        </p:txBody>
      </p:sp>
      <p:sp>
        <p:nvSpPr>
          <p:cNvPr id="2" name="Content Placeholder 2">
            <a:extLst>
              <a:ext uri="{FF2B5EF4-FFF2-40B4-BE49-F238E27FC236}">
                <a16:creationId xmlns:a16="http://schemas.microsoft.com/office/drawing/2014/main" id="{10532D89-3448-AE4C-AB2F-6403EED729EF}"/>
              </a:ext>
            </a:extLst>
          </p:cNvPr>
          <p:cNvSpPr>
            <a:spLocks noGrp="1"/>
          </p:cNvSpPr>
          <p:nvPr>
            <p:ph idx="1"/>
          </p:nvPr>
        </p:nvSpPr>
        <p:spPr>
          <a:xfrm>
            <a:off x="6096000" y="477725"/>
            <a:ext cx="6096000" cy="6196818"/>
          </a:xfrm>
        </p:spPr>
        <p:txBody>
          <a:bodyPr>
            <a:normAutofit/>
          </a:bodyPr>
          <a:lstStyle/>
          <a:p>
            <a:pPr marL="0" indent="0" algn="ctr">
              <a:buNone/>
            </a:pPr>
            <a:r>
              <a:rPr lang="en-GB" u="sng" dirty="0"/>
              <a:t>… when making comparisons between countries</a:t>
            </a:r>
          </a:p>
          <a:p>
            <a:pPr marL="0" lvl="0" indent="0">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Countries can </a:t>
            </a:r>
            <a:r>
              <a:rPr lang="en-GB" sz="1800" b="1" dirty="0">
                <a:solidFill>
                  <a:schemeClr val="accent5"/>
                </a:solidFill>
                <a:effectLst/>
                <a:latin typeface="Calibri" panose="020F0502020204030204" pitchFamily="34" charset="0"/>
                <a:ea typeface="Calibri" panose="020F0502020204030204" pitchFamily="34" charset="0"/>
                <a:cs typeface="Times New Roman" panose="02020603050405020304" pitchFamily="18" charset="0"/>
              </a:rPr>
              <a:t>manipulate</a:t>
            </a:r>
            <a:r>
              <a:rPr lang="en-GB" sz="1800" dirty="0">
                <a:effectLst/>
                <a:latin typeface="Calibri" panose="020F0502020204030204" pitchFamily="34" charset="0"/>
                <a:ea typeface="Calibri" panose="020F0502020204030204" pitchFamily="34" charset="0"/>
                <a:cs typeface="Times New Roman" panose="02020603050405020304" pitchFamily="18" charset="0"/>
              </a:rPr>
              <a:t> data </a:t>
            </a:r>
          </a:p>
          <a:p>
            <a:pPr marL="457200" lvl="1" indent="0">
              <a:buNone/>
            </a:pPr>
            <a:r>
              <a:rPr lang="en-GB" sz="1400" dirty="0">
                <a:effectLst/>
                <a:latin typeface="Calibri" panose="020F0502020204030204" pitchFamily="34" charset="0"/>
                <a:ea typeface="Calibri" panose="020F0502020204030204" pitchFamily="34" charset="0"/>
                <a:cs typeface="Times New Roman" panose="02020603050405020304" pitchFamily="18" charset="0"/>
              </a:rPr>
              <a:t>Inaccurate information</a:t>
            </a:r>
          </a:p>
          <a:p>
            <a:pPr marL="0" lvl="0" indent="0">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Different </a:t>
            </a:r>
            <a:r>
              <a:rPr lang="en-GB" sz="1800" b="1" dirty="0">
                <a:solidFill>
                  <a:schemeClr val="accent5"/>
                </a:solidFill>
                <a:effectLst/>
                <a:latin typeface="Calibri" panose="020F0502020204030204" pitchFamily="34" charset="0"/>
                <a:ea typeface="Calibri" panose="020F0502020204030204" pitchFamily="34" charset="0"/>
                <a:cs typeface="Times New Roman" panose="02020603050405020304" pitchFamily="18" charset="0"/>
              </a:rPr>
              <a:t>proportions</a:t>
            </a:r>
            <a:r>
              <a:rPr lang="en-GB" sz="1800" dirty="0">
                <a:effectLst/>
                <a:latin typeface="Calibri" panose="020F0502020204030204" pitchFamily="34" charset="0"/>
                <a:ea typeface="Calibri" panose="020F0502020204030204" pitchFamily="34" charset="0"/>
                <a:cs typeface="Times New Roman" panose="02020603050405020304" pitchFamily="18" charset="0"/>
              </a:rPr>
              <a:t> of spending </a:t>
            </a:r>
          </a:p>
          <a:p>
            <a:pPr marL="457200" lvl="1" indent="0">
              <a:buNone/>
            </a:pPr>
            <a:r>
              <a:rPr lang="en-GB" sz="1400" b="1"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rPr>
              <a:t>e.g</a:t>
            </a:r>
            <a:r>
              <a:rPr lang="en-GB" sz="1400" dirty="0">
                <a:effectLst/>
                <a:latin typeface="Calibri" panose="020F0502020204030204" pitchFamily="34" charset="0"/>
                <a:ea typeface="Calibri" panose="020F0502020204030204" pitchFamily="34" charset="0"/>
                <a:cs typeface="Times New Roman" panose="02020603050405020304" pitchFamily="18" charset="0"/>
              </a:rPr>
              <a:t>. Iceland spending on heating vs South Spain </a:t>
            </a:r>
          </a:p>
          <a:p>
            <a:pPr marL="0" lvl="0" indent="0">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GDP doesn’t take into account </a:t>
            </a:r>
            <a:r>
              <a:rPr lang="en-GB" sz="1800" b="1" dirty="0">
                <a:solidFill>
                  <a:schemeClr val="accent5"/>
                </a:solidFill>
                <a:effectLst/>
                <a:latin typeface="Calibri" panose="020F0502020204030204" pitchFamily="34" charset="0"/>
                <a:ea typeface="Calibri" panose="020F0502020204030204" pitchFamily="34" charset="0"/>
                <a:cs typeface="Times New Roman" panose="02020603050405020304" pitchFamily="18" charset="0"/>
              </a:rPr>
              <a:t>population</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pPr marL="457200" lvl="1" indent="0">
              <a:buNone/>
            </a:pPr>
            <a:r>
              <a:rPr lang="en-GB" sz="1400" b="1"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rPr>
              <a:t>e.g. </a:t>
            </a:r>
            <a:r>
              <a:rPr lang="en-GB" sz="1400" dirty="0">
                <a:effectLst/>
                <a:latin typeface="Calibri" panose="020F0502020204030204" pitchFamily="34" charset="0"/>
                <a:ea typeface="Calibri" panose="020F0502020204030204" pitchFamily="34" charset="0"/>
                <a:cs typeface="Times New Roman" panose="02020603050405020304" pitchFamily="18" charset="0"/>
              </a:rPr>
              <a:t>America vs China</a:t>
            </a:r>
          </a:p>
          <a:p>
            <a:pPr marL="0" lvl="0" indent="0">
              <a:buNone/>
            </a:pPr>
            <a:r>
              <a:rPr lang="en-GB" sz="1800" b="1" dirty="0">
                <a:solidFill>
                  <a:schemeClr val="accent5"/>
                </a:solidFill>
                <a:effectLst/>
                <a:latin typeface="Calibri" panose="020F0502020204030204" pitchFamily="34" charset="0"/>
                <a:ea typeface="Calibri" panose="020F0502020204030204" pitchFamily="34" charset="0"/>
                <a:cs typeface="Times New Roman" panose="02020603050405020304" pitchFamily="18" charset="0"/>
              </a:rPr>
              <a:t>Hidden</a:t>
            </a:r>
            <a:r>
              <a:rPr lang="en-GB"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GB" sz="1800" dirty="0">
                <a:effectLst/>
                <a:latin typeface="Calibri" panose="020F0502020204030204" pitchFamily="34" charset="0"/>
                <a:ea typeface="Calibri" panose="020F0502020204030204" pitchFamily="34" charset="0"/>
                <a:cs typeface="Times New Roman" panose="02020603050405020304" pitchFamily="18" charset="0"/>
              </a:rPr>
              <a:t>economy is a different proportion in each country </a:t>
            </a:r>
          </a:p>
          <a:p>
            <a:pPr marL="457200" lvl="1" indent="0">
              <a:buNone/>
            </a:pPr>
            <a:r>
              <a:rPr lang="en-GB" sz="1400" b="1"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rPr>
              <a:t>e.g. </a:t>
            </a:r>
            <a:r>
              <a:rPr lang="en-GB" sz="1400" dirty="0">
                <a:effectLst/>
                <a:latin typeface="Calibri" panose="020F0502020204030204" pitchFamily="34" charset="0"/>
                <a:ea typeface="Calibri" panose="020F0502020204030204" pitchFamily="34" charset="0"/>
                <a:cs typeface="Times New Roman" panose="02020603050405020304" pitchFamily="18" charset="0"/>
              </a:rPr>
              <a:t>UK vs Mexico </a:t>
            </a:r>
          </a:p>
          <a:p>
            <a:pPr marL="0" lvl="0" indent="0">
              <a:buNone/>
            </a:pPr>
            <a:r>
              <a:rPr lang="en-GB" sz="1800" b="1" dirty="0">
                <a:solidFill>
                  <a:schemeClr val="accent5"/>
                </a:solidFill>
                <a:effectLst/>
                <a:latin typeface="Calibri" panose="020F0502020204030204" pitchFamily="34" charset="0"/>
                <a:ea typeface="Calibri" panose="020F0502020204030204" pitchFamily="34" charset="0"/>
                <a:cs typeface="Times New Roman" panose="02020603050405020304" pitchFamily="18" charset="0"/>
              </a:rPr>
              <a:t>Purchasing Power Parity</a:t>
            </a:r>
            <a:endParaRPr lang="en-GB" sz="1800" dirty="0">
              <a:solidFill>
                <a:schemeClr val="accent5"/>
              </a:solidFill>
              <a:effectLst/>
              <a:latin typeface="Calibri" panose="020F0502020204030204" pitchFamily="34" charset="0"/>
              <a:ea typeface="Calibri" panose="020F0502020204030204" pitchFamily="34" charset="0"/>
              <a:cs typeface="Times New Roman" panose="02020603050405020304" pitchFamily="18" charset="0"/>
            </a:endParaRPr>
          </a:p>
          <a:p>
            <a:pPr marL="457200" lvl="1" indent="0">
              <a:buNone/>
            </a:pPr>
            <a:r>
              <a:rPr lang="en-GB" sz="1400" dirty="0">
                <a:effectLst/>
                <a:latin typeface="Calibri" panose="020F0502020204030204" pitchFamily="34" charset="0"/>
                <a:ea typeface="Calibri" panose="020F0502020204030204" pitchFamily="34" charset="0"/>
                <a:cs typeface="Times New Roman" panose="02020603050405020304" pitchFamily="18" charset="0"/>
              </a:rPr>
              <a:t>exchange rate does not take into account the cost of living in each country </a:t>
            </a:r>
          </a:p>
          <a:p>
            <a:pPr marL="0" lvl="0" indent="0">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Doesn’t take into account the </a:t>
            </a:r>
            <a:r>
              <a:rPr lang="en-GB" sz="1800" b="1" dirty="0">
                <a:solidFill>
                  <a:schemeClr val="accent5"/>
                </a:solidFill>
                <a:effectLst/>
                <a:latin typeface="Calibri" panose="020F0502020204030204" pitchFamily="34" charset="0"/>
                <a:ea typeface="Calibri" panose="020F0502020204030204" pitchFamily="34" charset="0"/>
                <a:cs typeface="Times New Roman" panose="02020603050405020304" pitchFamily="18" charset="0"/>
              </a:rPr>
              <a:t>quality</a:t>
            </a:r>
            <a:r>
              <a:rPr lang="en-GB" sz="1800" dirty="0">
                <a:effectLst/>
                <a:latin typeface="Calibri" panose="020F0502020204030204" pitchFamily="34" charset="0"/>
                <a:ea typeface="Calibri" panose="020F0502020204030204" pitchFamily="34" charset="0"/>
                <a:cs typeface="Times New Roman" panose="02020603050405020304" pitchFamily="18" charset="0"/>
              </a:rPr>
              <a:t> of G&amp;S being produced, just the value of production </a:t>
            </a:r>
          </a:p>
          <a:p>
            <a:pPr marL="0" lvl="0" indent="0">
              <a:buNone/>
            </a:pPr>
            <a:r>
              <a:rPr lang="en-GB" sz="1800" dirty="0">
                <a:latin typeface="Calibri" panose="020F0502020204030204" pitchFamily="34" charset="0"/>
                <a:ea typeface="Calibri" panose="020F0502020204030204" pitchFamily="34" charset="0"/>
                <a:cs typeface="Times New Roman" panose="02020603050405020304" pitchFamily="18" charset="0"/>
              </a:rPr>
              <a:t>Differences in </a:t>
            </a:r>
            <a:r>
              <a:rPr lang="en-GB" sz="1800" b="1" dirty="0">
                <a:solidFill>
                  <a:schemeClr val="accent5"/>
                </a:solidFill>
                <a:latin typeface="Calibri" panose="020F0502020204030204" pitchFamily="34" charset="0"/>
                <a:ea typeface="Calibri" panose="020F0502020204030204" pitchFamily="34" charset="0"/>
                <a:cs typeface="Times New Roman" panose="02020603050405020304" pitchFamily="18" charset="0"/>
              </a:rPr>
              <a:t>l</a:t>
            </a:r>
            <a:r>
              <a:rPr lang="en-GB" sz="1800" b="1" dirty="0">
                <a:solidFill>
                  <a:schemeClr val="accent5"/>
                </a:solidFill>
                <a:effectLst/>
                <a:latin typeface="Calibri" panose="020F0502020204030204" pitchFamily="34" charset="0"/>
                <a:ea typeface="Calibri" panose="020F0502020204030204" pitchFamily="34" charset="0"/>
                <a:cs typeface="Times New Roman" panose="02020603050405020304" pitchFamily="18" charset="0"/>
              </a:rPr>
              <a:t>eisure</a:t>
            </a:r>
            <a:r>
              <a:rPr lang="en-GB" sz="1800" dirty="0">
                <a:effectLst/>
                <a:latin typeface="Calibri" panose="020F0502020204030204" pitchFamily="34" charset="0"/>
                <a:ea typeface="Calibri" panose="020F0502020204030204" pitchFamily="34" charset="0"/>
                <a:cs typeface="Times New Roman" panose="02020603050405020304" pitchFamily="18" charset="0"/>
              </a:rPr>
              <a:t> time and </a:t>
            </a:r>
            <a:r>
              <a:rPr lang="en-GB" sz="1800" b="1" dirty="0">
                <a:solidFill>
                  <a:schemeClr val="accent5"/>
                </a:solidFill>
                <a:effectLst/>
                <a:latin typeface="Calibri" panose="020F0502020204030204" pitchFamily="34" charset="0"/>
                <a:ea typeface="Calibri" panose="020F0502020204030204" pitchFamily="34" charset="0"/>
                <a:cs typeface="Times New Roman" panose="02020603050405020304" pitchFamily="18" charset="0"/>
              </a:rPr>
              <a:t>hours worked</a:t>
            </a:r>
            <a:r>
              <a:rPr lang="en-GB" sz="1800" dirty="0">
                <a:effectLst/>
                <a:latin typeface="Calibri" panose="020F0502020204030204" pitchFamily="34" charset="0"/>
                <a:ea typeface="Calibri" panose="020F0502020204030204" pitchFamily="34" charset="0"/>
                <a:cs typeface="Times New Roman" panose="02020603050405020304" pitchFamily="18" charset="0"/>
              </a:rPr>
              <a:t> per day</a:t>
            </a:r>
          </a:p>
          <a:p>
            <a:pPr marL="457200" lvl="1" indent="0">
              <a:buNone/>
            </a:pPr>
            <a:r>
              <a:rPr lang="en-GB" sz="1400" b="1"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rPr>
              <a:t>e.g. </a:t>
            </a:r>
            <a:r>
              <a:rPr lang="en-GB" sz="1400" dirty="0">
                <a:effectLst/>
                <a:latin typeface="Calibri" panose="020F0502020204030204" pitchFamily="34" charset="0"/>
                <a:ea typeface="Calibri" panose="020F0502020204030204" pitchFamily="34" charset="0"/>
                <a:cs typeface="Times New Roman" panose="02020603050405020304" pitchFamily="18" charset="0"/>
              </a:rPr>
              <a:t>USA 44 hours a week at work, Netherlands its 29</a:t>
            </a:r>
          </a:p>
          <a:p>
            <a:pPr marL="0" lvl="0" indent="0">
              <a:buNone/>
            </a:pPr>
            <a:r>
              <a:rPr lang="en-GB" sz="1800" dirty="0">
                <a:latin typeface="Calibri" panose="020F0502020204030204" pitchFamily="34" charset="0"/>
                <a:ea typeface="Calibri" panose="020F0502020204030204" pitchFamily="34" charset="0"/>
                <a:cs typeface="Times New Roman" panose="02020603050405020304" pitchFamily="18" charset="0"/>
              </a:rPr>
              <a:t>Considerations of  the </a:t>
            </a:r>
            <a:r>
              <a:rPr lang="en-GB" sz="1800" dirty="0">
                <a:effectLst/>
                <a:latin typeface="Calibri" panose="020F0502020204030204" pitchFamily="34" charset="0"/>
                <a:ea typeface="Calibri" panose="020F0502020204030204" pitchFamily="34" charset="0"/>
                <a:cs typeface="Times New Roman" panose="02020603050405020304" pitchFamily="18" charset="0"/>
              </a:rPr>
              <a:t>type of job </a:t>
            </a:r>
          </a:p>
          <a:p>
            <a:pPr marL="457200" lvl="1" indent="0">
              <a:buNone/>
            </a:pPr>
            <a:r>
              <a:rPr lang="en-GB" sz="1400" b="1"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rPr>
              <a:t>e.g</a:t>
            </a:r>
            <a:r>
              <a:rPr lang="en-GB" sz="1400" dirty="0">
                <a:effectLst/>
                <a:latin typeface="Calibri" panose="020F0502020204030204" pitchFamily="34" charset="0"/>
                <a:ea typeface="Calibri" panose="020F0502020204030204" pitchFamily="34" charset="0"/>
                <a:cs typeface="Times New Roman" panose="02020603050405020304" pitchFamily="18" charset="0"/>
              </a:rPr>
              <a:t>. miner vs bankers, job satisfaction </a:t>
            </a:r>
          </a:p>
          <a:p>
            <a:pPr marL="0" indent="0">
              <a:buNone/>
            </a:pPr>
            <a:endParaRPr lang="en-GB" u="sng" dirty="0"/>
          </a:p>
        </p:txBody>
      </p:sp>
    </p:spTree>
    <p:extLst>
      <p:ext uri="{BB962C8B-B14F-4D97-AF65-F5344CB8AC3E}">
        <p14:creationId xmlns:p14="http://schemas.microsoft.com/office/powerpoint/2010/main" val="1188655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fade">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fade">
                                      <p:cBhvr>
                                        <p:cTn id="22" dur="500"/>
                                        <p:tgtEl>
                                          <p:spTgt spid="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fade">
                                      <p:cBhvr>
                                        <p:cTn id="27" dur="500"/>
                                        <p:tgtEl>
                                          <p:spTgt spid="4">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4" end="4"/>
                                            </p:txEl>
                                          </p:spTgt>
                                        </p:tgtEl>
                                        <p:attrNameLst>
                                          <p:attrName>style.visibility</p:attrName>
                                        </p:attrNameLst>
                                      </p:cBhvr>
                                      <p:to>
                                        <p:strVal val="visible"/>
                                      </p:to>
                                    </p:set>
                                    <p:animEffect transition="in" filter="fade">
                                      <p:cBhvr>
                                        <p:cTn id="32" dur="500"/>
                                        <p:tgtEl>
                                          <p:spTgt spid="4">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Effect transition="in" filter="fade">
                                      <p:cBhvr>
                                        <p:cTn id="37" dur="500"/>
                                        <p:tgtEl>
                                          <p:spTgt spid="4">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6" end="6"/>
                                            </p:txEl>
                                          </p:spTgt>
                                        </p:tgtEl>
                                        <p:attrNameLst>
                                          <p:attrName>style.visibility</p:attrName>
                                        </p:attrNameLst>
                                      </p:cBhvr>
                                      <p:to>
                                        <p:strVal val="visible"/>
                                      </p:to>
                                    </p:set>
                                    <p:animEffect transition="in" filter="fade">
                                      <p:cBhvr>
                                        <p:cTn id="42" dur="500"/>
                                        <p:tgtEl>
                                          <p:spTgt spid="4">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xEl>
                                              <p:pRg st="7" end="7"/>
                                            </p:txEl>
                                          </p:spTgt>
                                        </p:tgtEl>
                                        <p:attrNameLst>
                                          <p:attrName>style.visibility</p:attrName>
                                        </p:attrNameLst>
                                      </p:cBhvr>
                                      <p:to>
                                        <p:strVal val="visible"/>
                                      </p:to>
                                    </p:set>
                                    <p:animEffect transition="in" filter="fade">
                                      <p:cBhvr>
                                        <p:cTn id="47" dur="500"/>
                                        <p:tgtEl>
                                          <p:spTgt spid="4">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
                                            <p:txEl>
                                              <p:pRg st="8" end="8"/>
                                            </p:txEl>
                                          </p:spTgt>
                                        </p:tgtEl>
                                        <p:attrNameLst>
                                          <p:attrName>style.visibility</p:attrName>
                                        </p:attrNameLst>
                                      </p:cBhvr>
                                      <p:to>
                                        <p:strVal val="visible"/>
                                      </p:to>
                                    </p:set>
                                    <p:animEffect transition="in" filter="fade">
                                      <p:cBhvr>
                                        <p:cTn id="52" dur="500"/>
                                        <p:tgtEl>
                                          <p:spTgt spid="4">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4">
                                            <p:txEl>
                                              <p:pRg st="9" end="9"/>
                                            </p:txEl>
                                          </p:spTgt>
                                        </p:tgtEl>
                                        <p:attrNameLst>
                                          <p:attrName>style.visibility</p:attrName>
                                        </p:attrNameLst>
                                      </p:cBhvr>
                                      <p:to>
                                        <p:strVal val="visible"/>
                                      </p:to>
                                    </p:set>
                                    <p:animEffect transition="in" filter="fade">
                                      <p:cBhvr>
                                        <p:cTn id="57" dur="500"/>
                                        <p:tgtEl>
                                          <p:spTgt spid="4">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4">
                                            <p:txEl>
                                              <p:pRg st="10" end="10"/>
                                            </p:txEl>
                                          </p:spTgt>
                                        </p:tgtEl>
                                        <p:attrNameLst>
                                          <p:attrName>style.visibility</p:attrName>
                                        </p:attrNameLst>
                                      </p:cBhvr>
                                      <p:to>
                                        <p:strVal val="visible"/>
                                      </p:to>
                                    </p:set>
                                    <p:animEffect transition="in" filter="fade">
                                      <p:cBhvr>
                                        <p:cTn id="62" dur="500"/>
                                        <p:tgtEl>
                                          <p:spTgt spid="4">
                                            <p:txEl>
                                              <p:pRg st="10" end="1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4">
                                            <p:txEl>
                                              <p:pRg st="11" end="11"/>
                                            </p:txEl>
                                          </p:spTgt>
                                        </p:tgtEl>
                                        <p:attrNameLst>
                                          <p:attrName>style.visibility</p:attrName>
                                        </p:attrNameLst>
                                      </p:cBhvr>
                                      <p:to>
                                        <p:strVal val="visible"/>
                                      </p:to>
                                    </p:set>
                                    <p:animEffect transition="in" filter="fade">
                                      <p:cBhvr>
                                        <p:cTn id="67" dur="500"/>
                                        <p:tgtEl>
                                          <p:spTgt spid="4">
                                            <p:txEl>
                                              <p:pRg st="11" end="11"/>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4">
                                            <p:txEl>
                                              <p:pRg st="12" end="12"/>
                                            </p:txEl>
                                          </p:spTgt>
                                        </p:tgtEl>
                                        <p:attrNameLst>
                                          <p:attrName>style.visibility</p:attrName>
                                        </p:attrNameLst>
                                      </p:cBhvr>
                                      <p:to>
                                        <p:strVal val="visible"/>
                                      </p:to>
                                    </p:set>
                                    <p:animEffect transition="in" filter="fade">
                                      <p:cBhvr>
                                        <p:cTn id="72" dur="500"/>
                                        <p:tgtEl>
                                          <p:spTgt spid="4">
                                            <p:txEl>
                                              <p:pRg st="12" end="12"/>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4">
                                            <p:txEl>
                                              <p:pRg st="13" end="13"/>
                                            </p:txEl>
                                          </p:spTgt>
                                        </p:tgtEl>
                                        <p:attrNameLst>
                                          <p:attrName>style.visibility</p:attrName>
                                        </p:attrNameLst>
                                      </p:cBhvr>
                                      <p:to>
                                        <p:strVal val="visible"/>
                                      </p:to>
                                    </p:set>
                                    <p:animEffect transition="in" filter="fade">
                                      <p:cBhvr>
                                        <p:cTn id="77" dur="500"/>
                                        <p:tgtEl>
                                          <p:spTgt spid="4">
                                            <p:txEl>
                                              <p:pRg st="13" end="13"/>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4">
                                            <p:txEl>
                                              <p:pRg st="14" end="14"/>
                                            </p:txEl>
                                          </p:spTgt>
                                        </p:tgtEl>
                                        <p:attrNameLst>
                                          <p:attrName>style.visibility</p:attrName>
                                        </p:attrNameLst>
                                      </p:cBhvr>
                                      <p:to>
                                        <p:strVal val="visible"/>
                                      </p:to>
                                    </p:set>
                                    <p:animEffect transition="in" filter="fade">
                                      <p:cBhvr>
                                        <p:cTn id="82" dur="500"/>
                                        <p:tgtEl>
                                          <p:spTgt spid="4">
                                            <p:txEl>
                                              <p:pRg st="14" end="14"/>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4">
                                            <p:txEl>
                                              <p:pRg st="15" end="15"/>
                                            </p:txEl>
                                          </p:spTgt>
                                        </p:tgtEl>
                                        <p:attrNameLst>
                                          <p:attrName>style.visibility</p:attrName>
                                        </p:attrNameLst>
                                      </p:cBhvr>
                                      <p:to>
                                        <p:strVal val="visible"/>
                                      </p:to>
                                    </p:set>
                                    <p:animEffect transition="in" filter="fade">
                                      <p:cBhvr>
                                        <p:cTn id="87" dur="500"/>
                                        <p:tgtEl>
                                          <p:spTgt spid="4">
                                            <p:txEl>
                                              <p:pRg st="15" end="15"/>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4">
                                            <p:txEl>
                                              <p:pRg st="16" end="16"/>
                                            </p:txEl>
                                          </p:spTgt>
                                        </p:tgtEl>
                                        <p:attrNameLst>
                                          <p:attrName>style.visibility</p:attrName>
                                        </p:attrNameLst>
                                      </p:cBhvr>
                                      <p:to>
                                        <p:strVal val="visible"/>
                                      </p:to>
                                    </p:set>
                                    <p:animEffect transition="in" filter="fade">
                                      <p:cBhvr>
                                        <p:cTn id="92" dur="500"/>
                                        <p:tgtEl>
                                          <p:spTgt spid="4">
                                            <p:txEl>
                                              <p:pRg st="16" end="16"/>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2">
                                            <p:txEl>
                                              <p:pRg st="0" end="0"/>
                                            </p:txEl>
                                          </p:spTgt>
                                        </p:tgtEl>
                                        <p:attrNameLst>
                                          <p:attrName>style.visibility</p:attrName>
                                        </p:attrNameLst>
                                      </p:cBhvr>
                                      <p:to>
                                        <p:strVal val="visible"/>
                                      </p:to>
                                    </p:set>
                                    <p:animEffect transition="in" filter="fade">
                                      <p:cBhvr>
                                        <p:cTn id="97" dur="500"/>
                                        <p:tgtEl>
                                          <p:spTgt spid="2">
                                            <p:txEl>
                                              <p:pRg st="0" end="0"/>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grpId="0" nodeType="clickEffect">
                                  <p:stCondLst>
                                    <p:cond delay="0"/>
                                  </p:stCondLst>
                                  <p:childTnLst>
                                    <p:set>
                                      <p:cBhvr>
                                        <p:cTn id="101" dur="1" fill="hold">
                                          <p:stCondLst>
                                            <p:cond delay="0"/>
                                          </p:stCondLst>
                                        </p:cTn>
                                        <p:tgtEl>
                                          <p:spTgt spid="2">
                                            <p:txEl>
                                              <p:pRg st="1" end="1"/>
                                            </p:txEl>
                                          </p:spTgt>
                                        </p:tgtEl>
                                        <p:attrNameLst>
                                          <p:attrName>style.visibility</p:attrName>
                                        </p:attrNameLst>
                                      </p:cBhvr>
                                      <p:to>
                                        <p:strVal val="visible"/>
                                      </p:to>
                                    </p:set>
                                    <p:animEffect transition="in" filter="fade">
                                      <p:cBhvr>
                                        <p:cTn id="102" dur="500"/>
                                        <p:tgtEl>
                                          <p:spTgt spid="2">
                                            <p:txEl>
                                              <p:pRg st="1" end="1"/>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grpId="0" nodeType="clickEffect">
                                  <p:stCondLst>
                                    <p:cond delay="0"/>
                                  </p:stCondLst>
                                  <p:childTnLst>
                                    <p:set>
                                      <p:cBhvr>
                                        <p:cTn id="106" dur="1" fill="hold">
                                          <p:stCondLst>
                                            <p:cond delay="0"/>
                                          </p:stCondLst>
                                        </p:cTn>
                                        <p:tgtEl>
                                          <p:spTgt spid="2">
                                            <p:txEl>
                                              <p:pRg st="2" end="2"/>
                                            </p:txEl>
                                          </p:spTgt>
                                        </p:tgtEl>
                                        <p:attrNameLst>
                                          <p:attrName>style.visibility</p:attrName>
                                        </p:attrNameLst>
                                      </p:cBhvr>
                                      <p:to>
                                        <p:strVal val="visible"/>
                                      </p:to>
                                    </p:set>
                                    <p:animEffect transition="in" filter="fade">
                                      <p:cBhvr>
                                        <p:cTn id="107" dur="500"/>
                                        <p:tgtEl>
                                          <p:spTgt spid="2">
                                            <p:txEl>
                                              <p:pRg st="2" end="2"/>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10" presetClass="entr" presetSubtype="0" fill="hold" grpId="0" nodeType="clickEffect">
                                  <p:stCondLst>
                                    <p:cond delay="0"/>
                                  </p:stCondLst>
                                  <p:childTnLst>
                                    <p:set>
                                      <p:cBhvr>
                                        <p:cTn id="111" dur="1" fill="hold">
                                          <p:stCondLst>
                                            <p:cond delay="0"/>
                                          </p:stCondLst>
                                        </p:cTn>
                                        <p:tgtEl>
                                          <p:spTgt spid="2">
                                            <p:txEl>
                                              <p:pRg st="3" end="3"/>
                                            </p:txEl>
                                          </p:spTgt>
                                        </p:tgtEl>
                                        <p:attrNameLst>
                                          <p:attrName>style.visibility</p:attrName>
                                        </p:attrNameLst>
                                      </p:cBhvr>
                                      <p:to>
                                        <p:strVal val="visible"/>
                                      </p:to>
                                    </p:set>
                                    <p:animEffect transition="in" filter="fade">
                                      <p:cBhvr>
                                        <p:cTn id="112" dur="500"/>
                                        <p:tgtEl>
                                          <p:spTgt spid="2">
                                            <p:txEl>
                                              <p:pRg st="3" end="3"/>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10" presetClass="entr" presetSubtype="0" fill="hold" grpId="0" nodeType="clickEffect">
                                  <p:stCondLst>
                                    <p:cond delay="0"/>
                                  </p:stCondLst>
                                  <p:childTnLst>
                                    <p:set>
                                      <p:cBhvr>
                                        <p:cTn id="116" dur="1" fill="hold">
                                          <p:stCondLst>
                                            <p:cond delay="0"/>
                                          </p:stCondLst>
                                        </p:cTn>
                                        <p:tgtEl>
                                          <p:spTgt spid="2">
                                            <p:txEl>
                                              <p:pRg st="4" end="4"/>
                                            </p:txEl>
                                          </p:spTgt>
                                        </p:tgtEl>
                                        <p:attrNameLst>
                                          <p:attrName>style.visibility</p:attrName>
                                        </p:attrNameLst>
                                      </p:cBhvr>
                                      <p:to>
                                        <p:strVal val="visible"/>
                                      </p:to>
                                    </p:set>
                                    <p:animEffect transition="in" filter="fade">
                                      <p:cBhvr>
                                        <p:cTn id="117" dur="500"/>
                                        <p:tgtEl>
                                          <p:spTgt spid="2">
                                            <p:txEl>
                                              <p:pRg st="4" end="4"/>
                                            </p:txEl>
                                          </p:spTgt>
                                        </p:tgtEl>
                                      </p:cBhvr>
                                    </p:animEffect>
                                  </p:childTnLst>
                                </p:cTn>
                              </p:par>
                            </p:childTnLst>
                          </p:cTn>
                        </p:par>
                      </p:childTnLst>
                    </p:cTn>
                  </p:par>
                  <p:par>
                    <p:cTn id="118" fill="hold">
                      <p:stCondLst>
                        <p:cond delay="indefinite"/>
                      </p:stCondLst>
                      <p:childTnLst>
                        <p:par>
                          <p:cTn id="119" fill="hold">
                            <p:stCondLst>
                              <p:cond delay="0"/>
                            </p:stCondLst>
                            <p:childTnLst>
                              <p:par>
                                <p:cTn id="120" presetID="10" presetClass="entr" presetSubtype="0" fill="hold" grpId="0" nodeType="clickEffect">
                                  <p:stCondLst>
                                    <p:cond delay="0"/>
                                  </p:stCondLst>
                                  <p:childTnLst>
                                    <p:set>
                                      <p:cBhvr>
                                        <p:cTn id="121" dur="1" fill="hold">
                                          <p:stCondLst>
                                            <p:cond delay="0"/>
                                          </p:stCondLst>
                                        </p:cTn>
                                        <p:tgtEl>
                                          <p:spTgt spid="2">
                                            <p:txEl>
                                              <p:pRg st="5" end="5"/>
                                            </p:txEl>
                                          </p:spTgt>
                                        </p:tgtEl>
                                        <p:attrNameLst>
                                          <p:attrName>style.visibility</p:attrName>
                                        </p:attrNameLst>
                                      </p:cBhvr>
                                      <p:to>
                                        <p:strVal val="visible"/>
                                      </p:to>
                                    </p:set>
                                    <p:animEffect transition="in" filter="fade">
                                      <p:cBhvr>
                                        <p:cTn id="122" dur="500"/>
                                        <p:tgtEl>
                                          <p:spTgt spid="2">
                                            <p:txEl>
                                              <p:pRg st="5" end="5"/>
                                            </p:txEl>
                                          </p:spTgt>
                                        </p:tgtEl>
                                      </p:cBhvr>
                                    </p:animEffect>
                                  </p:childTnLst>
                                </p:cTn>
                              </p:par>
                            </p:childTnLst>
                          </p:cTn>
                        </p:par>
                      </p:childTnLst>
                    </p:cTn>
                  </p:par>
                  <p:par>
                    <p:cTn id="123" fill="hold">
                      <p:stCondLst>
                        <p:cond delay="indefinite"/>
                      </p:stCondLst>
                      <p:childTnLst>
                        <p:par>
                          <p:cTn id="124" fill="hold">
                            <p:stCondLst>
                              <p:cond delay="0"/>
                            </p:stCondLst>
                            <p:childTnLst>
                              <p:par>
                                <p:cTn id="125" presetID="10" presetClass="entr" presetSubtype="0" fill="hold" grpId="0" nodeType="clickEffect">
                                  <p:stCondLst>
                                    <p:cond delay="0"/>
                                  </p:stCondLst>
                                  <p:childTnLst>
                                    <p:set>
                                      <p:cBhvr>
                                        <p:cTn id="126" dur="1" fill="hold">
                                          <p:stCondLst>
                                            <p:cond delay="0"/>
                                          </p:stCondLst>
                                        </p:cTn>
                                        <p:tgtEl>
                                          <p:spTgt spid="2">
                                            <p:txEl>
                                              <p:pRg st="6" end="6"/>
                                            </p:txEl>
                                          </p:spTgt>
                                        </p:tgtEl>
                                        <p:attrNameLst>
                                          <p:attrName>style.visibility</p:attrName>
                                        </p:attrNameLst>
                                      </p:cBhvr>
                                      <p:to>
                                        <p:strVal val="visible"/>
                                      </p:to>
                                    </p:set>
                                    <p:animEffect transition="in" filter="fade">
                                      <p:cBhvr>
                                        <p:cTn id="127" dur="500"/>
                                        <p:tgtEl>
                                          <p:spTgt spid="2">
                                            <p:txEl>
                                              <p:pRg st="6" end="6"/>
                                            </p:txEl>
                                          </p:spTgt>
                                        </p:tgtEl>
                                      </p:cBhvr>
                                    </p:animEffect>
                                  </p:childTnLst>
                                </p:cTn>
                              </p:par>
                            </p:childTnLst>
                          </p:cTn>
                        </p:par>
                      </p:childTnLst>
                    </p:cTn>
                  </p:par>
                  <p:par>
                    <p:cTn id="128" fill="hold">
                      <p:stCondLst>
                        <p:cond delay="indefinite"/>
                      </p:stCondLst>
                      <p:childTnLst>
                        <p:par>
                          <p:cTn id="129" fill="hold">
                            <p:stCondLst>
                              <p:cond delay="0"/>
                            </p:stCondLst>
                            <p:childTnLst>
                              <p:par>
                                <p:cTn id="130" presetID="10" presetClass="entr" presetSubtype="0" fill="hold" grpId="0" nodeType="clickEffect">
                                  <p:stCondLst>
                                    <p:cond delay="0"/>
                                  </p:stCondLst>
                                  <p:childTnLst>
                                    <p:set>
                                      <p:cBhvr>
                                        <p:cTn id="131" dur="1" fill="hold">
                                          <p:stCondLst>
                                            <p:cond delay="0"/>
                                          </p:stCondLst>
                                        </p:cTn>
                                        <p:tgtEl>
                                          <p:spTgt spid="2">
                                            <p:txEl>
                                              <p:pRg st="7" end="7"/>
                                            </p:txEl>
                                          </p:spTgt>
                                        </p:tgtEl>
                                        <p:attrNameLst>
                                          <p:attrName>style.visibility</p:attrName>
                                        </p:attrNameLst>
                                      </p:cBhvr>
                                      <p:to>
                                        <p:strVal val="visible"/>
                                      </p:to>
                                    </p:set>
                                    <p:animEffect transition="in" filter="fade">
                                      <p:cBhvr>
                                        <p:cTn id="132" dur="500"/>
                                        <p:tgtEl>
                                          <p:spTgt spid="2">
                                            <p:txEl>
                                              <p:pRg st="7" end="7"/>
                                            </p:txEl>
                                          </p:spTgt>
                                        </p:tgtEl>
                                      </p:cBhvr>
                                    </p:animEffect>
                                  </p:childTnLst>
                                </p:cTn>
                              </p:par>
                            </p:childTnLst>
                          </p:cTn>
                        </p:par>
                      </p:childTnLst>
                    </p:cTn>
                  </p:par>
                  <p:par>
                    <p:cTn id="133" fill="hold">
                      <p:stCondLst>
                        <p:cond delay="indefinite"/>
                      </p:stCondLst>
                      <p:childTnLst>
                        <p:par>
                          <p:cTn id="134" fill="hold">
                            <p:stCondLst>
                              <p:cond delay="0"/>
                            </p:stCondLst>
                            <p:childTnLst>
                              <p:par>
                                <p:cTn id="135" presetID="10" presetClass="entr" presetSubtype="0" fill="hold" grpId="0" nodeType="clickEffect">
                                  <p:stCondLst>
                                    <p:cond delay="0"/>
                                  </p:stCondLst>
                                  <p:childTnLst>
                                    <p:set>
                                      <p:cBhvr>
                                        <p:cTn id="136" dur="1" fill="hold">
                                          <p:stCondLst>
                                            <p:cond delay="0"/>
                                          </p:stCondLst>
                                        </p:cTn>
                                        <p:tgtEl>
                                          <p:spTgt spid="2">
                                            <p:txEl>
                                              <p:pRg st="8" end="8"/>
                                            </p:txEl>
                                          </p:spTgt>
                                        </p:tgtEl>
                                        <p:attrNameLst>
                                          <p:attrName>style.visibility</p:attrName>
                                        </p:attrNameLst>
                                      </p:cBhvr>
                                      <p:to>
                                        <p:strVal val="visible"/>
                                      </p:to>
                                    </p:set>
                                    <p:animEffect transition="in" filter="fade">
                                      <p:cBhvr>
                                        <p:cTn id="137" dur="500"/>
                                        <p:tgtEl>
                                          <p:spTgt spid="2">
                                            <p:txEl>
                                              <p:pRg st="8" end="8"/>
                                            </p:txEl>
                                          </p:spTgt>
                                        </p:tgtEl>
                                      </p:cBhvr>
                                    </p:animEffect>
                                  </p:childTnLst>
                                </p:cTn>
                              </p:par>
                            </p:childTnLst>
                          </p:cTn>
                        </p:par>
                      </p:childTnLst>
                    </p:cTn>
                  </p:par>
                  <p:par>
                    <p:cTn id="138" fill="hold">
                      <p:stCondLst>
                        <p:cond delay="indefinite"/>
                      </p:stCondLst>
                      <p:childTnLst>
                        <p:par>
                          <p:cTn id="139" fill="hold">
                            <p:stCondLst>
                              <p:cond delay="0"/>
                            </p:stCondLst>
                            <p:childTnLst>
                              <p:par>
                                <p:cTn id="140" presetID="10" presetClass="entr" presetSubtype="0" fill="hold" grpId="0" nodeType="clickEffect">
                                  <p:stCondLst>
                                    <p:cond delay="0"/>
                                  </p:stCondLst>
                                  <p:childTnLst>
                                    <p:set>
                                      <p:cBhvr>
                                        <p:cTn id="141" dur="1" fill="hold">
                                          <p:stCondLst>
                                            <p:cond delay="0"/>
                                          </p:stCondLst>
                                        </p:cTn>
                                        <p:tgtEl>
                                          <p:spTgt spid="2">
                                            <p:txEl>
                                              <p:pRg st="9" end="9"/>
                                            </p:txEl>
                                          </p:spTgt>
                                        </p:tgtEl>
                                        <p:attrNameLst>
                                          <p:attrName>style.visibility</p:attrName>
                                        </p:attrNameLst>
                                      </p:cBhvr>
                                      <p:to>
                                        <p:strVal val="visible"/>
                                      </p:to>
                                    </p:set>
                                    <p:animEffect transition="in" filter="fade">
                                      <p:cBhvr>
                                        <p:cTn id="142" dur="500"/>
                                        <p:tgtEl>
                                          <p:spTgt spid="2">
                                            <p:txEl>
                                              <p:pRg st="9" end="9"/>
                                            </p:txEl>
                                          </p:spTgt>
                                        </p:tgtEl>
                                      </p:cBhvr>
                                    </p:animEffect>
                                  </p:childTnLst>
                                </p:cTn>
                              </p:par>
                            </p:childTnLst>
                          </p:cTn>
                        </p:par>
                      </p:childTnLst>
                    </p:cTn>
                  </p:par>
                  <p:par>
                    <p:cTn id="143" fill="hold">
                      <p:stCondLst>
                        <p:cond delay="indefinite"/>
                      </p:stCondLst>
                      <p:childTnLst>
                        <p:par>
                          <p:cTn id="144" fill="hold">
                            <p:stCondLst>
                              <p:cond delay="0"/>
                            </p:stCondLst>
                            <p:childTnLst>
                              <p:par>
                                <p:cTn id="145" presetID="10" presetClass="entr" presetSubtype="0" fill="hold" grpId="0" nodeType="clickEffect">
                                  <p:stCondLst>
                                    <p:cond delay="0"/>
                                  </p:stCondLst>
                                  <p:childTnLst>
                                    <p:set>
                                      <p:cBhvr>
                                        <p:cTn id="146" dur="1" fill="hold">
                                          <p:stCondLst>
                                            <p:cond delay="0"/>
                                          </p:stCondLst>
                                        </p:cTn>
                                        <p:tgtEl>
                                          <p:spTgt spid="2">
                                            <p:txEl>
                                              <p:pRg st="10" end="10"/>
                                            </p:txEl>
                                          </p:spTgt>
                                        </p:tgtEl>
                                        <p:attrNameLst>
                                          <p:attrName>style.visibility</p:attrName>
                                        </p:attrNameLst>
                                      </p:cBhvr>
                                      <p:to>
                                        <p:strVal val="visible"/>
                                      </p:to>
                                    </p:set>
                                    <p:animEffect transition="in" filter="fade">
                                      <p:cBhvr>
                                        <p:cTn id="147" dur="500"/>
                                        <p:tgtEl>
                                          <p:spTgt spid="2">
                                            <p:txEl>
                                              <p:pRg st="10" end="10"/>
                                            </p:txEl>
                                          </p:spTgt>
                                        </p:tgtEl>
                                      </p:cBhvr>
                                    </p:animEffect>
                                  </p:childTnLst>
                                </p:cTn>
                              </p:par>
                            </p:childTnLst>
                          </p:cTn>
                        </p:par>
                      </p:childTnLst>
                    </p:cTn>
                  </p:par>
                  <p:par>
                    <p:cTn id="148" fill="hold">
                      <p:stCondLst>
                        <p:cond delay="indefinite"/>
                      </p:stCondLst>
                      <p:childTnLst>
                        <p:par>
                          <p:cTn id="149" fill="hold">
                            <p:stCondLst>
                              <p:cond delay="0"/>
                            </p:stCondLst>
                            <p:childTnLst>
                              <p:par>
                                <p:cTn id="150" presetID="10" presetClass="entr" presetSubtype="0" fill="hold" grpId="0" nodeType="clickEffect">
                                  <p:stCondLst>
                                    <p:cond delay="0"/>
                                  </p:stCondLst>
                                  <p:childTnLst>
                                    <p:set>
                                      <p:cBhvr>
                                        <p:cTn id="151" dur="1" fill="hold">
                                          <p:stCondLst>
                                            <p:cond delay="0"/>
                                          </p:stCondLst>
                                        </p:cTn>
                                        <p:tgtEl>
                                          <p:spTgt spid="2">
                                            <p:txEl>
                                              <p:pRg st="11" end="11"/>
                                            </p:txEl>
                                          </p:spTgt>
                                        </p:tgtEl>
                                        <p:attrNameLst>
                                          <p:attrName>style.visibility</p:attrName>
                                        </p:attrNameLst>
                                      </p:cBhvr>
                                      <p:to>
                                        <p:strVal val="visible"/>
                                      </p:to>
                                    </p:set>
                                    <p:animEffect transition="in" filter="fade">
                                      <p:cBhvr>
                                        <p:cTn id="152" dur="500"/>
                                        <p:tgtEl>
                                          <p:spTgt spid="2">
                                            <p:txEl>
                                              <p:pRg st="11" end="11"/>
                                            </p:txEl>
                                          </p:spTgt>
                                        </p:tgtEl>
                                      </p:cBhvr>
                                    </p:animEffect>
                                  </p:childTnLst>
                                </p:cTn>
                              </p:par>
                            </p:childTnLst>
                          </p:cTn>
                        </p:par>
                      </p:childTnLst>
                    </p:cTn>
                  </p:par>
                  <p:par>
                    <p:cTn id="153" fill="hold">
                      <p:stCondLst>
                        <p:cond delay="indefinite"/>
                      </p:stCondLst>
                      <p:childTnLst>
                        <p:par>
                          <p:cTn id="154" fill="hold">
                            <p:stCondLst>
                              <p:cond delay="0"/>
                            </p:stCondLst>
                            <p:childTnLst>
                              <p:par>
                                <p:cTn id="155" presetID="10" presetClass="entr" presetSubtype="0" fill="hold" grpId="0" nodeType="clickEffect">
                                  <p:stCondLst>
                                    <p:cond delay="0"/>
                                  </p:stCondLst>
                                  <p:childTnLst>
                                    <p:set>
                                      <p:cBhvr>
                                        <p:cTn id="156" dur="1" fill="hold">
                                          <p:stCondLst>
                                            <p:cond delay="0"/>
                                          </p:stCondLst>
                                        </p:cTn>
                                        <p:tgtEl>
                                          <p:spTgt spid="2">
                                            <p:txEl>
                                              <p:pRg st="12" end="12"/>
                                            </p:txEl>
                                          </p:spTgt>
                                        </p:tgtEl>
                                        <p:attrNameLst>
                                          <p:attrName>style.visibility</p:attrName>
                                        </p:attrNameLst>
                                      </p:cBhvr>
                                      <p:to>
                                        <p:strVal val="visible"/>
                                      </p:to>
                                    </p:set>
                                    <p:animEffect transition="in" filter="fade">
                                      <p:cBhvr>
                                        <p:cTn id="157" dur="500"/>
                                        <p:tgtEl>
                                          <p:spTgt spid="2">
                                            <p:txEl>
                                              <p:pRg st="12" end="12"/>
                                            </p:txEl>
                                          </p:spTgt>
                                        </p:tgtEl>
                                      </p:cBhvr>
                                    </p:animEffect>
                                  </p:childTnLst>
                                </p:cTn>
                              </p:par>
                            </p:childTnLst>
                          </p:cTn>
                        </p:par>
                      </p:childTnLst>
                    </p:cTn>
                  </p:par>
                  <p:par>
                    <p:cTn id="158" fill="hold">
                      <p:stCondLst>
                        <p:cond delay="indefinite"/>
                      </p:stCondLst>
                      <p:childTnLst>
                        <p:par>
                          <p:cTn id="159" fill="hold">
                            <p:stCondLst>
                              <p:cond delay="0"/>
                            </p:stCondLst>
                            <p:childTnLst>
                              <p:par>
                                <p:cTn id="160" presetID="10" presetClass="entr" presetSubtype="0" fill="hold" grpId="0" nodeType="clickEffect">
                                  <p:stCondLst>
                                    <p:cond delay="0"/>
                                  </p:stCondLst>
                                  <p:childTnLst>
                                    <p:set>
                                      <p:cBhvr>
                                        <p:cTn id="161" dur="1" fill="hold">
                                          <p:stCondLst>
                                            <p:cond delay="0"/>
                                          </p:stCondLst>
                                        </p:cTn>
                                        <p:tgtEl>
                                          <p:spTgt spid="2">
                                            <p:txEl>
                                              <p:pRg st="13" end="13"/>
                                            </p:txEl>
                                          </p:spTgt>
                                        </p:tgtEl>
                                        <p:attrNameLst>
                                          <p:attrName>style.visibility</p:attrName>
                                        </p:attrNameLst>
                                      </p:cBhvr>
                                      <p:to>
                                        <p:strVal val="visible"/>
                                      </p:to>
                                    </p:set>
                                    <p:animEffect transition="in" filter="fade">
                                      <p:cBhvr>
                                        <p:cTn id="162" dur="500"/>
                                        <p:tgtEl>
                                          <p:spTgt spid="2">
                                            <p:txEl>
                                              <p:pRg st="13" end="13"/>
                                            </p:txEl>
                                          </p:spTgt>
                                        </p:tgtEl>
                                      </p:cBhvr>
                                    </p:animEffect>
                                  </p:childTnLst>
                                </p:cTn>
                              </p:par>
                            </p:childTnLst>
                          </p:cTn>
                        </p:par>
                      </p:childTnLst>
                    </p:cTn>
                  </p:par>
                  <p:par>
                    <p:cTn id="163" fill="hold">
                      <p:stCondLst>
                        <p:cond delay="indefinite"/>
                      </p:stCondLst>
                      <p:childTnLst>
                        <p:par>
                          <p:cTn id="164" fill="hold">
                            <p:stCondLst>
                              <p:cond delay="0"/>
                            </p:stCondLst>
                            <p:childTnLst>
                              <p:par>
                                <p:cTn id="165" presetID="10" presetClass="entr" presetSubtype="0" fill="hold" grpId="0" nodeType="clickEffect">
                                  <p:stCondLst>
                                    <p:cond delay="0"/>
                                  </p:stCondLst>
                                  <p:childTnLst>
                                    <p:set>
                                      <p:cBhvr>
                                        <p:cTn id="166" dur="1" fill="hold">
                                          <p:stCondLst>
                                            <p:cond delay="0"/>
                                          </p:stCondLst>
                                        </p:cTn>
                                        <p:tgtEl>
                                          <p:spTgt spid="2">
                                            <p:txEl>
                                              <p:pRg st="14" end="14"/>
                                            </p:txEl>
                                          </p:spTgt>
                                        </p:tgtEl>
                                        <p:attrNameLst>
                                          <p:attrName>style.visibility</p:attrName>
                                        </p:attrNameLst>
                                      </p:cBhvr>
                                      <p:to>
                                        <p:strVal val="visible"/>
                                      </p:to>
                                    </p:set>
                                    <p:animEffect transition="in" filter="fade">
                                      <p:cBhvr>
                                        <p:cTn id="167" dur="500"/>
                                        <p:tgtEl>
                                          <p:spTgt spid="2">
                                            <p:txEl>
                                              <p:pRg st="14" end="14"/>
                                            </p:txEl>
                                          </p:spTgt>
                                        </p:tgtEl>
                                      </p:cBhvr>
                                    </p:animEffect>
                                  </p:childTnLst>
                                </p:cTn>
                              </p:par>
                            </p:childTnLst>
                          </p:cTn>
                        </p:par>
                      </p:childTnLst>
                    </p:cTn>
                  </p:par>
                  <p:par>
                    <p:cTn id="168" fill="hold">
                      <p:stCondLst>
                        <p:cond delay="indefinite"/>
                      </p:stCondLst>
                      <p:childTnLst>
                        <p:par>
                          <p:cTn id="169" fill="hold">
                            <p:stCondLst>
                              <p:cond delay="0"/>
                            </p:stCondLst>
                            <p:childTnLst>
                              <p:par>
                                <p:cTn id="170" presetID="10" presetClass="entr" presetSubtype="0" fill="hold" grpId="0" nodeType="clickEffect">
                                  <p:stCondLst>
                                    <p:cond delay="0"/>
                                  </p:stCondLst>
                                  <p:childTnLst>
                                    <p:set>
                                      <p:cBhvr>
                                        <p:cTn id="171" dur="1" fill="hold">
                                          <p:stCondLst>
                                            <p:cond delay="0"/>
                                          </p:stCondLst>
                                        </p:cTn>
                                        <p:tgtEl>
                                          <p:spTgt spid="2">
                                            <p:txEl>
                                              <p:pRg st="15" end="15"/>
                                            </p:txEl>
                                          </p:spTgt>
                                        </p:tgtEl>
                                        <p:attrNameLst>
                                          <p:attrName>style.visibility</p:attrName>
                                        </p:attrNameLst>
                                      </p:cBhvr>
                                      <p:to>
                                        <p:strVal val="visible"/>
                                      </p:to>
                                    </p:set>
                                    <p:animEffect transition="in" filter="fade">
                                      <p:cBhvr>
                                        <p:cTn id="172" dur="500"/>
                                        <p:tgtEl>
                                          <p:spTgt spid="2">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AF47EB7F-192E-469A-9A81-C292999A2287}"/>
              </a:ext>
            </a:extLst>
          </p:cNvPr>
          <p:cNvSpPr>
            <a:spLocks noGrp="1"/>
          </p:cNvSpPr>
          <p:nvPr>
            <p:ph type="ctrTitle"/>
          </p:nvPr>
        </p:nvSpPr>
        <p:spPr>
          <a:xfrm>
            <a:off x="6746627" y="1783959"/>
            <a:ext cx="5054126" cy="2889114"/>
          </a:xfrm>
        </p:spPr>
        <p:txBody>
          <a:bodyPr anchor="b">
            <a:normAutofit fontScale="90000"/>
          </a:bodyPr>
          <a:lstStyle/>
          <a:p>
            <a:pPr algn="l"/>
            <a:r>
              <a:rPr lang="en-GB" dirty="0">
                <a:solidFill>
                  <a:schemeClr val="bg1"/>
                </a:solidFill>
              </a:rPr>
              <a:t>Alternate Measures of National Income:</a:t>
            </a:r>
            <a:br>
              <a:rPr lang="en-GB" dirty="0">
                <a:solidFill>
                  <a:schemeClr val="bg1"/>
                </a:solidFill>
              </a:rPr>
            </a:br>
            <a:r>
              <a:rPr lang="en-GB" dirty="0">
                <a:solidFill>
                  <a:schemeClr val="bg1"/>
                </a:solidFill>
              </a:rPr>
              <a:t>GNI &amp; GNP</a:t>
            </a:r>
          </a:p>
        </p:txBody>
      </p:sp>
      <p:sp>
        <p:nvSpPr>
          <p:cNvPr id="5" name="Subtitle 4">
            <a:extLst>
              <a:ext uri="{FF2B5EF4-FFF2-40B4-BE49-F238E27FC236}">
                <a16:creationId xmlns:a16="http://schemas.microsoft.com/office/drawing/2014/main" id="{1E20BD14-672F-4172-B84C-DFA0BDF73849}"/>
              </a:ext>
            </a:extLst>
          </p:cNvPr>
          <p:cNvSpPr>
            <a:spLocks noGrp="1"/>
          </p:cNvSpPr>
          <p:nvPr>
            <p:ph type="subTitle" idx="1"/>
          </p:nvPr>
        </p:nvSpPr>
        <p:spPr>
          <a:xfrm>
            <a:off x="6746627" y="4750893"/>
            <a:ext cx="4645250" cy="1147863"/>
          </a:xfrm>
        </p:spPr>
        <p:txBody>
          <a:bodyPr anchor="t">
            <a:normAutofit/>
          </a:bodyPr>
          <a:lstStyle/>
          <a:p>
            <a:pPr algn="l"/>
            <a:r>
              <a:rPr lang="en-GB" sz="2000" dirty="0">
                <a:solidFill>
                  <a:schemeClr val="bg1"/>
                </a:solidFill>
              </a:rPr>
              <a:t>Economic Growth</a:t>
            </a:r>
          </a:p>
          <a:p>
            <a:pPr algn="l"/>
            <a:r>
              <a:rPr lang="en-GB" sz="2000" dirty="0">
                <a:solidFill>
                  <a:schemeClr val="bg1"/>
                </a:solidFill>
              </a:rPr>
              <a:t>Mr O’Grady</a:t>
            </a:r>
          </a:p>
        </p:txBody>
      </p:sp>
      <p:sp>
        <p:nvSpPr>
          <p:cNvPr id="16" name="Freeform: Shape 12">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Freeform: Shape 14">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Graphic 6">
            <a:extLst>
              <a:ext uri="{FF2B5EF4-FFF2-40B4-BE49-F238E27FC236}">
                <a16:creationId xmlns:a16="http://schemas.microsoft.com/office/drawing/2014/main" id="{8D0DB074-2C64-454C-93E5-826B0DD14B2D}"/>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520185" y="271410"/>
            <a:ext cx="4485585" cy="4479483"/>
          </a:xfrm>
          <a:prstGeom prst="rect">
            <a:avLst/>
          </a:prstGeom>
        </p:spPr>
      </p:pic>
    </p:spTree>
    <p:extLst>
      <p:ext uri="{BB962C8B-B14F-4D97-AF65-F5344CB8AC3E}">
        <p14:creationId xmlns:p14="http://schemas.microsoft.com/office/powerpoint/2010/main" val="4133394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F325F12-DD55-467D-9BA3-6AF84A6E8C6A}"/>
              </a:ext>
            </a:extLst>
          </p:cNvPr>
          <p:cNvSpPr>
            <a:spLocks noGrp="1"/>
          </p:cNvSpPr>
          <p:nvPr>
            <p:ph idx="1"/>
          </p:nvPr>
        </p:nvSpPr>
        <p:spPr>
          <a:xfrm>
            <a:off x="0" y="0"/>
            <a:ext cx="12192000" cy="6858000"/>
          </a:xfrm>
        </p:spPr>
        <p:txBody>
          <a:bodyPr>
            <a:normAutofit fontScale="92500" lnSpcReduction="20000"/>
          </a:bodyPr>
          <a:lstStyle/>
          <a:p>
            <a:pPr marL="0" indent="0" algn="ctr">
              <a:buNone/>
            </a:pPr>
            <a:r>
              <a:rPr lang="en-GB" u="sng" dirty="0"/>
              <a:t>Alternate Measures of National Income: GNI &amp; GNP</a:t>
            </a:r>
          </a:p>
          <a:p>
            <a:pPr marL="0" indent="0">
              <a:buNone/>
            </a:pPr>
            <a:r>
              <a:rPr lang="en-GB" b="1" dirty="0">
                <a:solidFill>
                  <a:srgbClr val="FF0000"/>
                </a:solidFill>
              </a:rPr>
              <a:t>GDP:</a:t>
            </a:r>
            <a:r>
              <a:rPr lang="en-GB" dirty="0"/>
              <a:t> The total value of all goods and services produced in one country over a one year period</a:t>
            </a:r>
          </a:p>
          <a:p>
            <a:pPr marL="0" indent="0">
              <a:buNone/>
            </a:pPr>
            <a:r>
              <a:rPr lang="en-GB" b="1" dirty="0">
                <a:solidFill>
                  <a:srgbClr val="FF0000"/>
                </a:solidFill>
              </a:rPr>
              <a:t>GNP (Gross National Product): </a:t>
            </a:r>
            <a:r>
              <a:rPr lang="en-GB" dirty="0"/>
              <a:t>GDP plus property income earned by the country's residents  abroad (</a:t>
            </a:r>
            <a:r>
              <a:rPr lang="en-GB" dirty="0">
                <a:solidFill>
                  <a:schemeClr val="accent4"/>
                </a:solidFill>
              </a:rPr>
              <a:t>UK GNP = $2.79tn (2019)</a:t>
            </a:r>
            <a:r>
              <a:rPr lang="en-GB" dirty="0"/>
              <a:t>).</a:t>
            </a:r>
          </a:p>
          <a:p>
            <a:pPr marL="0" indent="0">
              <a:buNone/>
            </a:pPr>
            <a:r>
              <a:rPr lang="en-GB" b="1" dirty="0">
                <a:solidFill>
                  <a:srgbClr val="FF0000"/>
                </a:solidFill>
              </a:rPr>
              <a:t>GNI (Gross National Income): </a:t>
            </a:r>
            <a:r>
              <a:rPr lang="en-GB" dirty="0"/>
              <a:t>GDP plus wages, salaries, and property income of the country's residents earned abroad but spent domestically, net of income earned by foreign residents in the domestic country but spent overseas. (</a:t>
            </a:r>
            <a:r>
              <a:rPr lang="en-GB" dirty="0">
                <a:solidFill>
                  <a:schemeClr val="accent4"/>
                </a:solidFill>
              </a:rPr>
              <a:t>UK GNI = $3.07tn (2018)</a:t>
            </a:r>
            <a:r>
              <a:rPr lang="en-GB" dirty="0"/>
              <a:t>).</a:t>
            </a:r>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r>
              <a:rPr lang="en-GB" b="1" dirty="0">
                <a:solidFill>
                  <a:schemeClr val="accent1"/>
                </a:solidFill>
              </a:rPr>
              <a:t>Why collect GNP and GNI? </a:t>
            </a:r>
            <a:r>
              <a:rPr lang="en-GB" dirty="0"/>
              <a:t>They give a more inclusive measure of the income of a country and therefore a more accurate guide to living standards, particularly for country’s with large foreign receivables or outlays.</a:t>
            </a:r>
          </a:p>
          <a:p>
            <a:pPr marL="0" indent="0">
              <a:buNone/>
            </a:pPr>
            <a:endParaRPr lang="en-GB" dirty="0"/>
          </a:p>
        </p:txBody>
      </p:sp>
      <p:graphicFrame>
        <p:nvGraphicFramePr>
          <p:cNvPr id="3" name="Table 2">
            <a:extLst>
              <a:ext uri="{FF2B5EF4-FFF2-40B4-BE49-F238E27FC236}">
                <a16:creationId xmlns:a16="http://schemas.microsoft.com/office/drawing/2014/main" id="{1B881774-EFF6-4DB8-95C3-0E9E335EF5A7}"/>
              </a:ext>
            </a:extLst>
          </p:cNvPr>
          <p:cNvGraphicFramePr>
            <a:graphicFrameLocks noGrp="1"/>
          </p:cNvGraphicFramePr>
          <p:nvPr>
            <p:extLst>
              <p:ext uri="{D42A27DB-BD31-4B8C-83A1-F6EECF244321}">
                <p14:modId xmlns:p14="http://schemas.microsoft.com/office/powerpoint/2010/main" val="4004805262"/>
              </p:ext>
            </p:extLst>
          </p:nvPr>
        </p:nvGraphicFramePr>
        <p:xfrm>
          <a:off x="1889760" y="2768663"/>
          <a:ext cx="8412480" cy="2651760"/>
        </p:xfrm>
        <a:graphic>
          <a:graphicData uri="http://schemas.openxmlformats.org/drawingml/2006/table">
            <a:tbl>
              <a:tblPr>
                <a:tableStyleId>{775DCB02-9BB8-47FD-8907-85C794F793BA}</a:tableStyleId>
              </a:tblPr>
              <a:tblGrid>
                <a:gridCol w="2103120">
                  <a:extLst>
                    <a:ext uri="{9D8B030D-6E8A-4147-A177-3AD203B41FA5}">
                      <a16:colId xmlns:a16="http://schemas.microsoft.com/office/drawing/2014/main" val="248787514"/>
                    </a:ext>
                  </a:extLst>
                </a:gridCol>
                <a:gridCol w="2103120">
                  <a:extLst>
                    <a:ext uri="{9D8B030D-6E8A-4147-A177-3AD203B41FA5}">
                      <a16:colId xmlns:a16="http://schemas.microsoft.com/office/drawing/2014/main" val="1938200976"/>
                    </a:ext>
                  </a:extLst>
                </a:gridCol>
                <a:gridCol w="2103120">
                  <a:extLst>
                    <a:ext uri="{9D8B030D-6E8A-4147-A177-3AD203B41FA5}">
                      <a16:colId xmlns:a16="http://schemas.microsoft.com/office/drawing/2014/main" val="123936184"/>
                    </a:ext>
                  </a:extLst>
                </a:gridCol>
                <a:gridCol w="2103120">
                  <a:extLst>
                    <a:ext uri="{9D8B030D-6E8A-4147-A177-3AD203B41FA5}">
                      <a16:colId xmlns:a16="http://schemas.microsoft.com/office/drawing/2014/main" val="2989062868"/>
                    </a:ext>
                  </a:extLst>
                </a:gridCol>
              </a:tblGrid>
              <a:tr h="0">
                <a:tc>
                  <a:txBody>
                    <a:bodyPr/>
                    <a:lstStyle/>
                    <a:p>
                      <a:pPr algn="l" fontAlgn="b"/>
                      <a:r>
                        <a:rPr lang="en-GB" b="1" dirty="0">
                          <a:effectLst/>
                        </a:rPr>
                        <a:t>Income Earned by:</a:t>
                      </a:r>
                      <a:endParaRPr lang="en-GB" b="1" dirty="0">
                        <a:solidFill>
                          <a:srgbClr val="222222"/>
                        </a:solidFill>
                        <a:effectLst/>
                        <a:latin typeface="+mn-lt"/>
                      </a:endParaRPr>
                    </a:p>
                  </a:txBody>
                  <a:tcPr anchor="b"/>
                </a:tc>
                <a:tc>
                  <a:txBody>
                    <a:bodyPr/>
                    <a:lstStyle/>
                    <a:p>
                      <a:pPr algn="l" fontAlgn="b"/>
                      <a:r>
                        <a:rPr lang="en-GB" b="1">
                          <a:effectLst/>
                        </a:rPr>
                        <a:t>GDP</a:t>
                      </a:r>
                      <a:endParaRPr lang="en-GB" b="1">
                        <a:solidFill>
                          <a:srgbClr val="222222"/>
                        </a:solidFill>
                        <a:effectLst/>
                        <a:latin typeface="+mn-lt"/>
                      </a:endParaRPr>
                    </a:p>
                  </a:txBody>
                  <a:tcPr anchor="b"/>
                </a:tc>
                <a:tc>
                  <a:txBody>
                    <a:bodyPr/>
                    <a:lstStyle/>
                    <a:p>
                      <a:pPr algn="l" fontAlgn="b"/>
                      <a:r>
                        <a:rPr lang="en-GB" b="1" dirty="0">
                          <a:effectLst/>
                        </a:rPr>
                        <a:t>GNP</a:t>
                      </a:r>
                      <a:endParaRPr lang="en-GB" b="1" dirty="0">
                        <a:solidFill>
                          <a:srgbClr val="222222"/>
                        </a:solidFill>
                        <a:effectLst/>
                        <a:latin typeface="+mn-lt"/>
                      </a:endParaRPr>
                    </a:p>
                  </a:txBody>
                  <a:tcPr anchor="b"/>
                </a:tc>
                <a:tc>
                  <a:txBody>
                    <a:bodyPr/>
                    <a:lstStyle/>
                    <a:p>
                      <a:pPr algn="l" fontAlgn="b"/>
                      <a:r>
                        <a:rPr lang="en-GB" b="1" dirty="0">
                          <a:effectLst/>
                        </a:rPr>
                        <a:t>GNI</a:t>
                      </a:r>
                      <a:endParaRPr lang="en-GB" b="1" dirty="0">
                        <a:solidFill>
                          <a:srgbClr val="222222"/>
                        </a:solidFill>
                        <a:effectLst/>
                        <a:latin typeface="+mn-lt"/>
                      </a:endParaRPr>
                    </a:p>
                  </a:txBody>
                  <a:tcPr anchor="b"/>
                </a:tc>
                <a:extLst>
                  <a:ext uri="{0D108BD9-81ED-4DB2-BD59-A6C34878D82A}">
                    <a16:rowId xmlns:a16="http://schemas.microsoft.com/office/drawing/2014/main" val="288183188"/>
                  </a:ext>
                </a:extLst>
              </a:tr>
              <a:tr h="0">
                <a:tc>
                  <a:txBody>
                    <a:bodyPr/>
                    <a:lstStyle/>
                    <a:p>
                      <a:pPr algn="l" fontAlgn="t"/>
                      <a:r>
                        <a:rPr lang="en-GB">
                          <a:effectLst/>
                        </a:rPr>
                        <a:t>Residents in Country</a:t>
                      </a:r>
                      <a:endParaRPr lang="en-GB" b="0">
                        <a:solidFill>
                          <a:srgbClr val="222222"/>
                        </a:solidFill>
                        <a:effectLst/>
                        <a:latin typeface="+mn-lt"/>
                      </a:endParaRPr>
                    </a:p>
                  </a:txBody>
                  <a:tcPr/>
                </a:tc>
                <a:tc>
                  <a:txBody>
                    <a:bodyPr/>
                    <a:lstStyle/>
                    <a:p>
                      <a:pPr algn="l" fontAlgn="t"/>
                      <a:r>
                        <a:rPr lang="en-GB" dirty="0">
                          <a:effectLst/>
                        </a:rPr>
                        <a:t>Includes (C+I+G+X)</a:t>
                      </a:r>
                      <a:endParaRPr lang="en-GB" dirty="0">
                        <a:solidFill>
                          <a:srgbClr val="222222"/>
                        </a:solidFill>
                        <a:effectLst/>
                        <a:latin typeface="+mn-lt"/>
                      </a:endParaRPr>
                    </a:p>
                  </a:txBody>
                  <a:tcPr/>
                </a:tc>
                <a:tc>
                  <a:txBody>
                    <a:bodyPr/>
                    <a:lstStyle/>
                    <a:p>
                      <a:pPr algn="l" fontAlgn="t"/>
                      <a:r>
                        <a:rPr lang="en-GB" dirty="0">
                          <a:effectLst/>
                        </a:rPr>
                        <a:t>Includes</a:t>
                      </a:r>
                      <a:endParaRPr lang="en-GB" dirty="0">
                        <a:solidFill>
                          <a:srgbClr val="222222"/>
                        </a:solidFill>
                        <a:effectLst/>
                        <a:latin typeface="+mn-lt"/>
                      </a:endParaRPr>
                    </a:p>
                  </a:txBody>
                  <a:tcPr/>
                </a:tc>
                <a:tc>
                  <a:txBody>
                    <a:bodyPr/>
                    <a:lstStyle/>
                    <a:p>
                      <a:pPr algn="l" fontAlgn="t"/>
                      <a:r>
                        <a:rPr lang="en-GB" dirty="0">
                          <a:effectLst/>
                        </a:rPr>
                        <a:t>Includes</a:t>
                      </a:r>
                      <a:endParaRPr lang="en-GB" dirty="0">
                        <a:solidFill>
                          <a:srgbClr val="222222"/>
                        </a:solidFill>
                        <a:effectLst/>
                        <a:latin typeface="+mn-lt"/>
                      </a:endParaRPr>
                    </a:p>
                  </a:txBody>
                  <a:tcPr/>
                </a:tc>
                <a:extLst>
                  <a:ext uri="{0D108BD9-81ED-4DB2-BD59-A6C34878D82A}">
                    <a16:rowId xmlns:a16="http://schemas.microsoft.com/office/drawing/2014/main" val="306951340"/>
                  </a:ext>
                </a:extLst>
              </a:tr>
              <a:tr h="0">
                <a:tc>
                  <a:txBody>
                    <a:bodyPr/>
                    <a:lstStyle/>
                    <a:p>
                      <a:pPr algn="l" fontAlgn="t"/>
                      <a:r>
                        <a:rPr lang="en-GB" dirty="0">
                          <a:effectLst/>
                        </a:rPr>
                        <a:t>Foreigners in Country</a:t>
                      </a:r>
                      <a:endParaRPr lang="en-GB" b="0" dirty="0">
                        <a:solidFill>
                          <a:srgbClr val="222222"/>
                        </a:solidFill>
                        <a:effectLst/>
                        <a:latin typeface="+mn-lt"/>
                      </a:endParaRPr>
                    </a:p>
                  </a:txBody>
                  <a:tcPr/>
                </a:tc>
                <a:tc>
                  <a:txBody>
                    <a:bodyPr/>
                    <a:lstStyle/>
                    <a:p>
                      <a:pPr algn="l" fontAlgn="t"/>
                      <a:r>
                        <a:rPr lang="en-GB" dirty="0">
                          <a:effectLst/>
                        </a:rPr>
                        <a:t>Includes</a:t>
                      </a:r>
                      <a:endParaRPr lang="en-GB" dirty="0">
                        <a:solidFill>
                          <a:srgbClr val="222222"/>
                        </a:solidFill>
                        <a:effectLst/>
                        <a:latin typeface="+mn-lt"/>
                      </a:endParaRPr>
                    </a:p>
                  </a:txBody>
                  <a:tcPr/>
                </a:tc>
                <a:tc>
                  <a:txBody>
                    <a:bodyPr/>
                    <a:lstStyle/>
                    <a:p>
                      <a:pPr algn="l" fontAlgn="t"/>
                      <a:r>
                        <a:rPr lang="en-GB">
                          <a:effectLst/>
                        </a:rPr>
                        <a:t>Excludes All</a:t>
                      </a:r>
                      <a:endParaRPr lang="en-GB">
                        <a:solidFill>
                          <a:srgbClr val="222222"/>
                        </a:solidFill>
                        <a:effectLst/>
                        <a:latin typeface="+mn-lt"/>
                      </a:endParaRPr>
                    </a:p>
                  </a:txBody>
                  <a:tcPr/>
                </a:tc>
                <a:tc>
                  <a:txBody>
                    <a:bodyPr/>
                    <a:lstStyle/>
                    <a:p>
                      <a:pPr algn="l" fontAlgn="t"/>
                      <a:r>
                        <a:rPr lang="en-GB" dirty="0">
                          <a:effectLst/>
                        </a:rPr>
                        <a:t>Includes If Spent in Country</a:t>
                      </a:r>
                      <a:endParaRPr lang="en-GB" dirty="0">
                        <a:solidFill>
                          <a:srgbClr val="222222"/>
                        </a:solidFill>
                        <a:effectLst/>
                        <a:latin typeface="+mn-lt"/>
                      </a:endParaRPr>
                    </a:p>
                  </a:txBody>
                  <a:tcPr/>
                </a:tc>
                <a:extLst>
                  <a:ext uri="{0D108BD9-81ED-4DB2-BD59-A6C34878D82A}">
                    <a16:rowId xmlns:a16="http://schemas.microsoft.com/office/drawing/2014/main" val="1882964610"/>
                  </a:ext>
                </a:extLst>
              </a:tr>
              <a:tr h="0">
                <a:tc>
                  <a:txBody>
                    <a:bodyPr/>
                    <a:lstStyle/>
                    <a:p>
                      <a:pPr algn="l" fontAlgn="t"/>
                      <a:r>
                        <a:rPr lang="en-GB">
                          <a:effectLst/>
                        </a:rPr>
                        <a:t>Residents Out of Country</a:t>
                      </a:r>
                      <a:endParaRPr lang="en-GB" b="0">
                        <a:solidFill>
                          <a:srgbClr val="222222"/>
                        </a:solidFill>
                        <a:effectLst/>
                        <a:latin typeface="+mn-lt"/>
                      </a:endParaRPr>
                    </a:p>
                  </a:txBody>
                  <a:tcPr/>
                </a:tc>
                <a:tc>
                  <a:txBody>
                    <a:bodyPr/>
                    <a:lstStyle/>
                    <a:p>
                      <a:pPr algn="l" fontAlgn="t"/>
                      <a:r>
                        <a:rPr lang="en-GB">
                          <a:effectLst/>
                        </a:rPr>
                        <a:t>Excludes</a:t>
                      </a:r>
                      <a:endParaRPr lang="en-GB">
                        <a:solidFill>
                          <a:srgbClr val="222222"/>
                        </a:solidFill>
                        <a:effectLst/>
                        <a:latin typeface="+mn-lt"/>
                      </a:endParaRPr>
                    </a:p>
                  </a:txBody>
                  <a:tcPr/>
                </a:tc>
                <a:tc>
                  <a:txBody>
                    <a:bodyPr/>
                    <a:lstStyle/>
                    <a:p>
                      <a:pPr algn="l" fontAlgn="t"/>
                      <a:r>
                        <a:rPr lang="en-GB">
                          <a:effectLst/>
                        </a:rPr>
                        <a:t>Includes All</a:t>
                      </a:r>
                      <a:endParaRPr lang="en-GB">
                        <a:solidFill>
                          <a:srgbClr val="222222"/>
                        </a:solidFill>
                        <a:effectLst/>
                        <a:latin typeface="+mn-lt"/>
                      </a:endParaRPr>
                    </a:p>
                  </a:txBody>
                  <a:tcPr/>
                </a:tc>
                <a:tc>
                  <a:txBody>
                    <a:bodyPr/>
                    <a:lstStyle/>
                    <a:p>
                      <a:pPr algn="l" fontAlgn="t"/>
                      <a:r>
                        <a:rPr lang="en-GB" dirty="0">
                          <a:effectLst/>
                        </a:rPr>
                        <a:t>Includes If Remitted Back</a:t>
                      </a:r>
                      <a:endParaRPr lang="en-GB" dirty="0">
                        <a:solidFill>
                          <a:srgbClr val="222222"/>
                        </a:solidFill>
                        <a:effectLst/>
                        <a:latin typeface="+mn-lt"/>
                      </a:endParaRPr>
                    </a:p>
                  </a:txBody>
                  <a:tcPr/>
                </a:tc>
                <a:extLst>
                  <a:ext uri="{0D108BD9-81ED-4DB2-BD59-A6C34878D82A}">
                    <a16:rowId xmlns:a16="http://schemas.microsoft.com/office/drawing/2014/main" val="2242035488"/>
                  </a:ext>
                </a:extLst>
              </a:tr>
              <a:tr h="0">
                <a:tc>
                  <a:txBody>
                    <a:bodyPr/>
                    <a:lstStyle/>
                    <a:p>
                      <a:pPr algn="l" fontAlgn="t"/>
                      <a:r>
                        <a:rPr lang="en-GB" dirty="0">
                          <a:effectLst/>
                        </a:rPr>
                        <a:t>Foreigners Out of Country</a:t>
                      </a:r>
                      <a:endParaRPr lang="en-GB" b="0" dirty="0">
                        <a:solidFill>
                          <a:srgbClr val="222222"/>
                        </a:solidFill>
                        <a:effectLst/>
                        <a:latin typeface="+mn-lt"/>
                      </a:endParaRPr>
                    </a:p>
                  </a:txBody>
                  <a:tcPr/>
                </a:tc>
                <a:tc>
                  <a:txBody>
                    <a:bodyPr/>
                    <a:lstStyle/>
                    <a:p>
                      <a:pPr algn="l" fontAlgn="t"/>
                      <a:r>
                        <a:rPr lang="en-GB">
                          <a:effectLst/>
                        </a:rPr>
                        <a:t>Excludes</a:t>
                      </a:r>
                      <a:endParaRPr lang="en-GB">
                        <a:solidFill>
                          <a:srgbClr val="222222"/>
                        </a:solidFill>
                        <a:effectLst/>
                        <a:latin typeface="+mn-lt"/>
                      </a:endParaRPr>
                    </a:p>
                  </a:txBody>
                  <a:tcPr/>
                </a:tc>
                <a:tc>
                  <a:txBody>
                    <a:bodyPr/>
                    <a:lstStyle/>
                    <a:p>
                      <a:pPr algn="l" fontAlgn="t"/>
                      <a:r>
                        <a:rPr lang="en-GB" dirty="0">
                          <a:effectLst/>
                        </a:rPr>
                        <a:t>Excludes</a:t>
                      </a:r>
                      <a:endParaRPr lang="en-GB" dirty="0">
                        <a:solidFill>
                          <a:srgbClr val="222222"/>
                        </a:solidFill>
                        <a:effectLst/>
                        <a:latin typeface="+mn-lt"/>
                      </a:endParaRPr>
                    </a:p>
                  </a:txBody>
                  <a:tcPr/>
                </a:tc>
                <a:tc>
                  <a:txBody>
                    <a:bodyPr/>
                    <a:lstStyle/>
                    <a:p>
                      <a:pPr algn="l" fontAlgn="t"/>
                      <a:r>
                        <a:rPr lang="en-GB" dirty="0">
                          <a:effectLst/>
                        </a:rPr>
                        <a:t>Excludes</a:t>
                      </a:r>
                      <a:endParaRPr lang="en-GB" dirty="0">
                        <a:solidFill>
                          <a:srgbClr val="222222"/>
                        </a:solidFill>
                        <a:effectLst/>
                        <a:latin typeface="+mn-lt"/>
                      </a:endParaRPr>
                    </a:p>
                  </a:txBody>
                  <a:tcPr/>
                </a:tc>
                <a:extLst>
                  <a:ext uri="{0D108BD9-81ED-4DB2-BD59-A6C34878D82A}">
                    <a16:rowId xmlns:a16="http://schemas.microsoft.com/office/drawing/2014/main" val="1862041301"/>
                  </a:ext>
                </a:extLst>
              </a:tr>
            </a:tbl>
          </a:graphicData>
        </a:graphic>
      </p:graphicFrame>
    </p:spTree>
    <p:extLst>
      <p:ext uri="{BB962C8B-B14F-4D97-AF65-F5344CB8AC3E}">
        <p14:creationId xmlns:p14="http://schemas.microsoft.com/office/powerpoint/2010/main" val="3944433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fade">
                                      <p:cBhvr>
                                        <p:cTn id="27" dur="5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11" end="11"/>
                                            </p:txEl>
                                          </p:spTgt>
                                        </p:tgtEl>
                                        <p:attrNameLst>
                                          <p:attrName>style.visibility</p:attrName>
                                        </p:attrNameLst>
                                      </p:cBhvr>
                                      <p:to>
                                        <p:strVal val="visible"/>
                                      </p:to>
                                    </p:set>
                                    <p:animEffect transition="in" filter="fade">
                                      <p:cBhvr>
                                        <p:cTn id="32"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theme/theme1.xml><?xml version="1.0" encoding="utf-8"?>
<a:theme xmlns:a="http://schemas.openxmlformats.org/drawingml/2006/main" name="1_Office Theme">
  <a:themeElements>
    <a:clrScheme name="One slide lessons">
      <a:dk1>
        <a:sysClr val="windowText" lastClr="000000"/>
      </a:dk1>
      <a:lt1>
        <a:srgbClr val="CCECFF"/>
      </a:lt1>
      <a:dk2>
        <a:srgbClr val="44546A"/>
      </a:dk2>
      <a:lt2>
        <a:srgbClr val="00EA80"/>
      </a:lt2>
      <a:accent1>
        <a:srgbClr val="0000FF"/>
      </a:accent1>
      <a:accent2>
        <a:srgbClr val="ED7D31"/>
      </a:accent2>
      <a:accent3>
        <a:srgbClr val="FF0000"/>
      </a:accent3>
      <a:accent4>
        <a:srgbClr val="00B050"/>
      </a:accent4>
      <a:accent5>
        <a:srgbClr val="9900FF"/>
      </a:accent5>
      <a:accent6>
        <a:srgbClr val="A5A5A5"/>
      </a:accent6>
      <a:hlink>
        <a:srgbClr val="9900FF"/>
      </a:hlink>
      <a:folHlink>
        <a:srgbClr val="C165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867</TotalTime>
  <Words>1862</Words>
  <Application>Microsoft Office PowerPoint</Application>
  <PresentationFormat>Widescreen</PresentationFormat>
  <Paragraphs>160</Paragraphs>
  <Slides>15</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Cambria Math</vt:lpstr>
      <vt:lpstr>1_Office Theme</vt:lpstr>
      <vt:lpstr>Economic Growth – How it’s measured</vt:lpstr>
      <vt:lpstr>Output, GDP &amp; Economic Growth</vt:lpstr>
      <vt:lpstr>PowerPoint Presentation</vt:lpstr>
      <vt:lpstr>PowerPoint Presentation</vt:lpstr>
      <vt:lpstr>PowerPoint Presentation</vt:lpstr>
      <vt:lpstr>Limitations of GDP</vt:lpstr>
      <vt:lpstr>PowerPoint Presentation</vt:lpstr>
      <vt:lpstr>Alternate Measures of National Income: GNI &amp; GNP</vt:lpstr>
      <vt:lpstr>PowerPoint Presentation</vt:lpstr>
      <vt:lpstr>Purchasing Power Parity (PPP)</vt:lpstr>
      <vt:lpstr>PowerPoint Presentation</vt:lpstr>
      <vt:lpstr>Happiness Economics</vt:lpstr>
      <vt:lpstr>PowerPoint Presentation</vt:lpstr>
      <vt:lpstr>PowerPoint Presentation</vt:lpstr>
      <vt:lpstr>Where next?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Output &amp; GDP</dc:title>
  <dc:creator>Hugo O'Grady (MTS - Economics)</dc:creator>
  <cp:lastModifiedBy>Hugo O'Grady (MTS - Economics)</cp:lastModifiedBy>
  <cp:revision>27</cp:revision>
  <dcterms:created xsi:type="dcterms:W3CDTF">2020-04-18T17:58:02Z</dcterms:created>
  <dcterms:modified xsi:type="dcterms:W3CDTF">2020-10-07T20:17:42Z</dcterms:modified>
</cp:coreProperties>
</file>