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1"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33C278-7CB1-4068-8BDA-AAB0E345DE9B}" v="16" dt="2020-12-11T12:20:17.1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go O'Grady" userId="be5239d6-4e1c-4d0a-af6d-902fa350e3f1" providerId="ADAL" clId="{CF33C278-7CB1-4068-8BDA-AAB0E345DE9B}"/>
    <pc:docChg chg="modSld">
      <pc:chgData name="Hugo O'Grady" userId="be5239d6-4e1c-4d0a-af6d-902fa350e3f1" providerId="ADAL" clId="{CF33C278-7CB1-4068-8BDA-AAB0E345DE9B}" dt="2020-12-11T12:20:17.100" v="15" actId="33524"/>
      <pc:docMkLst>
        <pc:docMk/>
      </pc:docMkLst>
      <pc:sldChg chg="modSp">
        <pc:chgData name="Hugo O'Grady" userId="be5239d6-4e1c-4d0a-af6d-902fa350e3f1" providerId="ADAL" clId="{CF33C278-7CB1-4068-8BDA-AAB0E345DE9B}" dt="2020-12-11T12:20:17.100" v="15" actId="33524"/>
        <pc:sldMkLst>
          <pc:docMk/>
          <pc:sldMk cId="1715594490" sldId="258"/>
        </pc:sldMkLst>
        <pc:spChg chg="mod">
          <ac:chgData name="Hugo O'Grady" userId="be5239d6-4e1c-4d0a-af6d-902fa350e3f1" providerId="ADAL" clId="{CF33C278-7CB1-4068-8BDA-AAB0E345DE9B}" dt="2020-12-11T12:20:02.115" v="14" actId="20577"/>
          <ac:spMkLst>
            <pc:docMk/>
            <pc:sldMk cId="1715594490" sldId="258"/>
            <ac:spMk id="4" creationId="{FF325F12-DD55-467D-9BA3-6AF84A6E8C6A}"/>
          </ac:spMkLst>
        </pc:spChg>
        <pc:spChg chg="mod">
          <ac:chgData name="Hugo O'Grady" userId="be5239d6-4e1c-4d0a-af6d-902fa350e3f1" providerId="ADAL" clId="{CF33C278-7CB1-4068-8BDA-AAB0E345DE9B}" dt="2020-12-11T12:20:17.100" v="15" actId="33524"/>
          <ac:spMkLst>
            <pc:docMk/>
            <pc:sldMk cId="1715594490" sldId="258"/>
            <ac:spMk id="35" creationId="{FF325F12-DD55-467D-9BA3-6AF84A6E8C6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7F7FB5C-424E-42B3-AB40-D167DD6BF103}" type="datetimeFigureOut">
              <a:rPr lang="en-GB" smtClean="0"/>
              <a:t>11/12/2020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6DABBE-1D26-4F0F-AAF2-689C1882300E}" type="slidenum">
              <a:rPr lang="en-GB" smtClean="0"/>
              <a:t>‹#›</a:t>
            </a:fld>
            <a:endParaRPr lang="en-GB"/>
          </a:p>
        </p:txBody>
      </p:sp>
    </p:spTree>
    <p:extLst>
      <p:ext uri="{BB962C8B-B14F-4D97-AF65-F5344CB8AC3E}">
        <p14:creationId xmlns:p14="http://schemas.microsoft.com/office/powerpoint/2010/main" val="1046763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F7FB5C-424E-42B3-AB40-D167DD6BF103}" type="datetimeFigureOut">
              <a:rPr lang="en-GB" smtClean="0"/>
              <a:t>11/12/2020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6DABBE-1D26-4F0F-AAF2-689C1882300E}" type="slidenum">
              <a:rPr lang="en-GB" smtClean="0"/>
              <a:t>‹#›</a:t>
            </a:fld>
            <a:endParaRPr lang="en-GB"/>
          </a:p>
        </p:txBody>
      </p:sp>
    </p:spTree>
    <p:extLst>
      <p:ext uri="{BB962C8B-B14F-4D97-AF65-F5344CB8AC3E}">
        <p14:creationId xmlns:p14="http://schemas.microsoft.com/office/powerpoint/2010/main" val="152469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F7FB5C-424E-42B3-AB40-D167DD6BF103}" type="datetimeFigureOut">
              <a:rPr lang="en-GB" smtClean="0"/>
              <a:t>11/12/2020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6DABBE-1D26-4F0F-AAF2-689C1882300E}" type="slidenum">
              <a:rPr lang="en-GB" smtClean="0"/>
              <a:t>‹#›</a:t>
            </a:fld>
            <a:endParaRPr lang="en-GB"/>
          </a:p>
        </p:txBody>
      </p:sp>
    </p:spTree>
    <p:extLst>
      <p:ext uri="{BB962C8B-B14F-4D97-AF65-F5344CB8AC3E}">
        <p14:creationId xmlns:p14="http://schemas.microsoft.com/office/powerpoint/2010/main" val="3542091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871105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47487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464666-973F-4DBD-B071-2A1DA70E32D4}" type="datetimeFigureOut">
              <a:rPr lang="en-GB" smtClean="0"/>
              <a:t>11/12/2020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2027703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464666-973F-4DBD-B071-2A1DA70E32D4}" type="datetimeFigureOut">
              <a:rPr lang="en-GB" smtClean="0"/>
              <a:t>11/12/2020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5927558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464666-973F-4DBD-B071-2A1DA70E32D4}" type="datetimeFigureOut">
              <a:rPr lang="en-GB" smtClean="0"/>
              <a:t>11/12/2020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7557159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464666-973F-4DBD-B071-2A1DA70E32D4}" type="datetimeFigureOut">
              <a:rPr lang="en-GB" smtClean="0"/>
              <a:t>11/12/2020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0416569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64666-973F-4DBD-B071-2A1DA70E32D4}" type="datetimeFigureOut">
              <a:rPr lang="en-GB" smtClean="0"/>
              <a:t>11/12/2020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394013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11/12/2020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808022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F7FB5C-424E-42B3-AB40-D167DD6BF103}" type="datetimeFigureOut">
              <a:rPr lang="en-GB" smtClean="0"/>
              <a:t>11/12/2020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6DABBE-1D26-4F0F-AAF2-689C1882300E}" type="slidenum">
              <a:rPr lang="en-GB" smtClean="0"/>
              <a:t>‹#›</a:t>
            </a:fld>
            <a:endParaRPr lang="en-GB"/>
          </a:p>
        </p:txBody>
      </p:sp>
    </p:spTree>
    <p:extLst>
      <p:ext uri="{BB962C8B-B14F-4D97-AF65-F5344CB8AC3E}">
        <p14:creationId xmlns:p14="http://schemas.microsoft.com/office/powerpoint/2010/main" val="17486916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11/12/2020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3798657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0822967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740395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7F7FB5C-424E-42B3-AB40-D167DD6BF103}" type="datetimeFigureOut">
              <a:rPr lang="en-GB" smtClean="0"/>
              <a:t>11/12/2020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6DABBE-1D26-4F0F-AAF2-689C1882300E}" type="slidenum">
              <a:rPr lang="en-GB" smtClean="0"/>
              <a:t>‹#›</a:t>
            </a:fld>
            <a:endParaRPr lang="en-GB"/>
          </a:p>
        </p:txBody>
      </p:sp>
    </p:spTree>
    <p:extLst>
      <p:ext uri="{BB962C8B-B14F-4D97-AF65-F5344CB8AC3E}">
        <p14:creationId xmlns:p14="http://schemas.microsoft.com/office/powerpoint/2010/main" val="1478255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7F7FB5C-424E-42B3-AB40-D167DD6BF103}" type="datetimeFigureOut">
              <a:rPr lang="en-GB" smtClean="0"/>
              <a:t>11/12/2020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6DABBE-1D26-4F0F-AAF2-689C1882300E}" type="slidenum">
              <a:rPr lang="en-GB" smtClean="0"/>
              <a:t>‹#›</a:t>
            </a:fld>
            <a:endParaRPr lang="en-GB"/>
          </a:p>
        </p:txBody>
      </p:sp>
    </p:spTree>
    <p:extLst>
      <p:ext uri="{BB962C8B-B14F-4D97-AF65-F5344CB8AC3E}">
        <p14:creationId xmlns:p14="http://schemas.microsoft.com/office/powerpoint/2010/main" val="2759540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7F7FB5C-424E-42B3-AB40-D167DD6BF103}" type="datetimeFigureOut">
              <a:rPr lang="en-GB" smtClean="0"/>
              <a:t>11/12/2020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6DABBE-1D26-4F0F-AAF2-689C1882300E}" type="slidenum">
              <a:rPr lang="en-GB" smtClean="0"/>
              <a:t>‹#›</a:t>
            </a:fld>
            <a:endParaRPr lang="en-GB"/>
          </a:p>
        </p:txBody>
      </p:sp>
    </p:spTree>
    <p:extLst>
      <p:ext uri="{BB962C8B-B14F-4D97-AF65-F5344CB8AC3E}">
        <p14:creationId xmlns:p14="http://schemas.microsoft.com/office/powerpoint/2010/main" val="435035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7F7FB5C-424E-42B3-AB40-D167DD6BF103}" type="datetimeFigureOut">
              <a:rPr lang="en-GB" smtClean="0"/>
              <a:t>11/12/2020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6DABBE-1D26-4F0F-AAF2-689C1882300E}" type="slidenum">
              <a:rPr lang="en-GB" smtClean="0"/>
              <a:t>‹#›</a:t>
            </a:fld>
            <a:endParaRPr lang="en-GB"/>
          </a:p>
        </p:txBody>
      </p:sp>
    </p:spTree>
    <p:extLst>
      <p:ext uri="{BB962C8B-B14F-4D97-AF65-F5344CB8AC3E}">
        <p14:creationId xmlns:p14="http://schemas.microsoft.com/office/powerpoint/2010/main" val="959749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F7FB5C-424E-42B3-AB40-D167DD6BF103}" type="datetimeFigureOut">
              <a:rPr lang="en-GB" smtClean="0"/>
              <a:t>11/12/2020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6DABBE-1D26-4F0F-AAF2-689C1882300E}" type="slidenum">
              <a:rPr lang="en-GB" smtClean="0"/>
              <a:t>‹#›</a:t>
            </a:fld>
            <a:endParaRPr lang="en-GB"/>
          </a:p>
        </p:txBody>
      </p:sp>
    </p:spTree>
    <p:extLst>
      <p:ext uri="{BB962C8B-B14F-4D97-AF65-F5344CB8AC3E}">
        <p14:creationId xmlns:p14="http://schemas.microsoft.com/office/powerpoint/2010/main" val="1997341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F7FB5C-424E-42B3-AB40-D167DD6BF103}" type="datetimeFigureOut">
              <a:rPr lang="en-GB" smtClean="0"/>
              <a:t>11/12/2020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6DABBE-1D26-4F0F-AAF2-689C1882300E}" type="slidenum">
              <a:rPr lang="en-GB" smtClean="0"/>
              <a:t>‹#›</a:t>
            </a:fld>
            <a:endParaRPr lang="en-GB"/>
          </a:p>
        </p:txBody>
      </p:sp>
    </p:spTree>
    <p:extLst>
      <p:ext uri="{BB962C8B-B14F-4D97-AF65-F5344CB8AC3E}">
        <p14:creationId xmlns:p14="http://schemas.microsoft.com/office/powerpoint/2010/main" val="388545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F7FB5C-424E-42B3-AB40-D167DD6BF103}" type="datetimeFigureOut">
              <a:rPr lang="en-GB" smtClean="0"/>
              <a:t>11/12/2020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6DABBE-1D26-4F0F-AAF2-689C1882300E}" type="slidenum">
              <a:rPr lang="en-GB" smtClean="0"/>
              <a:t>‹#›</a:t>
            </a:fld>
            <a:endParaRPr lang="en-GB"/>
          </a:p>
        </p:txBody>
      </p:sp>
    </p:spTree>
    <p:extLst>
      <p:ext uri="{BB962C8B-B14F-4D97-AF65-F5344CB8AC3E}">
        <p14:creationId xmlns:p14="http://schemas.microsoft.com/office/powerpoint/2010/main" val="2063426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F7FB5C-424E-42B3-AB40-D167DD6BF103}" type="datetimeFigureOut">
              <a:rPr lang="en-GB" smtClean="0"/>
              <a:t>11/12/2020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DABBE-1D26-4F0F-AAF2-689C1882300E}" type="slidenum">
              <a:rPr lang="en-GB" smtClean="0"/>
              <a:t>‹#›</a:t>
            </a:fld>
            <a:endParaRPr lang="en-GB"/>
          </a:p>
        </p:txBody>
      </p:sp>
    </p:spTree>
    <p:extLst>
      <p:ext uri="{BB962C8B-B14F-4D97-AF65-F5344CB8AC3E}">
        <p14:creationId xmlns:p14="http://schemas.microsoft.com/office/powerpoint/2010/main" val="2925373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64666-973F-4DBD-B071-2A1DA70E32D4}" type="datetimeFigureOut">
              <a:rPr lang="en-GB" smtClean="0"/>
              <a:t>11/12/2020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427DC-7949-44C3-A783-A2E7A3199817}" type="slidenum">
              <a:rPr lang="en-GB" smtClean="0"/>
              <a:t>‹#›</a:t>
            </a:fld>
            <a:endParaRPr lang="en-GB"/>
          </a:p>
        </p:txBody>
      </p:sp>
    </p:spTree>
    <p:extLst>
      <p:ext uri="{BB962C8B-B14F-4D97-AF65-F5344CB8AC3E}">
        <p14:creationId xmlns:p14="http://schemas.microsoft.com/office/powerpoint/2010/main" val="2089562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0">
            <a:extLst>
              <a:ext uri="{FF2B5EF4-FFF2-40B4-BE49-F238E27FC236}">
                <a16:creationId xmlns:a16="http://schemas.microsoft.com/office/drawing/2014/main" id="{7CA0DAA6-33B8-4A25-810D-2F4D816FB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97259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51307" y="640081"/>
            <a:ext cx="3892558" cy="3681976"/>
          </a:xfrm>
          <a:noFill/>
        </p:spPr>
        <p:txBody>
          <a:bodyPr vert="horz" lIns="91440" tIns="45720" rIns="91440" bIns="45720" rtlCol="0">
            <a:normAutofit/>
          </a:bodyPr>
          <a:lstStyle/>
          <a:p>
            <a:pPr algn="l"/>
            <a:r>
              <a:rPr lang="en-US" sz="4400" dirty="0">
                <a:solidFill>
                  <a:schemeClr val="bg1"/>
                </a:solidFill>
              </a:rPr>
              <a:t>Limit Pricing</a:t>
            </a:r>
            <a:endParaRPr lang="en-US" sz="4400" kern="1200" dirty="0">
              <a:solidFill>
                <a:schemeClr val="bg1"/>
              </a:solidFill>
              <a:latin typeface="+mj-lt"/>
              <a:cs typeface="Calibri Light"/>
            </a:endParaRPr>
          </a:p>
        </p:txBody>
      </p:sp>
      <p:sp>
        <p:nvSpPr>
          <p:cNvPr id="2" name="Subtitle 1">
            <a:extLst>
              <a:ext uri="{FF2B5EF4-FFF2-40B4-BE49-F238E27FC236}">
                <a16:creationId xmlns:a16="http://schemas.microsoft.com/office/drawing/2014/main" id="{053D6F51-ED65-4C79-9B3F-7682EC01442C}"/>
              </a:ext>
            </a:extLst>
          </p:cNvPr>
          <p:cNvSpPr>
            <a:spLocks noGrp="1"/>
          </p:cNvSpPr>
          <p:nvPr>
            <p:ph type="subTitle" idx="1"/>
          </p:nvPr>
        </p:nvSpPr>
        <p:spPr>
          <a:xfrm>
            <a:off x="651307" y="4460487"/>
            <a:ext cx="3377184" cy="1757433"/>
          </a:xfrm>
          <a:noFill/>
        </p:spPr>
        <p:txBody>
          <a:bodyPr>
            <a:normAutofit/>
          </a:bodyPr>
          <a:lstStyle/>
          <a:p>
            <a:pPr algn="l"/>
            <a:r>
              <a:rPr lang="en-GB" sz="2200" dirty="0">
                <a:solidFill>
                  <a:schemeClr val="bg1"/>
                </a:solidFill>
              </a:rPr>
              <a:t>Upper 6</a:t>
            </a:r>
            <a:r>
              <a:rPr lang="en-GB" sz="2200" baseline="30000" dirty="0">
                <a:solidFill>
                  <a:schemeClr val="bg1"/>
                </a:solidFill>
              </a:rPr>
              <a:t>th</a:t>
            </a:r>
            <a:r>
              <a:rPr lang="en-GB" sz="2200" dirty="0">
                <a:solidFill>
                  <a:schemeClr val="bg1"/>
                </a:solidFill>
              </a:rPr>
              <a:t> Micro</a:t>
            </a:r>
          </a:p>
          <a:p>
            <a:pPr algn="l"/>
            <a:r>
              <a:rPr lang="en-GB" sz="2200" dirty="0">
                <a:solidFill>
                  <a:schemeClr val="bg1"/>
                </a:solidFill>
              </a:rPr>
              <a:t>Pricing Strategies</a:t>
            </a: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rotWithShape="1">
          <a:blip r:embed="rId2">
            <a:extLst>
              <a:ext uri="{28A0092B-C50C-407E-A947-70E740481C1C}">
                <a14:useLocalDpi xmlns:a14="http://schemas.microsoft.com/office/drawing/2010/main" val="0"/>
              </a:ext>
            </a:extLst>
          </a:blip>
          <a:srcRect t="5584" r="-1" b="3432"/>
          <a:stretch/>
        </p:blipFill>
        <p:spPr>
          <a:xfrm>
            <a:off x="4654297" y="10"/>
            <a:ext cx="7537704" cy="6857990"/>
          </a:xfrm>
          <a:prstGeom prst="rect">
            <a:avLst/>
          </a:prstGeom>
        </p:spPr>
      </p:pic>
    </p:spTree>
    <p:extLst>
      <p:ext uri="{BB962C8B-B14F-4D97-AF65-F5344CB8AC3E}">
        <p14:creationId xmlns:p14="http://schemas.microsoft.com/office/powerpoint/2010/main" val="153149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Intro to Limit Pricing</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US" sz="2000" dirty="0">
                <a:solidFill>
                  <a:schemeClr val="bg1"/>
                </a:solidFill>
              </a:rPr>
              <a:t>Limit Pricing </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3598777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3703969"/>
          </a:xfrm>
        </p:spPr>
        <p:txBody>
          <a:bodyPr>
            <a:normAutofit/>
          </a:bodyPr>
          <a:lstStyle/>
          <a:p>
            <a:pPr marL="0" indent="0" algn="ctr">
              <a:buNone/>
            </a:pPr>
            <a:r>
              <a:rPr lang="en-GB" u="sng" dirty="0"/>
              <a:t>Intro to Limit Pricing</a:t>
            </a:r>
          </a:p>
          <a:p>
            <a:pPr marL="0" indent="0">
              <a:buNone/>
            </a:pPr>
            <a:r>
              <a:rPr lang="en-GB" b="1" dirty="0">
                <a:solidFill>
                  <a:srgbClr val="FF0000"/>
                </a:solidFill>
              </a:rPr>
              <a:t>Definition:</a:t>
            </a:r>
            <a:r>
              <a:rPr lang="en-GB" dirty="0"/>
              <a:t> Where a monopolist sets its price below the AC of potential rivals, in order to prevent new competitors entering the market</a:t>
            </a:r>
          </a:p>
          <a:p>
            <a:pPr marL="457200" lvl="1" indent="0">
              <a:buNone/>
            </a:pPr>
            <a:r>
              <a:rPr lang="en-GB" dirty="0"/>
              <a:t>If pricing at MR=MC gives high supernormal profit, it may attract new firms into the market. </a:t>
            </a:r>
          </a:p>
          <a:p>
            <a:pPr marL="457200" lvl="1" indent="0">
              <a:buNone/>
            </a:pPr>
            <a:r>
              <a:rPr lang="en-GB" dirty="0"/>
              <a:t>The incumbent lowers its price sufficiently to prevent profitable entry. </a:t>
            </a:r>
          </a:p>
          <a:p>
            <a:pPr marL="457200" lvl="1" indent="0">
              <a:buNone/>
            </a:pPr>
            <a:r>
              <a:rPr lang="en-GB" dirty="0"/>
              <a:t>Limit pricing is illegal in many countries as it is anticompetitive</a:t>
            </a:r>
          </a:p>
          <a:p>
            <a:pPr marL="0" indent="0">
              <a:buNone/>
            </a:pPr>
            <a:r>
              <a:rPr lang="en-GB" b="1" dirty="0">
                <a:solidFill>
                  <a:schemeClr val="accent1"/>
                </a:solidFill>
              </a:rPr>
              <a:t>Rationale: </a:t>
            </a:r>
            <a:r>
              <a:rPr lang="en-GB" dirty="0"/>
              <a:t>Whilst the firm earns less SNP in short-term, it ensures the firm can retain its monopoly position and maximise long-term profits. </a:t>
            </a:r>
          </a:p>
        </p:txBody>
      </p:sp>
      <p:sp>
        <p:nvSpPr>
          <p:cNvPr id="35" name="Content Placeholder 2">
            <a:extLst>
              <a:ext uri="{FF2B5EF4-FFF2-40B4-BE49-F238E27FC236}">
                <a16:creationId xmlns:a16="http://schemas.microsoft.com/office/drawing/2014/main" id="{FF325F12-DD55-467D-9BA3-6AF84A6E8C6A}"/>
              </a:ext>
            </a:extLst>
          </p:cNvPr>
          <p:cNvSpPr txBox="1">
            <a:spLocks/>
          </p:cNvSpPr>
          <p:nvPr/>
        </p:nvSpPr>
        <p:spPr>
          <a:xfrm>
            <a:off x="0" y="3320716"/>
            <a:ext cx="6918593" cy="35372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1" i="0" u="none" strike="noStrike" kern="1200" cap="none" spc="0" normalizeH="0" baseline="0" noProof="0" dirty="0">
                <a:ln>
                  <a:noFill/>
                </a:ln>
                <a:solidFill>
                  <a:srgbClr val="0000FF"/>
                </a:solidFill>
                <a:effectLst/>
                <a:uLnTx/>
                <a:uFillTx/>
                <a:latin typeface="Calibri" panose="020F0502020204030204"/>
                <a:ea typeface="+mn-ea"/>
                <a:cs typeface="+mn-cs"/>
              </a:rPr>
              <a:t>Analysis: </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The incumbent has access to economies of scale and therefore a lower AC curve</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GB" sz="2400" b="0" i="0" u="none" strike="noStrike" kern="1200" cap="none" spc="0" normalizeH="0" baseline="0" noProof="0">
                <a:ln>
                  <a:noFill/>
                </a:ln>
                <a:solidFill>
                  <a:prstClr val="black"/>
                </a:solidFill>
                <a:effectLst/>
                <a:uLnTx/>
                <a:uFillTx/>
                <a:latin typeface="Calibri" panose="020F0502020204030204"/>
                <a:ea typeface="+mn-ea"/>
                <a:cs typeface="+mn-cs"/>
              </a:rPr>
              <a:t>Thus, </a:t>
            </a: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it can set a low price that guarantees new entrants will make a loss, but still above its own AC</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A powerful disincentive for new firms to enter</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In the diagram, pricing at </a:t>
            </a:r>
            <a:r>
              <a:rPr kumimoji="0" lang="en-GB" sz="2400" b="0" i="0" u="none" strike="noStrike" kern="1200" cap="none" spc="0" normalizeH="0" baseline="0" noProof="0" dirty="0" err="1">
                <a:ln>
                  <a:noFill/>
                </a:ln>
                <a:solidFill>
                  <a:prstClr val="black"/>
                </a:solidFill>
                <a:effectLst/>
                <a:uLnTx/>
                <a:uFillTx/>
                <a:latin typeface="Calibri" panose="020F0502020204030204"/>
                <a:ea typeface="+mn-ea"/>
                <a:cs typeface="+mn-cs"/>
              </a:rPr>
              <a:t>p</a:t>
            </a:r>
            <a:r>
              <a:rPr kumimoji="0" lang="en-GB" sz="2400" b="0" i="0" u="none" strike="noStrike" kern="1200" cap="none" spc="0" normalizeH="0" baseline="30000" noProof="0" dirty="0" err="1">
                <a:ln>
                  <a:noFill/>
                </a:ln>
                <a:solidFill>
                  <a:prstClr val="black"/>
                </a:solidFill>
                <a:effectLst/>
                <a:uLnTx/>
                <a:uFillTx/>
                <a:latin typeface="Calibri" panose="020F0502020204030204"/>
                <a:ea typeface="+mn-ea"/>
                <a:cs typeface="+mn-cs"/>
              </a:rPr>
              <a:t>LP</a:t>
            </a: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 means the incumbent can still make some SNP, but this price would mean subnormal profit for the new firm</a:t>
            </a:r>
          </a:p>
        </p:txBody>
      </p:sp>
      <p:grpSp>
        <p:nvGrpSpPr>
          <p:cNvPr id="59" name="Group 58"/>
          <p:cNvGrpSpPr/>
          <p:nvPr/>
        </p:nvGrpSpPr>
        <p:grpSpPr>
          <a:xfrm>
            <a:off x="6856854" y="3449052"/>
            <a:ext cx="5263518" cy="3368842"/>
            <a:chOff x="4093556" y="1032300"/>
            <a:chExt cx="5572935" cy="4023902"/>
          </a:xfrm>
        </p:grpSpPr>
        <p:grpSp>
          <p:nvGrpSpPr>
            <p:cNvPr id="60" name="Group 59">
              <a:extLst>
                <a:ext uri="{FF2B5EF4-FFF2-40B4-BE49-F238E27FC236}">
                  <a16:creationId xmlns:a16="http://schemas.microsoft.com/office/drawing/2014/main" id="{C0BDD854-9266-4683-A3D3-1B8F7E1F62D4}"/>
                </a:ext>
              </a:extLst>
            </p:cNvPr>
            <p:cNvGrpSpPr/>
            <p:nvPr/>
          </p:nvGrpSpPr>
          <p:grpSpPr>
            <a:xfrm>
              <a:off x="4093556" y="1032300"/>
              <a:ext cx="5572935" cy="4023902"/>
              <a:chOff x="2459717" y="1851534"/>
              <a:chExt cx="5572935" cy="4023902"/>
            </a:xfrm>
          </p:grpSpPr>
          <p:grpSp>
            <p:nvGrpSpPr>
              <p:cNvPr id="62" name="Group 61">
                <a:extLst>
                  <a:ext uri="{FF2B5EF4-FFF2-40B4-BE49-F238E27FC236}">
                    <a16:creationId xmlns:a16="http://schemas.microsoft.com/office/drawing/2014/main" id="{1DA43FC9-B6B3-4E4E-80C1-FCEF405E45D9}"/>
                  </a:ext>
                </a:extLst>
              </p:cNvPr>
              <p:cNvGrpSpPr/>
              <p:nvPr/>
            </p:nvGrpSpPr>
            <p:grpSpPr>
              <a:xfrm>
                <a:off x="2459717" y="1851534"/>
                <a:ext cx="5572935" cy="4023902"/>
                <a:chOff x="2262769" y="1823398"/>
                <a:chExt cx="5671409" cy="4023902"/>
              </a:xfrm>
            </p:grpSpPr>
            <p:sp>
              <p:nvSpPr>
                <p:cNvPr id="67" name="Rectangle 66">
                  <a:extLst>
                    <a:ext uri="{FF2B5EF4-FFF2-40B4-BE49-F238E27FC236}">
                      <a16:creationId xmlns:a16="http://schemas.microsoft.com/office/drawing/2014/main" id="{A8B9EF7A-91A2-43F0-BF98-8F63F42EAE2A}"/>
                    </a:ext>
                  </a:extLst>
                </p:cNvPr>
                <p:cNvSpPr/>
                <p:nvPr/>
              </p:nvSpPr>
              <p:spPr>
                <a:xfrm>
                  <a:off x="2400374" y="1823398"/>
                  <a:ext cx="5533804" cy="4023902"/>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cxnSp>
              <p:nvCxnSpPr>
                <p:cNvPr id="68" name="Straight Connector 67">
                  <a:extLst>
                    <a:ext uri="{FF2B5EF4-FFF2-40B4-BE49-F238E27FC236}">
                      <a16:creationId xmlns:a16="http://schemas.microsoft.com/office/drawing/2014/main" id="{C5DF7E8A-BF36-4A20-8911-E077B5D00321}"/>
                    </a:ext>
                  </a:extLst>
                </p:cNvPr>
                <p:cNvCxnSpPr>
                  <a:cxnSpLocks/>
                </p:cNvCxnSpPr>
                <p:nvPr/>
              </p:nvCxnSpPr>
              <p:spPr>
                <a:xfrm>
                  <a:off x="2992016" y="1925658"/>
                  <a:ext cx="0" cy="3349776"/>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5D654E54-03FB-4F7F-8DEC-CB446B3E898A}"/>
                    </a:ext>
                  </a:extLst>
                </p:cNvPr>
                <p:cNvCxnSpPr>
                  <a:cxnSpLocks/>
                </p:cNvCxnSpPr>
                <p:nvPr/>
              </p:nvCxnSpPr>
              <p:spPr>
                <a:xfrm>
                  <a:off x="2992016" y="5275454"/>
                  <a:ext cx="4266913" cy="1645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B70E89A0-E230-45BA-A008-EEB8E2BCBE91}"/>
                    </a:ext>
                  </a:extLst>
                </p:cNvPr>
                <p:cNvSpPr txBox="1"/>
                <p:nvPr/>
              </p:nvSpPr>
              <p:spPr>
                <a:xfrm>
                  <a:off x="6511070" y="5223505"/>
                  <a:ext cx="1184472" cy="41391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71" name="TextBox 70">
                  <a:extLst>
                    <a:ext uri="{FF2B5EF4-FFF2-40B4-BE49-F238E27FC236}">
                      <a16:creationId xmlns:a16="http://schemas.microsoft.com/office/drawing/2014/main" id="{5F6B2563-07DB-4EA4-B43F-502E93A59222}"/>
                    </a:ext>
                  </a:extLst>
                </p:cNvPr>
                <p:cNvSpPr txBox="1"/>
                <p:nvPr/>
              </p:nvSpPr>
              <p:spPr>
                <a:xfrm>
                  <a:off x="2262769" y="1925658"/>
                  <a:ext cx="886997" cy="41391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C/R</a:t>
                  </a:r>
                </a:p>
              </p:txBody>
            </p:sp>
            <p:grpSp>
              <p:nvGrpSpPr>
                <p:cNvPr id="72" name="Group 71">
                  <a:extLst>
                    <a:ext uri="{FF2B5EF4-FFF2-40B4-BE49-F238E27FC236}">
                      <a16:creationId xmlns:a16="http://schemas.microsoft.com/office/drawing/2014/main" id="{80EB23B2-EC84-4477-B2CA-5A345A0760ED}"/>
                    </a:ext>
                  </a:extLst>
                </p:cNvPr>
                <p:cNvGrpSpPr/>
                <p:nvPr/>
              </p:nvGrpSpPr>
              <p:grpSpPr>
                <a:xfrm>
                  <a:off x="3231995" y="2627484"/>
                  <a:ext cx="4665673" cy="1463537"/>
                  <a:chOff x="3254552" y="2627484"/>
                  <a:chExt cx="5353776" cy="1463537"/>
                </a:xfrm>
              </p:grpSpPr>
              <p:sp>
                <p:nvSpPr>
                  <p:cNvPr id="80" name="TextBox 79">
                    <a:extLst>
                      <a:ext uri="{FF2B5EF4-FFF2-40B4-BE49-F238E27FC236}">
                        <a16:creationId xmlns:a16="http://schemas.microsoft.com/office/drawing/2014/main" id="{CF6BF535-1704-42C1-B450-E50D4B17A977}"/>
                      </a:ext>
                    </a:extLst>
                  </p:cNvPr>
                  <p:cNvSpPr txBox="1"/>
                  <p:nvPr/>
                </p:nvSpPr>
                <p:spPr>
                  <a:xfrm>
                    <a:off x="6481392" y="3107923"/>
                    <a:ext cx="2126936"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err="1">
                        <a:ln>
                          <a:noFill/>
                        </a:ln>
                        <a:solidFill>
                          <a:srgbClr val="0000FF"/>
                        </a:solidFill>
                        <a:effectLst/>
                        <a:uLnTx/>
                        <a:uFillTx/>
                        <a:latin typeface="Calibri" panose="020F0502020204030204"/>
                        <a:ea typeface="+mn-ea"/>
                        <a:cs typeface="+mn-cs"/>
                      </a:rPr>
                      <a:t>AC</a:t>
                    </a:r>
                    <a:r>
                      <a:rPr kumimoji="0" lang="en-GB" sz="2000" b="1" i="0" u="none" strike="noStrike" kern="1200" cap="none" spc="0" normalizeH="0" baseline="30000" noProof="0" dirty="0" err="1">
                        <a:ln>
                          <a:noFill/>
                        </a:ln>
                        <a:solidFill>
                          <a:srgbClr val="0000FF"/>
                        </a:solidFill>
                        <a:effectLst/>
                        <a:uLnTx/>
                        <a:uFillTx/>
                        <a:latin typeface="Calibri" panose="020F0502020204030204"/>
                        <a:ea typeface="+mn-ea"/>
                        <a:cs typeface="+mn-cs"/>
                      </a:rPr>
                      <a:t>Incumbent</a:t>
                    </a:r>
                    <a:endParaRPr kumimoji="0" lang="en-GB" sz="2000" b="1" i="0" u="none" strike="noStrike" kern="1200" cap="none" spc="0" normalizeH="0" baseline="30000" noProof="0" dirty="0">
                      <a:ln>
                        <a:noFill/>
                      </a:ln>
                      <a:solidFill>
                        <a:srgbClr val="0000FF"/>
                      </a:solidFill>
                      <a:effectLst/>
                      <a:uLnTx/>
                      <a:uFillTx/>
                      <a:latin typeface="Calibri" panose="020F0502020204030204"/>
                      <a:ea typeface="+mn-ea"/>
                      <a:cs typeface="+mn-cs"/>
                    </a:endParaRPr>
                  </a:p>
                </p:txBody>
              </p:sp>
              <p:sp>
                <p:nvSpPr>
                  <p:cNvPr id="81" name="Freeform: Shape 1">
                    <a:extLst>
                      <a:ext uri="{FF2B5EF4-FFF2-40B4-BE49-F238E27FC236}">
                        <a16:creationId xmlns:a16="http://schemas.microsoft.com/office/drawing/2014/main" id="{2D652707-7E7E-42A6-8E2C-914625DD828D}"/>
                      </a:ext>
                    </a:extLst>
                  </p:cNvPr>
                  <p:cNvSpPr/>
                  <p:nvPr/>
                </p:nvSpPr>
                <p:spPr>
                  <a:xfrm flipH="1">
                    <a:off x="3254552" y="3240618"/>
                    <a:ext cx="3292551" cy="850403"/>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FF"/>
                      </a:solidFill>
                      <a:effectLst/>
                      <a:uLnTx/>
                      <a:uFillTx/>
                      <a:latin typeface="Calibri" panose="020F0502020204030204"/>
                      <a:ea typeface="+mn-ea"/>
                      <a:cs typeface="+mn-cs"/>
                    </a:endParaRPr>
                  </a:p>
                </p:txBody>
              </p:sp>
              <p:sp>
                <p:nvSpPr>
                  <p:cNvPr id="82" name="Freeform: Shape 1">
                    <a:extLst>
                      <a:ext uri="{FF2B5EF4-FFF2-40B4-BE49-F238E27FC236}">
                        <a16:creationId xmlns:a16="http://schemas.microsoft.com/office/drawing/2014/main" id="{2D652707-7E7E-42A6-8E2C-914625DD828D}"/>
                      </a:ext>
                    </a:extLst>
                  </p:cNvPr>
                  <p:cNvSpPr/>
                  <p:nvPr/>
                </p:nvSpPr>
                <p:spPr>
                  <a:xfrm flipH="1">
                    <a:off x="3268723" y="2728784"/>
                    <a:ext cx="3292550" cy="850403"/>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FF"/>
                      </a:solidFill>
                      <a:effectLst/>
                      <a:uLnTx/>
                      <a:uFillTx/>
                      <a:latin typeface="Calibri" panose="020F0502020204030204"/>
                      <a:ea typeface="+mn-ea"/>
                      <a:cs typeface="+mn-cs"/>
                    </a:endParaRPr>
                  </a:p>
                </p:txBody>
              </p:sp>
              <p:sp>
                <p:nvSpPr>
                  <p:cNvPr id="83" name="TextBox 82">
                    <a:extLst>
                      <a:ext uri="{FF2B5EF4-FFF2-40B4-BE49-F238E27FC236}">
                        <a16:creationId xmlns:a16="http://schemas.microsoft.com/office/drawing/2014/main" id="{CF6BF535-1704-42C1-B450-E50D4B17A977}"/>
                      </a:ext>
                    </a:extLst>
                  </p:cNvPr>
                  <p:cNvSpPr txBox="1"/>
                  <p:nvPr/>
                </p:nvSpPr>
                <p:spPr>
                  <a:xfrm>
                    <a:off x="6481391" y="2627484"/>
                    <a:ext cx="2126936"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00FF"/>
                        </a:solidFill>
                        <a:effectLst/>
                        <a:uLnTx/>
                        <a:uFillTx/>
                        <a:latin typeface="Calibri" panose="020F0502020204030204"/>
                        <a:ea typeface="+mn-ea"/>
                        <a:cs typeface="+mn-cs"/>
                      </a:rPr>
                      <a:t>AC</a:t>
                    </a:r>
                    <a:r>
                      <a:rPr kumimoji="0" lang="en-GB" sz="2000" b="1" i="0" u="none" strike="noStrike" kern="1200" cap="none" spc="0" normalizeH="0" baseline="30000" noProof="0" dirty="0">
                        <a:ln>
                          <a:noFill/>
                        </a:ln>
                        <a:solidFill>
                          <a:srgbClr val="0000FF"/>
                        </a:solidFill>
                        <a:effectLst/>
                        <a:uLnTx/>
                        <a:uFillTx/>
                        <a:latin typeface="Calibri" panose="020F0502020204030204"/>
                        <a:ea typeface="+mn-ea"/>
                        <a:cs typeface="+mn-cs"/>
                      </a:rPr>
                      <a:t>E</a:t>
                    </a:r>
                    <a:r>
                      <a:rPr kumimoji="0" lang="en-GB" sz="2000" b="1" i="0" u="none" strike="noStrike" kern="1200" cap="none" spc="0" normalizeH="0" baseline="30000" noProof="0" dirty="0" err="1">
                        <a:ln>
                          <a:noFill/>
                        </a:ln>
                        <a:solidFill>
                          <a:srgbClr val="0000FF"/>
                        </a:solidFill>
                        <a:effectLst/>
                        <a:uLnTx/>
                        <a:uFillTx/>
                        <a:latin typeface="Calibri" panose="020F0502020204030204"/>
                        <a:ea typeface="+mn-ea"/>
                        <a:cs typeface="+mn-cs"/>
                      </a:rPr>
                      <a:t>ntrant</a:t>
                    </a:r>
                    <a:endParaRPr kumimoji="0" lang="en-GB" sz="2000" b="1" i="0" u="none" strike="noStrike" kern="1200" cap="none" spc="0" normalizeH="0" baseline="30000" noProof="0" dirty="0">
                      <a:ln>
                        <a:noFill/>
                      </a:ln>
                      <a:solidFill>
                        <a:srgbClr val="0000FF"/>
                      </a:solidFill>
                      <a:effectLst/>
                      <a:uLnTx/>
                      <a:uFillTx/>
                      <a:latin typeface="Calibri" panose="020F0502020204030204"/>
                      <a:ea typeface="+mn-ea"/>
                      <a:cs typeface="+mn-cs"/>
                    </a:endParaRPr>
                  </a:p>
                </p:txBody>
              </p:sp>
            </p:grpSp>
            <p:grpSp>
              <p:nvGrpSpPr>
                <p:cNvPr id="73" name="Group 72">
                  <a:extLst>
                    <a:ext uri="{FF2B5EF4-FFF2-40B4-BE49-F238E27FC236}">
                      <a16:creationId xmlns:a16="http://schemas.microsoft.com/office/drawing/2014/main" id="{F452908C-3F41-460D-BE8A-4AD616FEB365}"/>
                    </a:ext>
                  </a:extLst>
                </p:cNvPr>
                <p:cNvGrpSpPr/>
                <p:nvPr/>
              </p:nvGrpSpPr>
              <p:grpSpPr>
                <a:xfrm>
                  <a:off x="3002324" y="2297366"/>
                  <a:ext cx="4256606" cy="3000106"/>
                  <a:chOff x="738775" y="572033"/>
                  <a:chExt cx="3027676" cy="2629570"/>
                </a:xfrm>
              </p:grpSpPr>
              <p:cxnSp>
                <p:nvCxnSpPr>
                  <p:cNvPr id="78" name="Straight Connector 77">
                    <a:extLst>
                      <a:ext uri="{FF2B5EF4-FFF2-40B4-BE49-F238E27FC236}">
                        <a16:creationId xmlns:a16="http://schemas.microsoft.com/office/drawing/2014/main" id="{7FB08B0A-CA24-4B83-AD93-A7E0AAF05BD2}"/>
                      </a:ext>
                    </a:extLst>
                  </p:cNvPr>
                  <p:cNvCxnSpPr>
                    <a:cxnSpLocks/>
                  </p:cNvCxnSpPr>
                  <p:nvPr/>
                </p:nvCxnSpPr>
                <p:spPr>
                  <a:xfrm>
                    <a:off x="738775" y="572033"/>
                    <a:ext cx="2604813" cy="262957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D3A82AA4-4460-42D6-B222-09E92DCF817A}"/>
                      </a:ext>
                    </a:extLst>
                  </p:cNvPr>
                  <p:cNvSpPr txBox="1"/>
                  <p:nvPr/>
                </p:nvSpPr>
                <p:spPr>
                  <a:xfrm>
                    <a:off x="3025627" y="2626028"/>
                    <a:ext cx="740824" cy="41888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Calibri" panose="020F0502020204030204"/>
                        <a:ea typeface="+mn-ea"/>
                        <a:cs typeface="+mn-cs"/>
                      </a:rPr>
                      <a:t>D = AR</a:t>
                    </a:r>
                  </a:p>
                </p:txBody>
              </p:sp>
            </p:grpSp>
            <p:sp>
              <p:nvSpPr>
                <p:cNvPr id="74" name="TextBox 73">
                  <a:extLst>
                    <a:ext uri="{FF2B5EF4-FFF2-40B4-BE49-F238E27FC236}">
                      <a16:creationId xmlns:a16="http://schemas.microsoft.com/office/drawing/2014/main" id="{9DE894A2-FB42-49DB-8770-6BA7A9E03073}"/>
                    </a:ext>
                  </a:extLst>
                </p:cNvPr>
                <p:cNvSpPr txBox="1"/>
                <p:nvPr/>
              </p:nvSpPr>
              <p:spPr>
                <a:xfrm>
                  <a:off x="4528733" y="5267390"/>
                  <a:ext cx="688829" cy="4779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err="1">
                      <a:ln>
                        <a:noFill/>
                      </a:ln>
                      <a:solidFill>
                        <a:prstClr val="black"/>
                      </a:solidFill>
                      <a:effectLst/>
                      <a:uLnTx/>
                      <a:uFillTx/>
                      <a:latin typeface="Calibri" panose="020F0502020204030204"/>
                      <a:ea typeface="+mn-ea"/>
                      <a:cs typeface="+mn-cs"/>
                    </a:rPr>
                    <a:t>q</a:t>
                  </a:r>
                  <a:r>
                    <a:rPr kumimoji="0" lang="en-GB" sz="2000" b="0" i="0" u="none" strike="noStrike" kern="1200" cap="none" spc="0" normalizeH="0" baseline="30000" noProof="0" dirty="0" err="1">
                      <a:ln>
                        <a:noFill/>
                      </a:ln>
                      <a:solidFill>
                        <a:prstClr val="black"/>
                      </a:solidFill>
                      <a:effectLst/>
                      <a:uLnTx/>
                      <a:uFillTx/>
                      <a:latin typeface="Calibri" panose="020F0502020204030204"/>
                      <a:ea typeface="+mn-ea"/>
                      <a:cs typeface="+mn-cs"/>
                    </a:rPr>
                    <a:t>LP</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5" name="TextBox 74">
                  <a:extLst>
                    <a:ext uri="{FF2B5EF4-FFF2-40B4-BE49-F238E27FC236}">
                      <a16:creationId xmlns:a16="http://schemas.microsoft.com/office/drawing/2014/main" id="{49BF5EEB-D06C-45CF-B52F-A85FF648B7C8}"/>
                    </a:ext>
                  </a:extLst>
                </p:cNvPr>
                <p:cNvSpPr txBox="1"/>
                <p:nvPr/>
              </p:nvSpPr>
              <p:spPr>
                <a:xfrm>
                  <a:off x="2400374" y="3584123"/>
                  <a:ext cx="688829" cy="84553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err="1">
                      <a:ln>
                        <a:noFill/>
                      </a:ln>
                      <a:solidFill>
                        <a:prstClr val="black"/>
                      </a:solidFill>
                      <a:effectLst/>
                      <a:uLnTx/>
                      <a:uFillTx/>
                      <a:latin typeface="Calibri" panose="020F0502020204030204"/>
                      <a:ea typeface="+mn-ea"/>
                      <a:cs typeface="+mn-cs"/>
                    </a:rPr>
                    <a:t>p</a:t>
                  </a:r>
                  <a:r>
                    <a:rPr kumimoji="0" lang="en-GB" sz="2000" b="0" i="0" u="none" strike="noStrike" kern="1200" cap="none" spc="0" normalizeH="0" baseline="30000" noProof="0" dirty="0" err="1">
                      <a:ln>
                        <a:noFill/>
                      </a:ln>
                      <a:solidFill>
                        <a:prstClr val="black"/>
                      </a:solidFill>
                      <a:effectLst/>
                      <a:uLnTx/>
                      <a:uFillTx/>
                      <a:latin typeface="Calibri" panose="020F0502020204030204"/>
                      <a:ea typeface="+mn-ea"/>
                      <a:cs typeface="+mn-cs"/>
                    </a:rPr>
                    <a:t>LP</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6" name="TextBox 75">
                  <a:extLst>
                    <a:ext uri="{FF2B5EF4-FFF2-40B4-BE49-F238E27FC236}">
                      <a16:creationId xmlns:a16="http://schemas.microsoft.com/office/drawing/2014/main" id="{D712387B-066C-48A3-99A7-82D8CAE13F66}"/>
                    </a:ext>
                  </a:extLst>
                </p:cNvPr>
                <p:cNvSpPr txBox="1"/>
                <p:nvPr/>
              </p:nvSpPr>
              <p:spPr>
                <a:xfrm>
                  <a:off x="2410594" y="3891339"/>
                  <a:ext cx="688829" cy="41391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err="1">
                      <a:ln>
                        <a:noFill/>
                      </a:ln>
                      <a:solidFill>
                        <a:prstClr val="black"/>
                      </a:solidFill>
                      <a:effectLst/>
                      <a:uLnTx/>
                      <a:uFillTx/>
                      <a:latin typeface="Calibri" panose="020F0502020204030204"/>
                      <a:ea typeface="+mn-ea"/>
                      <a:cs typeface="+mn-cs"/>
                    </a:rPr>
                    <a:t>c</a:t>
                  </a:r>
                  <a:r>
                    <a:rPr kumimoji="0" lang="en-GB" sz="2000" b="0" i="0" u="none" strike="noStrike" kern="1200" cap="none" spc="0" normalizeH="0" baseline="30000" noProof="0" dirty="0" err="1">
                      <a:ln>
                        <a:noFill/>
                      </a:ln>
                      <a:solidFill>
                        <a:prstClr val="black"/>
                      </a:solidFill>
                      <a:effectLst/>
                      <a:uLnTx/>
                      <a:uFillTx/>
                      <a:latin typeface="Calibri" panose="020F0502020204030204"/>
                      <a:ea typeface="+mn-ea"/>
                      <a:cs typeface="+mn-cs"/>
                    </a:rPr>
                    <a:t>I</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7" name="TextBox 76">
                  <a:extLst>
                    <a:ext uri="{FF2B5EF4-FFF2-40B4-BE49-F238E27FC236}">
                      <a16:creationId xmlns:a16="http://schemas.microsoft.com/office/drawing/2014/main" id="{D712387B-066C-48A3-99A7-82D8CAE13F66}"/>
                    </a:ext>
                  </a:extLst>
                </p:cNvPr>
                <p:cNvSpPr txBox="1"/>
                <p:nvPr/>
              </p:nvSpPr>
              <p:spPr>
                <a:xfrm>
                  <a:off x="2433642" y="3252978"/>
                  <a:ext cx="688829" cy="41391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err="1">
                      <a:ln>
                        <a:noFill/>
                      </a:ln>
                      <a:solidFill>
                        <a:prstClr val="black"/>
                      </a:solidFill>
                      <a:effectLst/>
                      <a:uLnTx/>
                      <a:uFillTx/>
                      <a:latin typeface="Calibri" panose="020F0502020204030204"/>
                      <a:ea typeface="+mn-ea"/>
                      <a:cs typeface="+mn-cs"/>
                    </a:rPr>
                    <a:t>c</a:t>
                  </a:r>
                  <a:r>
                    <a:rPr kumimoji="0" lang="en-GB" sz="2000" b="0" i="0" u="none" strike="noStrike" kern="1200" cap="none" spc="0" normalizeH="0" baseline="30000" noProof="0" dirty="0" err="1">
                      <a:ln>
                        <a:noFill/>
                      </a:ln>
                      <a:solidFill>
                        <a:prstClr val="black"/>
                      </a:solidFill>
                      <a:effectLst/>
                      <a:uLnTx/>
                      <a:uFillTx/>
                      <a:latin typeface="Calibri" panose="020F0502020204030204"/>
                      <a:ea typeface="+mn-ea"/>
                      <a:cs typeface="+mn-cs"/>
                    </a:rPr>
                    <a:t>E</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cxnSp>
            <p:nvCxnSpPr>
              <p:cNvPr id="63" name="Straight Connector 62">
                <a:extLst>
                  <a:ext uri="{FF2B5EF4-FFF2-40B4-BE49-F238E27FC236}">
                    <a16:creationId xmlns:a16="http://schemas.microsoft.com/office/drawing/2014/main" id="{6DD18BE1-9FA6-4DD9-9D6A-20A5ECF8FE65}"/>
                  </a:ext>
                </a:extLst>
              </p:cNvPr>
              <p:cNvCxnSpPr>
                <a:cxnSpLocks/>
              </p:cNvCxnSpPr>
              <p:nvPr/>
            </p:nvCxnSpPr>
            <p:spPr>
              <a:xfrm flipV="1">
                <a:off x="5024772" y="3595052"/>
                <a:ext cx="0" cy="16920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0ADB3919-42A0-4B3E-A0F5-A1F3A0F6B49D}"/>
                  </a:ext>
                </a:extLst>
              </p:cNvPr>
              <p:cNvCxnSpPr>
                <a:cxnSpLocks/>
              </p:cNvCxnSpPr>
              <p:nvPr/>
            </p:nvCxnSpPr>
            <p:spPr>
              <a:xfrm flipH="1">
                <a:off x="3182418" y="4092653"/>
                <a:ext cx="1860963"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6088ACBB-CFA1-4A60-A9E2-D6F9A3573020}"/>
                  </a:ext>
                </a:extLst>
              </p:cNvPr>
              <p:cNvCxnSpPr>
                <a:cxnSpLocks/>
              </p:cNvCxnSpPr>
              <p:nvPr/>
            </p:nvCxnSpPr>
            <p:spPr>
              <a:xfrm flipH="1">
                <a:off x="3163809" y="3858098"/>
                <a:ext cx="1860963"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6088ACBB-CFA1-4A60-A9E2-D6F9A3573020}"/>
                  </a:ext>
                </a:extLst>
              </p:cNvPr>
              <p:cNvCxnSpPr>
                <a:cxnSpLocks/>
              </p:cNvCxnSpPr>
              <p:nvPr/>
            </p:nvCxnSpPr>
            <p:spPr>
              <a:xfrm flipH="1">
                <a:off x="3163808" y="3615143"/>
                <a:ext cx="1860963"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1" name="Rectangle 60">
              <a:extLst>
                <a:ext uri="{FF2B5EF4-FFF2-40B4-BE49-F238E27FC236}">
                  <a16:creationId xmlns:a16="http://schemas.microsoft.com/office/drawing/2014/main" id="{B0C8E034-7780-427C-8505-34116DD456B1}"/>
                </a:ext>
              </a:extLst>
            </p:cNvPr>
            <p:cNvSpPr/>
            <p:nvPr/>
          </p:nvSpPr>
          <p:spPr>
            <a:xfrm>
              <a:off x="4804826" y="3055058"/>
              <a:ext cx="1872393" cy="214820"/>
            </a:xfrm>
            <a:prstGeom prst="rect">
              <a:avLst/>
            </a:prstGeom>
            <a:solidFill>
              <a:srgbClr val="00EA8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CCECFF"/>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71559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5">
                                            <p:txEl>
                                              <p:pRg st="0" end="0"/>
                                            </p:txEl>
                                          </p:spTgt>
                                        </p:tgtEl>
                                        <p:attrNameLst>
                                          <p:attrName>style.visibility</p:attrName>
                                        </p:attrNameLst>
                                      </p:cBhvr>
                                      <p:to>
                                        <p:strVal val="visible"/>
                                      </p:to>
                                    </p:set>
                                    <p:animEffect transition="in" filter="fade">
                                      <p:cBhvr>
                                        <p:cTn id="37" dur="500"/>
                                        <p:tgtEl>
                                          <p:spTgt spid="3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5">
                                            <p:txEl>
                                              <p:pRg st="1" end="1"/>
                                            </p:txEl>
                                          </p:spTgt>
                                        </p:tgtEl>
                                        <p:attrNameLst>
                                          <p:attrName>style.visibility</p:attrName>
                                        </p:attrNameLst>
                                      </p:cBhvr>
                                      <p:to>
                                        <p:strVal val="visible"/>
                                      </p:to>
                                    </p:set>
                                    <p:animEffect transition="in" filter="fade">
                                      <p:cBhvr>
                                        <p:cTn id="42" dur="500"/>
                                        <p:tgtEl>
                                          <p:spTgt spid="35">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9"/>
                                        </p:tgtEl>
                                        <p:attrNameLst>
                                          <p:attrName>style.visibility</p:attrName>
                                        </p:attrNameLst>
                                      </p:cBhvr>
                                      <p:to>
                                        <p:strVal val="visible"/>
                                      </p:to>
                                    </p:set>
                                    <p:animEffect transition="in" filter="fade">
                                      <p:cBhvr>
                                        <p:cTn id="47" dur="500"/>
                                        <p:tgtEl>
                                          <p:spTgt spid="5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5">
                                            <p:txEl>
                                              <p:pRg st="2" end="2"/>
                                            </p:txEl>
                                          </p:spTgt>
                                        </p:tgtEl>
                                        <p:attrNameLst>
                                          <p:attrName>style.visibility</p:attrName>
                                        </p:attrNameLst>
                                      </p:cBhvr>
                                      <p:to>
                                        <p:strVal val="visible"/>
                                      </p:to>
                                    </p:set>
                                    <p:animEffect transition="in" filter="fade">
                                      <p:cBhvr>
                                        <p:cTn id="52" dur="500"/>
                                        <p:tgtEl>
                                          <p:spTgt spid="35">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5">
                                            <p:txEl>
                                              <p:pRg st="3" end="3"/>
                                            </p:txEl>
                                          </p:spTgt>
                                        </p:tgtEl>
                                        <p:attrNameLst>
                                          <p:attrName>style.visibility</p:attrName>
                                        </p:attrNameLst>
                                      </p:cBhvr>
                                      <p:to>
                                        <p:strVal val="visible"/>
                                      </p:to>
                                    </p:set>
                                    <p:animEffect transition="in" filter="fade">
                                      <p:cBhvr>
                                        <p:cTn id="57" dur="500"/>
                                        <p:tgtEl>
                                          <p:spTgt spid="35">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5">
                                            <p:txEl>
                                              <p:pRg st="4" end="4"/>
                                            </p:txEl>
                                          </p:spTgt>
                                        </p:tgtEl>
                                        <p:attrNameLst>
                                          <p:attrName>style.visibility</p:attrName>
                                        </p:attrNameLst>
                                      </p:cBhvr>
                                      <p:to>
                                        <p:strVal val="visible"/>
                                      </p:to>
                                    </p:set>
                                    <p:animEffect transition="in" filter="fade">
                                      <p:cBhvr>
                                        <p:cTn id="62" dur="500"/>
                                        <p:tgtEl>
                                          <p:spTgt spid="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3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Spotting &amp; Evaluating Limit Pricing</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US" sz="2000" dirty="0">
                <a:solidFill>
                  <a:schemeClr val="bg1"/>
                </a:solidFill>
              </a:rPr>
              <a:t>Limit Pricing</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865165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1"/>
            <a:ext cx="12192000" cy="7010401"/>
          </a:xfrm>
        </p:spPr>
        <p:txBody>
          <a:bodyPr>
            <a:normAutofit/>
          </a:bodyPr>
          <a:lstStyle/>
          <a:p>
            <a:pPr marL="0" indent="0" algn="ctr">
              <a:buNone/>
            </a:pPr>
            <a:r>
              <a:rPr lang="en-GB" u="sng" dirty="0"/>
              <a:t>Spotting &amp; Evaluating Limit Pricing</a:t>
            </a:r>
          </a:p>
          <a:p>
            <a:pPr marL="0" indent="0">
              <a:buNone/>
            </a:pPr>
            <a:r>
              <a:rPr lang="en-GB" b="1" dirty="0">
                <a:solidFill>
                  <a:schemeClr val="accent1"/>
                </a:solidFill>
              </a:rPr>
              <a:t>Spotting Limit pricing is difficult:</a:t>
            </a:r>
            <a:r>
              <a:rPr lang="en-GB" dirty="0"/>
              <a:t> As it is difficult to determine whether a price drop was to deter entry or for some other reason. </a:t>
            </a:r>
          </a:p>
          <a:p>
            <a:pPr marL="457200" lvl="1" indent="0">
              <a:buNone/>
            </a:pPr>
            <a:r>
              <a:rPr lang="en-GB" dirty="0"/>
              <a:t>We can’t compare pricing to alternative firms, if they have been deterred from entering.</a:t>
            </a:r>
          </a:p>
          <a:p>
            <a:pPr marL="457200" lvl="1" indent="0">
              <a:buNone/>
            </a:pPr>
            <a:r>
              <a:rPr lang="en-GB" dirty="0"/>
              <a:t>Firms can often avoid legal repercussions as it is difficult to confirm claims of limit pricing</a:t>
            </a:r>
          </a:p>
          <a:p>
            <a:pPr marL="0" indent="0">
              <a:buNone/>
            </a:pPr>
            <a:r>
              <a:rPr lang="en-GB" b="1" dirty="0">
                <a:solidFill>
                  <a:schemeClr val="accent4"/>
                </a:solidFill>
              </a:rPr>
              <a:t>Ferries and the Eurotunnel: </a:t>
            </a:r>
            <a:r>
              <a:rPr lang="en-GB" dirty="0"/>
              <a:t>The market for crossings of the English Channel had been dominated by ferry firms P&amp;O and Stena </a:t>
            </a:r>
            <a:endParaRPr lang="en-GB" b="1" dirty="0">
              <a:solidFill>
                <a:schemeClr val="accent4"/>
              </a:solidFill>
            </a:endParaRPr>
          </a:p>
          <a:p>
            <a:pPr marL="457200" lvl="1" indent="0">
              <a:buNone/>
            </a:pPr>
            <a:r>
              <a:rPr lang="en-GB" dirty="0"/>
              <a:t>With growing rumours of construction of the Eurotunnel, both firms cut prices by 50% </a:t>
            </a:r>
          </a:p>
          <a:p>
            <a:pPr marL="457200" lvl="1" indent="0">
              <a:buNone/>
            </a:pPr>
            <a:r>
              <a:rPr lang="en-GB" dirty="0"/>
              <a:t>Suggesting to new firms that entering the channel crossing market would not be profitable.</a:t>
            </a:r>
          </a:p>
          <a:p>
            <a:pPr marL="457200" lvl="1" indent="0">
              <a:buNone/>
            </a:pPr>
            <a:r>
              <a:rPr lang="en-GB" dirty="0"/>
              <a:t>However, after the tunnel opened, the two firms merged and increased price back to the previous levels, suggesting attempted limit pricing to deter entry was unsuccessful</a:t>
            </a:r>
          </a:p>
          <a:p>
            <a:pPr marL="0" indent="0">
              <a:buNone/>
            </a:pPr>
            <a:r>
              <a:rPr lang="en-GB" b="1" dirty="0">
                <a:solidFill>
                  <a:schemeClr val="accent1"/>
                </a:solidFill>
              </a:rPr>
              <a:t>Limit Pricing Evaluation: </a:t>
            </a:r>
            <a:r>
              <a:rPr lang="en-GB" dirty="0"/>
              <a:t>Limit pricing can only work when the firm blocking entry is significantly large relative to the potential entrants. </a:t>
            </a:r>
          </a:p>
          <a:p>
            <a:pPr marL="457200" lvl="1" indent="0">
              <a:buNone/>
            </a:pPr>
            <a:r>
              <a:rPr lang="en-GB" dirty="0"/>
              <a:t>If potential entrants are also large and benefit from economies of scale, such a tactic may be irrational, reducing SNP with no long run payoff </a:t>
            </a:r>
          </a:p>
          <a:p>
            <a:pPr marL="457200" lvl="1" indent="0">
              <a:buNone/>
            </a:pPr>
            <a:r>
              <a:rPr lang="en-GB" b="1" dirty="0">
                <a:solidFill>
                  <a:schemeClr val="accent4"/>
                </a:solidFill>
              </a:rPr>
              <a:t>US car market: </a:t>
            </a:r>
            <a:r>
              <a:rPr lang="en-GB" dirty="0"/>
              <a:t>in the last 20 years the US car market has seen an influx of European cars. But, as firms such as VW already have EoS, US car makers didn’t attempt to block this entry.</a:t>
            </a:r>
          </a:p>
        </p:txBody>
      </p:sp>
    </p:spTree>
    <p:extLst>
      <p:ext uri="{BB962C8B-B14F-4D97-AF65-F5344CB8AC3E}">
        <p14:creationId xmlns:p14="http://schemas.microsoft.com/office/powerpoint/2010/main" val="46372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7FD6DC9-63CD-4250-9D0D-DF55FB52098E}"/>
              </a:ext>
            </a:extLst>
          </p:cNvPr>
          <p:cNvSpPr/>
          <p:nvPr/>
        </p:nvSpPr>
        <p:spPr>
          <a:xfrm>
            <a:off x="240632" y="298187"/>
            <a:ext cx="5096265" cy="3969016"/>
          </a:xfrm>
          <a:prstGeom prst="roundRect">
            <a:avLst/>
          </a:prstGeom>
          <a:solidFill>
            <a:schemeClr val="tx1">
              <a:lumMod val="75000"/>
              <a:lumOff val="25000"/>
            </a:schemeClr>
          </a:solidFill>
          <a:ln w="152400">
            <a:solidFill>
              <a:schemeClr val="accent1">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693CDB0-B39C-41E0-ACC9-52D181E2B091}"/>
              </a:ext>
            </a:extLst>
          </p:cNvPr>
          <p:cNvSpPr>
            <a:spLocks noGrp="1"/>
          </p:cNvSpPr>
          <p:nvPr>
            <p:ph type="title"/>
          </p:nvPr>
        </p:nvSpPr>
        <p:spPr>
          <a:xfrm>
            <a:off x="576466" y="449181"/>
            <a:ext cx="4829483" cy="1100440"/>
          </a:xfrm>
        </p:spPr>
        <p:txBody>
          <a:bodyPr>
            <a:normAutofit/>
          </a:bodyPr>
          <a:lstStyle/>
          <a:p>
            <a:r>
              <a:rPr lang="en-GB" sz="3600" dirty="0">
                <a:solidFill>
                  <a:srgbClr val="FFFFFF"/>
                </a:solidFill>
              </a:rPr>
              <a:t>Where next?</a:t>
            </a:r>
          </a:p>
        </p:txBody>
      </p:sp>
      <p:sp>
        <p:nvSpPr>
          <p:cNvPr id="3" name="Content Placeholder 2">
            <a:extLst>
              <a:ext uri="{FF2B5EF4-FFF2-40B4-BE49-F238E27FC236}">
                <a16:creationId xmlns:a16="http://schemas.microsoft.com/office/drawing/2014/main" id="{4C889634-F490-454D-A9C7-52DD76EC5D20}"/>
              </a:ext>
            </a:extLst>
          </p:cNvPr>
          <p:cNvSpPr>
            <a:spLocks noGrp="1"/>
          </p:cNvSpPr>
          <p:nvPr>
            <p:ph idx="1"/>
          </p:nvPr>
        </p:nvSpPr>
        <p:spPr>
          <a:xfrm>
            <a:off x="335836" y="1437327"/>
            <a:ext cx="4936478" cy="2584548"/>
          </a:xfrm>
        </p:spPr>
        <p:txBody>
          <a:bodyPr anchor="t">
            <a:normAutofit lnSpcReduction="10000"/>
          </a:bodyPr>
          <a:lstStyle/>
          <a:p>
            <a:pPr marL="0" indent="0">
              <a:buNone/>
            </a:pPr>
            <a:r>
              <a:rPr lang="en-GB" sz="2400" dirty="0">
                <a:solidFill>
                  <a:srgbClr val="FFFFFF"/>
                </a:solidFill>
              </a:rPr>
              <a:t>Don’t forget to </a:t>
            </a:r>
            <a:r>
              <a:rPr lang="en-GB" sz="2400" b="1" dirty="0">
                <a:solidFill>
                  <a:srgbClr val="FF0000"/>
                </a:solidFill>
              </a:rPr>
              <a:t>SUBSCRIBE!</a:t>
            </a:r>
          </a:p>
          <a:p>
            <a:pPr marL="0" indent="0">
              <a:buNone/>
            </a:pPr>
            <a:r>
              <a:rPr lang="en-GB" sz="1800" dirty="0">
                <a:solidFill>
                  <a:srgbClr val="FFFFFF"/>
                </a:solidFill>
              </a:rPr>
              <a:t>Visit our website: </a:t>
            </a:r>
            <a:r>
              <a:rPr lang="en-GB" sz="1800" b="1" u="sng" dirty="0">
                <a:solidFill>
                  <a:srgbClr val="FFFFFF"/>
                </a:solidFill>
              </a:rPr>
              <a:t>www.smootheconomics.co.uk</a:t>
            </a:r>
          </a:p>
          <a:p>
            <a:pPr marL="457200" lvl="1" indent="0">
              <a:buNone/>
            </a:pPr>
            <a:r>
              <a:rPr lang="en-GB" sz="1800" dirty="0">
                <a:solidFill>
                  <a:srgbClr val="FFFFFF"/>
                </a:solidFill>
              </a:rPr>
              <a:t>Find more resources, extension materials, details of courses, competitions, and more!</a:t>
            </a:r>
          </a:p>
          <a:p>
            <a:pPr marL="0" indent="0">
              <a:buNone/>
            </a:pPr>
            <a:r>
              <a:rPr lang="en-GB" sz="1800" dirty="0">
                <a:solidFill>
                  <a:srgbClr val="FFFFFF"/>
                </a:solidFill>
              </a:rPr>
              <a:t>Follow our socials:</a:t>
            </a:r>
          </a:p>
          <a:p>
            <a:pPr marL="457200" lvl="1" indent="0">
              <a:buNone/>
            </a:pPr>
            <a:r>
              <a:rPr lang="en-GB" sz="1800" dirty="0">
                <a:solidFill>
                  <a:srgbClr val="FFFFFF"/>
                </a:solidFill>
              </a:rPr>
              <a:t>Instagram: @</a:t>
            </a:r>
            <a:r>
              <a:rPr lang="en-GB" sz="1800" dirty="0" err="1">
                <a:solidFill>
                  <a:srgbClr val="FFFFFF"/>
                </a:solidFill>
              </a:rPr>
              <a:t>smootheconomics</a:t>
            </a:r>
            <a:endParaRPr lang="en-GB" sz="1800" dirty="0">
              <a:solidFill>
                <a:srgbClr val="FFFFFF"/>
              </a:solidFill>
            </a:endParaRPr>
          </a:p>
          <a:p>
            <a:pPr marL="457200" lvl="1" indent="0">
              <a:buNone/>
            </a:pPr>
            <a:r>
              <a:rPr lang="en-GB" sz="1800" dirty="0">
                <a:solidFill>
                  <a:srgbClr val="FFFFFF"/>
                </a:solidFill>
              </a:rPr>
              <a:t>Twitter: @</a:t>
            </a:r>
            <a:r>
              <a:rPr lang="en-GB" sz="1800" dirty="0" err="1">
                <a:solidFill>
                  <a:srgbClr val="FFFFFF"/>
                </a:solidFill>
              </a:rPr>
              <a:t>SmoothEconomics</a:t>
            </a:r>
            <a:endParaRPr lang="en-GB" sz="1800" dirty="0">
              <a:solidFill>
                <a:srgbClr val="FFFFFF"/>
              </a:solidFill>
            </a:endParaRPr>
          </a:p>
          <a:p>
            <a:pPr marL="457200" lvl="1" indent="0">
              <a:buNone/>
            </a:pPr>
            <a:r>
              <a:rPr lang="en-GB" sz="1800" dirty="0">
                <a:solidFill>
                  <a:srgbClr val="FFFFFF"/>
                </a:solidFill>
              </a:rPr>
              <a:t>Facebook: @</a:t>
            </a:r>
            <a:r>
              <a:rPr lang="en-GB" sz="1800" dirty="0" err="1">
                <a:solidFill>
                  <a:srgbClr val="FFFFFF"/>
                </a:solidFill>
              </a:rPr>
              <a:t>SmoothEconomics</a:t>
            </a:r>
            <a:endParaRPr lang="en-GB" sz="1800" dirty="0">
              <a:solidFill>
                <a:srgbClr val="FFFFFF"/>
              </a:solidFill>
            </a:endParaRPr>
          </a:p>
          <a:p>
            <a:pPr marL="0" indent="0">
              <a:buNone/>
            </a:pPr>
            <a:endParaRPr lang="en-GB" sz="1800" dirty="0"/>
          </a:p>
        </p:txBody>
      </p:sp>
      <p:pic>
        <p:nvPicPr>
          <p:cNvPr id="11" name="Picture 2" descr="Social Media Icons Set Logo, Social Media Icons, Social Media ...">
            <a:extLst>
              <a:ext uri="{FF2B5EF4-FFF2-40B4-BE49-F238E27FC236}">
                <a16:creationId xmlns:a16="http://schemas.microsoft.com/office/drawing/2014/main" id="{ACAF7EC5-8CDB-49BB-A14C-03C8CB6144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730" t="2602" r="64107" b="68636"/>
          <a:stretch/>
        </p:blipFill>
        <p:spPr bwMode="auto">
          <a:xfrm>
            <a:off x="5586125" y="197110"/>
            <a:ext cx="2020824" cy="19269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Social Media Icons Set Logo, Social Media Icons, Social Media ...">
            <a:extLst>
              <a:ext uri="{FF2B5EF4-FFF2-40B4-BE49-F238E27FC236}">
                <a16:creationId xmlns:a16="http://schemas.microsoft.com/office/drawing/2014/main" id="{5A68899F-AF3D-402C-B36E-B90E3354614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46" t="35695" r="64591" b="35543"/>
          <a:stretch/>
        </p:blipFill>
        <p:spPr bwMode="auto">
          <a:xfrm>
            <a:off x="5586125" y="2492103"/>
            <a:ext cx="3339959" cy="31848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5E98E312-83DA-4D63-8A06-32004EC743C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052716" y="-1167661"/>
            <a:ext cx="4493844" cy="4493844"/>
          </a:xfrm>
          <a:prstGeom prst="rect">
            <a:avLst/>
          </a:prstGeom>
        </p:spPr>
      </p:pic>
      <p:pic>
        <p:nvPicPr>
          <p:cNvPr id="13" name="Picture 2" descr="Social Media Icons Set Logo, Social Media Icons, Social Media ...">
            <a:extLst>
              <a:ext uri="{FF2B5EF4-FFF2-40B4-BE49-F238E27FC236}">
                <a16:creationId xmlns:a16="http://schemas.microsoft.com/office/drawing/2014/main" id="{FC3F4619-623B-4D24-9990-A59DCBB892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918" t="2505" r="34919" b="68733"/>
          <a:stretch/>
        </p:blipFill>
        <p:spPr bwMode="auto">
          <a:xfrm>
            <a:off x="8666678" y="3757469"/>
            <a:ext cx="4366662" cy="416384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Social Media Icons Set Logo, Social Media Icons, Social Media ...">
            <a:extLst>
              <a:ext uri="{FF2B5EF4-FFF2-40B4-BE49-F238E27FC236}">
                <a16:creationId xmlns:a16="http://schemas.microsoft.com/office/drawing/2014/main" id="{B8A781EC-5981-4322-9EF7-8BCADDDD8EE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6108" t="2261" r="3729" b="68977"/>
          <a:stretch/>
        </p:blipFill>
        <p:spPr bwMode="auto">
          <a:xfrm>
            <a:off x="1712708" y="4323088"/>
            <a:ext cx="4736218" cy="45162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92864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ne slide lessons">
      <a:dk1>
        <a:sysClr val="windowText" lastClr="000000"/>
      </a:dk1>
      <a:lt1>
        <a:srgbClr val="CCECFF"/>
      </a:lt1>
      <a:dk2>
        <a:srgbClr val="44546A"/>
      </a:dk2>
      <a:lt2>
        <a:srgbClr val="00EA80"/>
      </a:lt2>
      <a:accent1>
        <a:srgbClr val="0000FF"/>
      </a:accent1>
      <a:accent2>
        <a:srgbClr val="ED7D31"/>
      </a:accent2>
      <a:accent3>
        <a:srgbClr val="FF0000"/>
      </a:accent3>
      <a:accent4>
        <a:srgbClr val="00B050"/>
      </a:accent4>
      <a:accent5>
        <a:srgbClr val="9900FF"/>
      </a:accent5>
      <a:accent6>
        <a:srgbClr val="A5A5A5"/>
      </a:accent6>
      <a:hlink>
        <a:srgbClr val="9900FF"/>
      </a:hlink>
      <a:folHlink>
        <a:srgbClr val="C165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496</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Calibri Light</vt:lpstr>
      <vt:lpstr>Office Theme</vt:lpstr>
      <vt:lpstr>1_Office Theme</vt:lpstr>
      <vt:lpstr>Limit Pricing</vt:lpstr>
      <vt:lpstr>Intro to Limit Pricing</vt:lpstr>
      <vt:lpstr>PowerPoint Presentation</vt:lpstr>
      <vt:lpstr>Spotting &amp; Evaluating Limit Pricing</vt:lpstr>
      <vt:lpstr>PowerPoint Presentation</vt:lpstr>
      <vt:lpstr>Where next?</vt:lpstr>
    </vt:vector>
  </TitlesOfParts>
  <Company>Merchant Taylors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Limit Pricing</dc:title>
  <dc:creator>Hugo O'Grady (MTS - Economics)</dc:creator>
  <cp:lastModifiedBy>Hugo O'Grady (MTS - Economics)</cp:lastModifiedBy>
  <cp:revision>5</cp:revision>
  <dcterms:created xsi:type="dcterms:W3CDTF">2020-12-02T12:23:21Z</dcterms:created>
  <dcterms:modified xsi:type="dcterms:W3CDTF">2020-12-11T12:20:24Z</dcterms:modified>
</cp:coreProperties>
</file>