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56" r:id="rId3"/>
    <p:sldId id="257" r:id="rId4"/>
    <p:sldId id="258" r:id="rId5"/>
    <p:sldId id="261" r:id="rId6"/>
    <p:sldId id="259" r:id="rId7"/>
    <p:sldId id="260"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F33C278-7CB1-4068-8BDA-AAB0E345DE9B}" v="16" dt="2020-12-11T12:20:17.10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8" d="100"/>
          <a:sy n="68" d="100"/>
        </p:scale>
        <p:origin x="792"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microsoft.com/office/2016/11/relationships/changesInfo" Target="changesInfos/changesInfo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ableStyles" Target="tableStyle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theme" Target="theme/theme1.xml"/><Relationship Id="rId5" Type="http://schemas.openxmlformats.org/officeDocument/2006/relationships/slide" Target="slides/slide3.xml"/><Relationship Id="rId10"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presProps" Target="presProps.xml"/><Relationship Id="rId14"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Hugo O'Grady" userId="be5239d6-4e1c-4d0a-af6d-902fa350e3f1" providerId="ADAL" clId="{CF33C278-7CB1-4068-8BDA-AAB0E345DE9B}"/>
    <pc:docChg chg="modSld">
      <pc:chgData name="Hugo O'Grady" userId="be5239d6-4e1c-4d0a-af6d-902fa350e3f1" providerId="ADAL" clId="{CF33C278-7CB1-4068-8BDA-AAB0E345DE9B}" dt="2020-12-11T12:20:17.100" v="15" actId="33524"/>
      <pc:docMkLst>
        <pc:docMk/>
      </pc:docMkLst>
      <pc:sldChg chg="modSp">
        <pc:chgData name="Hugo O'Grady" userId="be5239d6-4e1c-4d0a-af6d-902fa350e3f1" providerId="ADAL" clId="{CF33C278-7CB1-4068-8BDA-AAB0E345DE9B}" dt="2020-12-11T12:20:17.100" v="15" actId="33524"/>
        <pc:sldMkLst>
          <pc:docMk/>
          <pc:sldMk cId="1715594490" sldId="258"/>
        </pc:sldMkLst>
        <pc:spChg chg="mod">
          <ac:chgData name="Hugo O'Grady" userId="be5239d6-4e1c-4d0a-af6d-902fa350e3f1" providerId="ADAL" clId="{CF33C278-7CB1-4068-8BDA-AAB0E345DE9B}" dt="2020-12-11T12:20:02.115" v="14" actId="20577"/>
          <ac:spMkLst>
            <pc:docMk/>
            <pc:sldMk cId="1715594490" sldId="258"/>
            <ac:spMk id="4" creationId="{FF325F12-DD55-467D-9BA3-6AF84A6E8C6A}"/>
          </ac:spMkLst>
        </pc:spChg>
        <pc:spChg chg="mod">
          <ac:chgData name="Hugo O'Grady" userId="be5239d6-4e1c-4d0a-af6d-902fa350e3f1" providerId="ADAL" clId="{CF33C278-7CB1-4068-8BDA-AAB0E345DE9B}" dt="2020-12-11T12:20:17.100" v="15" actId="33524"/>
          <ac:spMkLst>
            <pc:docMk/>
            <pc:sldMk cId="1715594490" sldId="258"/>
            <ac:spMk id="35" creationId="{FF325F12-DD55-467D-9BA3-6AF84A6E8C6A}"/>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87F7FB5C-424E-42B3-AB40-D167DD6BF103}" type="datetimeFigureOut">
              <a:rPr lang="en-GB" smtClean="0"/>
              <a:t>11/12/2020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C6DABBE-1D26-4F0F-AAF2-689C1882300E}" type="slidenum">
              <a:rPr lang="en-GB" smtClean="0"/>
              <a:t>‹#›</a:t>
            </a:fld>
            <a:endParaRPr lang="en-GB"/>
          </a:p>
        </p:txBody>
      </p:sp>
    </p:spTree>
    <p:extLst>
      <p:ext uri="{BB962C8B-B14F-4D97-AF65-F5344CB8AC3E}">
        <p14:creationId xmlns:p14="http://schemas.microsoft.com/office/powerpoint/2010/main" val="10467637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87F7FB5C-424E-42B3-AB40-D167DD6BF103}" type="datetimeFigureOut">
              <a:rPr lang="en-GB" smtClean="0"/>
              <a:t>11/12/2020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C6DABBE-1D26-4F0F-AAF2-689C1882300E}" type="slidenum">
              <a:rPr lang="en-GB" smtClean="0"/>
              <a:t>‹#›</a:t>
            </a:fld>
            <a:endParaRPr lang="en-GB"/>
          </a:p>
        </p:txBody>
      </p:sp>
    </p:spTree>
    <p:extLst>
      <p:ext uri="{BB962C8B-B14F-4D97-AF65-F5344CB8AC3E}">
        <p14:creationId xmlns:p14="http://schemas.microsoft.com/office/powerpoint/2010/main" val="15246965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87F7FB5C-424E-42B3-AB40-D167DD6BF103}" type="datetimeFigureOut">
              <a:rPr lang="en-GB" smtClean="0"/>
              <a:t>11/12/2020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C6DABBE-1D26-4F0F-AAF2-689C1882300E}" type="slidenum">
              <a:rPr lang="en-GB" smtClean="0"/>
              <a:t>‹#›</a:t>
            </a:fld>
            <a:endParaRPr lang="en-GB"/>
          </a:p>
        </p:txBody>
      </p:sp>
    </p:spTree>
    <p:extLst>
      <p:ext uri="{BB962C8B-B14F-4D97-AF65-F5344CB8AC3E}">
        <p14:creationId xmlns:p14="http://schemas.microsoft.com/office/powerpoint/2010/main" val="354209146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11464666-973F-4DBD-B071-2A1DA70E32D4}" type="datetimeFigureOut">
              <a:rPr lang="en-GB" smtClean="0"/>
              <a:t>11/12/2020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FF427DC-7949-44C3-A783-A2E7A3199817}" type="slidenum">
              <a:rPr lang="en-GB" smtClean="0"/>
              <a:t>‹#›</a:t>
            </a:fld>
            <a:endParaRPr lang="en-GB"/>
          </a:p>
        </p:txBody>
      </p:sp>
    </p:spTree>
    <p:extLst>
      <p:ext uri="{BB962C8B-B14F-4D97-AF65-F5344CB8AC3E}">
        <p14:creationId xmlns:p14="http://schemas.microsoft.com/office/powerpoint/2010/main" val="187110508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1464666-973F-4DBD-B071-2A1DA70E32D4}" type="datetimeFigureOut">
              <a:rPr lang="en-GB" smtClean="0"/>
              <a:t>11/12/2020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FF427DC-7949-44C3-A783-A2E7A3199817}" type="slidenum">
              <a:rPr lang="en-GB" smtClean="0"/>
              <a:t>‹#›</a:t>
            </a:fld>
            <a:endParaRPr lang="en-GB"/>
          </a:p>
        </p:txBody>
      </p:sp>
    </p:spTree>
    <p:extLst>
      <p:ext uri="{BB962C8B-B14F-4D97-AF65-F5344CB8AC3E}">
        <p14:creationId xmlns:p14="http://schemas.microsoft.com/office/powerpoint/2010/main" val="4748763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1464666-973F-4DBD-B071-2A1DA70E32D4}" type="datetimeFigureOut">
              <a:rPr lang="en-GB" smtClean="0"/>
              <a:t>11/12/2020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FF427DC-7949-44C3-A783-A2E7A3199817}" type="slidenum">
              <a:rPr lang="en-GB" smtClean="0"/>
              <a:t>‹#›</a:t>
            </a:fld>
            <a:endParaRPr lang="en-GB"/>
          </a:p>
        </p:txBody>
      </p:sp>
    </p:spTree>
    <p:extLst>
      <p:ext uri="{BB962C8B-B14F-4D97-AF65-F5344CB8AC3E}">
        <p14:creationId xmlns:p14="http://schemas.microsoft.com/office/powerpoint/2010/main" val="120277033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11464666-973F-4DBD-B071-2A1DA70E32D4}" type="datetimeFigureOut">
              <a:rPr lang="en-GB" smtClean="0"/>
              <a:t>11/12/2020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FF427DC-7949-44C3-A783-A2E7A3199817}" type="slidenum">
              <a:rPr lang="en-GB" smtClean="0"/>
              <a:t>‹#›</a:t>
            </a:fld>
            <a:endParaRPr lang="en-GB"/>
          </a:p>
        </p:txBody>
      </p:sp>
    </p:spTree>
    <p:extLst>
      <p:ext uri="{BB962C8B-B14F-4D97-AF65-F5344CB8AC3E}">
        <p14:creationId xmlns:p14="http://schemas.microsoft.com/office/powerpoint/2010/main" val="159275588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11464666-973F-4DBD-B071-2A1DA70E32D4}" type="datetimeFigureOut">
              <a:rPr lang="en-GB" smtClean="0"/>
              <a:t>11/12/2020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FFF427DC-7949-44C3-A783-A2E7A3199817}" type="slidenum">
              <a:rPr lang="en-GB" smtClean="0"/>
              <a:t>‹#›</a:t>
            </a:fld>
            <a:endParaRPr lang="en-GB"/>
          </a:p>
        </p:txBody>
      </p:sp>
    </p:spTree>
    <p:extLst>
      <p:ext uri="{BB962C8B-B14F-4D97-AF65-F5344CB8AC3E}">
        <p14:creationId xmlns:p14="http://schemas.microsoft.com/office/powerpoint/2010/main" val="175571594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11464666-973F-4DBD-B071-2A1DA70E32D4}" type="datetimeFigureOut">
              <a:rPr lang="en-GB" smtClean="0"/>
              <a:t>11/12/2020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FFF427DC-7949-44C3-A783-A2E7A3199817}" type="slidenum">
              <a:rPr lang="en-GB" smtClean="0"/>
              <a:t>‹#›</a:t>
            </a:fld>
            <a:endParaRPr lang="en-GB"/>
          </a:p>
        </p:txBody>
      </p:sp>
    </p:spTree>
    <p:extLst>
      <p:ext uri="{BB962C8B-B14F-4D97-AF65-F5344CB8AC3E}">
        <p14:creationId xmlns:p14="http://schemas.microsoft.com/office/powerpoint/2010/main" val="204165696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1464666-973F-4DBD-B071-2A1DA70E32D4}" type="datetimeFigureOut">
              <a:rPr lang="en-GB" smtClean="0"/>
              <a:t>11/12/2020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FFF427DC-7949-44C3-A783-A2E7A3199817}" type="slidenum">
              <a:rPr lang="en-GB" smtClean="0"/>
              <a:t>‹#›</a:t>
            </a:fld>
            <a:endParaRPr lang="en-GB"/>
          </a:p>
        </p:txBody>
      </p:sp>
    </p:spTree>
    <p:extLst>
      <p:ext uri="{BB962C8B-B14F-4D97-AF65-F5344CB8AC3E}">
        <p14:creationId xmlns:p14="http://schemas.microsoft.com/office/powerpoint/2010/main" val="339401346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1464666-973F-4DBD-B071-2A1DA70E32D4}" type="datetimeFigureOut">
              <a:rPr lang="en-GB" smtClean="0"/>
              <a:t>11/12/2020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FF427DC-7949-44C3-A783-A2E7A3199817}" type="slidenum">
              <a:rPr lang="en-GB" smtClean="0"/>
              <a:t>‹#›</a:t>
            </a:fld>
            <a:endParaRPr lang="en-GB"/>
          </a:p>
        </p:txBody>
      </p:sp>
    </p:spTree>
    <p:extLst>
      <p:ext uri="{BB962C8B-B14F-4D97-AF65-F5344CB8AC3E}">
        <p14:creationId xmlns:p14="http://schemas.microsoft.com/office/powerpoint/2010/main" val="38080225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87F7FB5C-424E-42B3-AB40-D167DD6BF103}" type="datetimeFigureOut">
              <a:rPr lang="en-GB" smtClean="0"/>
              <a:t>11/12/2020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C6DABBE-1D26-4F0F-AAF2-689C1882300E}" type="slidenum">
              <a:rPr lang="en-GB" smtClean="0"/>
              <a:t>‹#›</a:t>
            </a:fld>
            <a:endParaRPr lang="en-GB"/>
          </a:p>
        </p:txBody>
      </p:sp>
    </p:spTree>
    <p:extLst>
      <p:ext uri="{BB962C8B-B14F-4D97-AF65-F5344CB8AC3E}">
        <p14:creationId xmlns:p14="http://schemas.microsoft.com/office/powerpoint/2010/main" val="174869166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1464666-973F-4DBD-B071-2A1DA70E32D4}" type="datetimeFigureOut">
              <a:rPr lang="en-GB" smtClean="0"/>
              <a:t>11/12/2020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FF427DC-7949-44C3-A783-A2E7A3199817}" type="slidenum">
              <a:rPr lang="en-GB" smtClean="0"/>
              <a:t>‹#›</a:t>
            </a:fld>
            <a:endParaRPr lang="en-GB"/>
          </a:p>
        </p:txBody>
      </p:sp>
    </p:spTree>
    <p:extLst>
      <p:ext uri="{BB962C8B-B14F-4D97-AF65-F5344CB8AC3E}">
        <p14:creationId xmlns:p14="http://schemas.microsoft.com/office/powerpoint/2010/main" val="237986578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1464666-973F-4DBD-B071-2A1DA70E32D4}" type="datetimeFigureOut">
              <a:rPr lang="en-GB" smtClean="0"/>
              <a:t>11/12/2020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FF427DC-7949-44C3-A783-A2E7A3199817}" type="slidenum">
              <a:rPr lang="en-GB" smtClean="0"/>
              <a:t>‹#›</a:t>
            </a:fld>
            <a:endParaRPr lang="en-GB"/>
          </a:p>
        </p:txBody>
      </p:sp>
    </p:spTree>
    <p:extLst>
      <p:ext uri="{BB962C8B-B14F-4D97-AF65-F5344CB8AC3E}">
        <p14:creationId xmlns:p14="http://schemas.microsoft.com/office/powerpoint/2010/main" val="308229672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1464666-973F-4DBD-B071-2A1DA70E32D4}" type="datetimeFigureOut">
              <a:rPr lang="en-GB" smtClean="0"/>
              <a:t>11/12/2020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FF427DC-7949-44C3-A783-A2E7A3199817}" type="slidenum">
              <a:rPr lang="en-GB" smtClean="0"/>
              <a:t>‹#›</a:t>
            </a:fld>
            <a:endParaRPr lang="en-GB"/>
          </a:p>
        </p:txBody>
      </p:sp>
    </p:spTree>
    <p:extLst>
      <p:ext uri="{BB962C8B-B14F-4D97-AF65-F5344CB8AC3E}">
        <p14:creationId xmlns:p14="http://schemas.microsoft.com/office/powerpoint/2010/main" val="37403957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7F7FB5C-424E-42B3-AB40-D167DD6BF103}" type="datetimeFigureOut">
              <a:rPr lang="en-GB" smtClean="0"/>
              <a:t>11/12/2020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C6DABBE-1D26-4F0F-AAF2-689C1882300E}" type="slidenum">
              <a:rPr lang="en-GB" smtClean="0"/>
              <a:t>‹#›</a:t>
            </a:fld>
            <a:endParaRPr lang="en-GB"/>
          </a:p>
        </p:txBody>
      </p:sp>
    </p:spTree>
    <p:extLst>
      <p:ext uri="{BB962C8B-B14F-4D97-AF65-F5344CB8AC3E}">
        <p14:creationId xmlns:p14="http://schemas.microsoft.com/office/powerpoint/2010/main" val="14782552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87F7FB5C-424E-42B3-AB40-D167DD6BF103}" type="datetimeFigureOut">
              <a:rPr lang="en-GB" smtClean="0"/>
              <a:t>11/12/2020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C6DABBE-1D26-4F0F-AAF2-689C1882300E}" type="slidenum">
              <a:rPr lang="en-GB" smtClean="0"/>
              <a:t>‹#›</a:t>
            </a:fld>
            <a:endParaRPr lang="en-GB"/>
          </a:p>
        </p:txBody>
      </p:sp>
    </p:spTree>
    <p:extLst>
      <p:ext uri="{BB962C8B-B14F-4D97-AF65-F5344CB8AC3E}">
        <p14:creationId xmlns:p14="http://schemas.microsoft.com/office/powerpoint/2010/main" val="27595406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87F7FB5C-424E-42B3-AB40-D167DD6BF103}" type="datetimeFigureOut">
              <a:rPr lang="en-GB" smtClean="0"/>
              <a:t>11/12/2020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4C6DABBE-1D26-4F0F-AAF2-689C1882300E}" type="slidenum">
              <a:rPr lang="en-GB" smtClean="0"/>
              <a:t>‹#›</a:t>
            </a:fld>
            <a:endParaRPr lang="en-GB"/>
          </a:p>
        </p:txBody>
      </p:sp>
    </p:spTree>
    <p:extLst>
      <p:ext uri="{BB962C8B-B14F-4D97-AF65-F5344CB8AC3E}">
        <p14:creationId xmlns:p14="http://schemas.microsoft.com/office/powerpoint/2010/main" val="4350358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87F7FB5C-424E-42B3-AB40-D167DD6BF103}" type="datetimeFigureOut">
              <a:rPr lang="en-GB" smtClean="0"/>
              <a:t>11/12/2020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4C6DABBE-1D26-4F0F-AAF2-689C1882300E}" type="slidenum">
              <a:rPr lang="en-GB" smtClean="0"/>
              <a:t>‹#›</a:t>
            </a:fld>
            <a:endParaRPr lang="en-GB"/>
          </a:p>
        </p:txBody>
      </p:sp>
    </p:spTree>
    <p:extLst>
      <p:ext uri="{BB962C8B-B14F-4D97-AF65-F5344CB8AC3E}">
        <p14:creationId xmlns:p14="http://schemas.microsoft.com/office/powerpoint/2010/main" val="9597499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F7FB5C-424E-42B3-AB40-D167DD6BF103}" type="datetimeFigureOut">
              <a:rPr lang="en-GB" smtClean="0"/>
              <a:t>11/12/2020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4C6DABBE-1D26-4F0F-AAF2-689C1882300E}" type="slidenum">
              <a:rPr lang="en-GB" smtClean="0"/>
              <a:t>‹#›</a:t>
            </a:fld>
            <a:endParaRPr lang="en-GB"/>
          </a:p>
        </p:txBody>
      </p:sp>
    </p:spTree>
    <p:extLst>
      <p:ext uri="{BB962C8B-B14F-4D97-AF65-F5344CB8AC3E}">
        <p14:creationId xmlns:p14="http://schemas.microsoft.com/office/powerpoint/2010/main" val="19973417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7F7FB5C-424E-42B3-AB40-D167DD6BF103}" type="datetimeFigureOut">
              <a:rPr lang="en-GB" smtClean="0"/>
              <a:t>11/12/2020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C6DABBE-1D26-4F0F-AAF2-689C1882300E}" type="slidenum">
              <a:rPr lang="en-GB" smtClean="0"/>
              <a:t>‹#›</a:t>
            </a:fld>
            <a:endParaRPr lang="en-GB"/>
          </a:p>
        </p:txBody>
      </p:sp>
    </p:spTree>
    <p:extLst>
      <p:ext uri="{BB962C8B-B14F-4D97-AF65-F5344CB8AC3E}">
        <p14:creationId xmlns:p14="http://schemas.microsoft.com/office/powerpoint/2010/main" val="38854512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7F7FB5C-424E-42B3-AB40-D167DD6BF103}" type="datetimeFigureOut">
              <a:rPr lang="en-GB" smtClean="0"/>
              <a:t>11/12/2020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C6DABBE-1D26-4F0F-AAF2-689C1882300E}" type="slidenum">
              <a:rPr lang="en-GB" smtClean="0"/>
              <a:t>‹#›</a:t>
            </a:fld>
            <a:endParaRPr lang="en-GB"/>
          </a:p>
        </p:txBody>
      </p:sp>
    </p:spTree>
    <p:extLst>
      <p:ext uri="{BB962C8B-B14F-4D97-AF65-F5344CB8AC3E}">
        <p14:creationId xmlns:p14="http://schemas.microsoft.com/office/powerpoint/2010/main" val="20634265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7F7FB5C-424E-42B3-AB40-D167DD6BF103}" type="datetimeFigureOut">
              <a:rPr lang="en-GB" smtClean="0"/>
              <a:t>11/12/2020</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C6DABBE-1D26-4F0F-AAF2-689C1882300E}" type="slidenum">
              <a:rPr lang="en-GB" smtClean="0"/>
              <a:t>‹#›</a:t>
            </a:fld>
            <a:endParaRPr lang="en-GB"/>
          </a:p>
        </p:txBody>
      </p:sp>
    </p:spTree>
    <p:extLst>
      <p:ext uri="{BB962C8B-B14F-4D97-AF65-F5344CB8AC3E}">
        <p14:creationId xmlns:p14="http://schemas.microsoft.com/office/powerpoint/2010/main" val="292537327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1464666-973F-4DBD-B071-2A1DA70E32D4}" type="datetimeFigureOut">
              <a:rPr lang="en-GB" smtClean="0"/>
              <a:t>11/12/2020</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FF427DC-7949-44C3-A783-A2E7A3199817}" type="slidenum">
              <a:rPr lang="en-GB" smtClean="0"/>
              <a:t>‹#›</a:t>
            </a:fld>
            <a:endParaRPr lang="en-GB"/>
          </a:p>
        </p:txBody>
      </p:sp>
    </p:spTree>
    <p:extLst>
      <p:ext uri="{BB962C8B-B14F-4D97-AF65-F5344CB8AC3E}">
        <p14:creationId xmlns:p14="http://schemas.microsoft.com/office/powerpoint/2010/main" val="208956204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 name="Rectangle 10">
            <a:extLst>
              <a:ext uri="{FF2B5EF4-FFF2-40B4-BE49-F238E27FC236}">
                <a16:creationId xmlns:a16="http://schemas.microsoft.com/office/drawing/2014/main" id="{7CA0DAA6-33B8-4A25-810D-2F4D816FB40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4972594" cy="6858000"/>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CCECFF"/>
              </a:solidFill>
              <a:effectLst/>
              <a:uLnTx/>
              <a:uFillTx/>
              <a:latin typeface="Calibri" panose="020F0502020204030204"/>
              <a:ea typeface="+mn-ea"/>
              <a:cs typeface="+mn-cs"/>
            </a:endParaRPr>
          </a:p>
        </p:txBody>
      </p:sp>
      <p:sp>
        <p:nvSpPr>
          <p:cNvPr id="4" name="Title 3">
            <a:extLst>
              <a:ext uri="{FF2B5EF4-FFF2-40B4-BE49-F238E27FC236}">
                <a16:creationId xmlns:a16="http://schemas.microsoft.com/office/drawing/2014/main" id="{AF47EB7F-192E-469A-9A81-C292999A2287}"/>
              </a:ext>
            </a:extLst>
          </p:cNvPr>
          <p:cNvSpPr>
            <a:spLocks noGrp="1"/>
          </p:cNvSpPr>
          <p:nvPr>
            <p:ph type="ctrTitle"/>
          </p:nvPr>
        </p:nvSpPr>
        <p:spPr>
          <a:xfrm>
            <a:off x="651307" y="640081"/>
            <a:ext cx="3892558" cy="3681976"/>
          </a:xfrm>
          <a:noFill/>
        </p:spPr>
        <p:txBody>
          <a:bodyPr vert="horz" lIns="91440" tIns="45720" rIns="91440" bIns="45720" rtlCol="0">
            <a:normAutofit/>
          </a:bodyPr>
          <a:lstStyle/>
          <a:p>
            <a:pPr algn="l"/>
            <a:r>
              <a:rPr lang="en-US" sz="4400" dirty="0">
                <a:solidFill>
                  <a:schemeClr val="bg1"/>
                </a:solidFill>
              </a:rPr>
              <a:t>Limit Pricing</a:t>
            </a:r>
            <a:endParaRPr lang="en-US" sz="4400" kern="1200" dirty="0">
              <a:solidFill>
                <a:schemeClr val="bg1"/>
              </a:solidFill>
              <a:latin typeface="+mj-lt"/>
              <a:cs typeface="Calibri Light"/>
            </a:endParaRPr>
          </a:p>
        </p:txBody>
      </p:sp>
      <p:sp>
        <p:nvSpPr>
          <p:cNvPr id="2" name="Subtitle 1">
            <a:extLst>
              <a:ext uri="{FF2B5EF4-FFF2-40B4-BE49-F238E27FC236}">
                <a16:creationId xmlns:a16="http://schemas.microsoft.com/office/drawing/2014/main" id="{053D6F51-ED65-4C79-9B3F-7682EC01442C}"/>
              </a:ext>
            </a:extLst>
          </p:cNvPr>
          <p:cNvSpPr>
            <a:spLocks noGrp="1"/>
          </p:cNvSpPr>
          <p:nvPr>
            <p:ph type="subTitle" idx="1"/>
          </p:nvPr>
        </p:nvSpPr>
        <p:spPr>
          <a:xfrm>
            <a:off x="651307" y="4460487"/>
            <a:ext cx="3377184" cy="1757433"/>
          </a:xfrm>
          <a:noFill/>
        </p:spPr>
        <p:txBody>
          <a:bodyPr>
            <a:normAutofit/>
          </a:bodyPr>
          <a:lstStyle/>
          <a:p>
            <a:pPr algn="l"/>
            <a:r>
              <a:rPr lang="en-GB" sz="2200" dirty="0">
                <a:solidFill>
                  <a:schemeClr val="bg1"/>
                </a:solidFill>
              </a:rPr>
              <a:t>Upper 6</a:t>
            </a:r>
            <a:r>
              <a:rPr lang="en-GB" sz="2200" baseline="30000" dirty="0">
                <a:solidFill>
                  <a:schemeClr val="bg1"/>
                </a:solidFill>
              </a:rPr>
              <a:t>th</a:t>
            </a:r>
            <a:r>
              <a:rPr lang="en-GB" sz="2200" dirty="0">
                <a:solidFill>
                  <a:schemeClr val="bg1"/>
                </a:solidFill>
              </a:rPr>
              <a:t> Micro</a:t>
            </a:r>
          </a:p>
          <a:p>
            <a:pPr algn="l"/>
            <a:r>
              <a:rPr lang="en-GB" sz="2200" dirty="0">
                <a:solidFill>
                  <a:schemeClr val="bg1"/>
                </a:solidFill>
              </a:rPr>
              <a:t>Pricing Strategies</a:t>
            </a:r>
          </a:p>
        </p:txBody>
      </p:sp>
      <p:pic>
        <p:nvPicPr>
          <p:cNvPr id="6" name="Graphic 6">
            <a:extLst>
              <a:ext uri="{FF2B5EF4-FFF2-40B4-BE49-F238E27FC236}">
                <a16:creationId xmlns:a16="http://schemas.microsoft.com/office/drawing/2014/main" id="{8D0DB074-2C64-454C-93E5-826B0DD14B2D}"/>
              </a:ext>
            </a:extLst>
          </p:cNvPr>
          <p:cNvPicPr>
            <a:picLocks noChangeAspect="1"/>
          </p:cNvPicPr>
          <p:nvPr/>
        </p:nvPicPr>
        <p:blipFill rotWithShape="1">
          <a:blip r:embed="rId2">
            <a:extLst>
              <a:ext uri="{28A0092B-C50C-407E-A947-70E740481C1C}">
                <a14:useLocalDpi xmlns:a14="http://schemas.microsoft.com/office/drawing/2010/main" val="0"/>
              </a:ext>
            </a:extLst>
          </a:blip>
          <a:srcRect t="5584" r="-1" b="3432"/>
          <a:stretch/>
        </p:blipFill>
        <p:spPr>
          <a:xfrm>
            <a:off x="4654297" y="10"/>
            <a:ext cx="7537704" cy="6857990"/>
          </a:xfrm>
          <a:prstGeom prst="rect">
            <a:avLst/>
          </a:prstGeom>
        </p:spPr>
      </p:pic>
    </p:spTree>
    <p:extLst>
      <p:ext uri="{BB962C8B-B14F-4D97-AF65-F5344CB8AC3E}">
        <p14:creationId xmlns:p14="http://schemas.microsoft.com/office/powerpoint/2010/main" val="15314975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C0B27210-D0CA-4654-B3E3-9ABB4F178E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CCECFF"/>
              </a:solidFill>
              <a:effectLst/>
              <a:uLnTx/>
              <a:uFillTx/>
              <a:latin typeface="Calibri" panose="020F0502020204030204"/>
              <a:ea typeface="+mn-ea"/>
              <a:cs typeface="+mn-cs"/>
            </a:endParaRPr>
          </a:p>
        </p:txBody>
      </p:sp>
      <p:sp>
        <p:nvSpPr>
          <p:cNvPr id="4" name="Title 3">
            <a:extLst>
              <a:ext uri="{FF2B5EF4-FFF2-40B4-BE49-F238E27FC236}">
                <a16:creationId xmlns:a16="http://schemas.microsoft.com/office/drawing/2014/main" id="{AF47EB7F-192E-469A-9A81-C292999A2287}"/>
              </a:ext>
            </a:extLst>
          </p:cNvPr>
          <p:cNvSpPr>
            <a:spLocks noGrp="1"/>
          </p:cNvSpPr>
          <p:nvPr>
            <p:ph type="ctrTitle"/>
          </p:nvPr>
        </p:nvSpPr>
        <p:spPr>
          <a:xfrm>
            <a:off x="6746628" y="1783959"/>
            <a:ext cx="4645250" cy="2889114"/>
          </a:xfrm>
        </p:spPr>
        <p:txBody>
          <a:bodyPr anchor="b">
            <a:normAutofit/>
          </a:bodyPr>
          <a:lstStyle/>
          <a:p>
            <a:pPr algn="l"/>
            <a:r>
              <a:rPr lang="en-GB" dirty="0">
                <a:solidFill>
                  <a:schemeClr val="bg1"/>
                </a:solidFill>
              </a:rPr>
              <a:t>Intro to Limit Pricing</a:t>
            </a:r>
          </a:p>
        </p:txBody>
      </p:sp>
      <p:sp>
        <p:nvSpPr>
          <p:cNvPr id="5" name="Subtitle 4">
            <a:extLst>
              <a:ext uri="{FF2B5EF4-FFF2-40B4-BE49-F238E27FC236}">
                <a16:creationId xmlns:a16="http://schemas.microsoft.com/office/drawing/2014/main" id="{1E20BD14-672F-4172-B84C-DFA0BDF73849}"/>
              </a:ext>
            </a:extLst>
          </p:cNvPr>
          <p:cNvSpPr>
            <a:spLocks noGrp="1"/>
          </p:cNvSpPr>
          <p:nvPr>
            <p:ph type="subTitle" idx="1"/>
          </p:nvPr>
        </p:nvSpPr>
        <p:spPr>
          <a:xfrm>
            <a:off x="6746627" y="4750893"/>
            <a:ext cx="4645250" cy="1147863"/>
          </a:xfrm>
        </p:spPr>
        <p:txBody>
          <a:bodyPr anchor="t">
            <a:normAutofit/>
          </a:bodyPr>
          <a:lstStyle/>
          <a:p>
            <a:pPr algn="l"/>
            <a:r>
              <a:rPr lang="en-US" sz="2000" dirty="0">
                <a:solidFill>
                  <a:schemeClr val="bg1"/>
                </a:solidFill>
              </a:rPr>
              <a:t>Limit Pricing </a:t>
            </a:r>
          </a:p>
          <a:p>
            <a:pPr algn="l"/>
            <a:r>
              <a:rPr lang="en-GB" sz="2000" dirty="0">
                <a:solidFill>
                  <a:schemeClr val="bg1"/>
                </a:solidFill>
              </a:rPr>
              <a:t>Mr O’Grady</a:t>
            </a:r>
          </a:p>
        </p:txBody>
      </p:sp>
      <p:sp>
        <p:nvSpPr>
          <p:cNvPr id="16" name="Freeform: Shape 12">
            <a:extLst>
              <a:ext uri="{FF2B5EF4-FFF2-40B4-BE49-F238E27FC236}">
                <a16:creationId xmlns:a16="http://schemas.microsoft.com/office/drawing/2014/main" id="{1DB7C82F-AB7E-4F0C-B829-FA1B9C4151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6172782" cy="6858000"/>
          </a:xfrm>
          <a:custGeom>
            <a:avLst/>
            <a:gdLst>
              <a:gd name="connsiteX0" fmla="*/ 6172782 w 6172782"/>
              <a:gd name="connsiteY0" fmla="*/ 0 h 6858000"/>
              <a:gd name="connsiteX1" fmla="*/ 69075 w 6172782"/>
              <a:gd name="connsiteY1" fmla="*/ 0 h 6858000"/>
              <a:gd name="connsiteX2" fmla="*/ 35131 w 6172782"/>
              <a:gd name="connsiteY2" fmla="*/ 267128 h 6858000"/>
              <a:gd name="connsiteX3" fmla="*/ 0 w 6172782"/>
              <a:gd name="connsiteY3" fmla="*/ 962845 h 6858000"/>
              <a:gd name="connsiteX4" fmla="*/ 3276103 w 6172782"/>
              <a:gd name="connsiteY4" fmla="*/ 6782205 h 6858000"/>
              <a:gd name="connsiteX5" fmla="*/ 3407923 w 6172782"/>
              <a:gd name="connsiteY5" fmla="*/ 6858000 h 6858000"/>
              <a:gd name="connsiteX6" fmla="*/ 6172782 w 6172782"/>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172782" h="6858000">
                <a:moveTo>
                  <a:pt x="6172782" y="0"/>
                </a:moveTo>
                <a:lnTo>
                  <a:pt x="69075" y="0"/>
                </a:lnTo>
                <a:lnTo>
                  <a:pt x="35131" y="267128"/>
                </a:lnTo>
                <a:cubicBezTo>
                  <a:pt x="11901" y="495874"/>
                  <a:pt x="0" y="727970"/>
                  <a:pt x="0" y="962845"/>
                </a:cubicBezTo>
                <a:cubicBezTo>
                  <a:pt x="0" y="3429034"/>
                  <a:pt x="1312002" y="5588789"/>
                  <a:pt x="3276103" y="6782205"/>
                </a:cubicBezTo>
                <a:lnTo>
                  <a:pt x="3407923" y="6858000"/>
                </a:lnTo>
                <a:lnTo>
                  <a:pt x="6172782" y="6858000"/>
                </a:lnTo>
                <a:close/>
              </a:path>
            </a:pathLst>
          </a:cu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5" name="Freeform: Shape 14">
            <a:extLst>
              <a:ext uri="{FF2B5EF4-FFF2-40B4-BE49-F238E27FC236}">
                <a16:creationId xmlns:a16="http://schemas.microsoft.com/office/drawing/2014/main" id="{70B66945-4967-4040-926D-DCA44313CD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6024154" cy="6858000"/>
          </a:xfrm>
          <a:custGeom>
            <a:avLst/>
            <a:gdLst>
              <a:gd name="connsiteX0" fmla="*/ 0 w 6024154"/>
              <a:gd name="connsiteY0" fmla="*/ 0 h 6858000"/>
              <a:gd name="connsiteX1" fmla="*/ 5953780 w 6024154"/>
              <a:gd name="connsiteY1" fmla="*/ 0 h 6858000"/>
              <a:gd name="connsiteX2" fmla="*/ 5989880 w 6024154"/>
              <a:gd name="connsiteY2" fmla="*/ 284091 h 6858000"/>
              <a:gd name="connsiteX3" fmla="*/ 6024154 w 6024154"/>
              <a:gd name="connsiteY3" fmla="*/ 962844 h 6858000"/>
              <a:gd name="connsiteX4" fmla="*/ 2549934 w 6024154"/>
              <a:gd name="connsiteY4" fmla="*/ 6800152 h 6858000"/>
              <a:gd name="connsiteX5" fmla="*/ 2436987 w 6024154"/>
              <a:gd name="connsiteY5" fmla="*/ 6858000 h 6858000"/>
              <a:gd name="connsiteX6" fmla="*/ 0 w 6024154"/>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024154" h="6858000">
                <a:moveTo>
                  <a:pt x="0" y="0"/>
                </a:moveTo>
                <a:lnTo>
                  <a:pt x="5953780" y="0"/>
                </a:lnTo>
                <a:lnTo>
                  <a:pt x="5989880" y="284091"/>
                </a:lnTo>
                <a:cubicBezTo>
                  <a:pt x="6012544" y="507260"/>
                  <a:pt x="6024154" y="733696"/>
                  <a:pt x="6024154" y="962844"/>
                </a:cubicBezTo>
                <a:cubicBezTo>
                  <a:pt x="6024154" y="3483472"/>
                  <a:pt x="4619336" y="5675986"/>
                  <a:pt x="2549934" y="6800152"/>
                </a:cubicBezTo>
                <a:lnTo>
                  <a:pt x="2436987" y="6858000"/>
                </a:lnTo>
                <a:lnTo>
                  <a:pt x="0" y="685800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6" name="Graphic 6">
            <a:extLst>
              <a:ext uri="{FF2B5EF4-FFF2-40B4-BE49-F238E27FC236}">
                <a16:creationId xmlns:a16="http://schemas.microsoft.com/office/drawing/2014/main" id="{8D0DB074-2C64-454C-93E5-826B0DD14B2D}"/>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523236" y="271410"/>
            <a:ext cx="4479483" cy="4479483"/>
          </a:xfrm>
          <a:prstGeom prst="rect">
            <a:avLst/>
          </a:prstGeom>
        </p:spPr>
      </p:pic>
    </p:spTree>
    <p:extLst>
      <p:ext uri="{BB962C8B-B14F-4D97-AF65-F5344CB8AC3E}">
        <p14:creationId xmlns:p14="http://schemas.microsoft.com/office/powerpoint/2010/main" val="35987777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a:extLst>
              <a:ext uri="{FF2B5EF4-FFF2-40B4-BE49-F238E27FC236}">
                <a16:creationId xmlns:a16="http://schemas.microsoft.com/office/drawing/2014/main" id="{FF325F12-DD55-467D-9BA3-6AF84A6E8C6A}"/>
              </a:ext>
            </a:extLst>
          </p:cNvPr>
          <p:cNvSpPr>
            <a:spLocks noGrp="1"/>
          </p:cNvSpPr>
          <p:nvPr>
            <p:ph idx="1"/>
          </p:nvPr>
        </p:nvSpPr>
        <p:spPr>
          <a:xfrm>
            <a:off x="0" y="0"/>
            <a:ext cx="12192000" cy="3703969"/>
          </a:xfrm>
        </p:spPr>
        <p:txBody>
          <a:bodyPr>
            <a:normAutofit/>
          </a:bodyPr>
          <a:lstStyle/>
          <a:p>
            <a:pPr marL="0" indent="0" algn="ctr">
              <a:buNone/>
            </a:pPr>
            <a:r>
              <a:rPr lang="en-GB" u="sng" dirty="0"/>
              <a:t>Intro to Limit Pricing</a:t>
            </a:r>
          </a:p>
          <a:p>
            <a:pPr marL="0" indent="0">
              <a:buNone/>
            </a:pPr>
            <a:r>
              <a:rPr lang="en-GB" b="1" dirty="0">
                <a:solidFill>
                  <a:srgbClr val="FF0000"/>
                </a:solidFill>
              </a:rPr>
              <a:t>Definition:</a:t>
            </a:r>
            <a:r>
              <a:rPr lang="en-GB" dirty="0"/>
              <a:t> Where a monopolist sets its price below the AC of potential rivals, in order to prevent new competitors entering the market</a:t>
            </a:r>
          </a:p>
          <a:p>
            <a:pPr marL="457200" lvl="1" indent="0">
              <a:buNone/>
            </a:pPr>
            <a:r>
              <a:rPr lang="en-GB" dirty="0"/>
              <a:t>If pricing at MR=MC gives high supernormal profit, it may attract new firms into the market. </a:t>
            </a:r>
          </a:p>
          <a:p>
            <a:pPr marL="457200" lvl="1" indent="0">
              <a:buNone/>
            </a:pPr>
            <a:r>
              <a:rPr lang="en-GB" dirty="0"/>
              <a:t>The incumbent lowers its price sufficiently to prevent profitable entry. </a:t>
            </a:r>
          </a:p>
          <a:p>
            <a:pPr marL="457200" lvl="1" indent="0">
              <a:buNone/>
            </a:pPr>
            <a:r>
              <a:rPr lang="en-GB" dirty="0"/>
              <a:t>Limit pricing is illegal in many countries as it is anticompetitive</a:t>
            </a:r>
          </a:p>
          <a:p>
            <a:pPr marL="0" indent="0">
              <a:buNone/>
            </a:pPr>
            <a:r>
              <a:rPr lang="en-GB" b="1" dirty="0">
                <a:solidFill>
                  <a:schemeClr val="accent1"/>
                </a:solidFill>
              </a:rPr>
              <a:t>Rationale: </a:t>
            </a:r>
            <a:r>
              <a:rPr lang="en-GB" dirty="0"/>
              <a:t>Whilst the firm earns less SNP in short-term, it ensures the firm can retain its monopoly position and maximise long-term profits. </a:t>
            </a:r>
          </a:p>
        </p:txBody>
      </p:sp>
      <p:sp>
        <p:nvSpPr>
          <p:cNvPr id="35" name="Content Placeholder 2">
            <a:extLst>
              <a:ext uri="{FF2B5EF4-FFF2-40B4-BE49-F238E27FC236}">
                <a16:creationId xmlns:a16="http://schemas.microsoft.com/office/drawing/2014/main" id="{FF325F12-DD55-467D-9BA3-6AF84A6E8C6A}"/>
              </a:ext>
            </a:extLst>
          </p:cNvPr>
          <p:cNvSpPr txBox="1">
            <a:spLocks/>
          </p:cNvSpPr>
          <p:nvPr/>
        </p:nvSpPr>
        <p:spPr>
          <a:xfrm>
            <a:off x="0" y="3320716"/>
            <a:ext cx="6918593" cy="353728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GB" sz="2800" b="1" i="0" u="none" strike="noStrike" kern="1200" cap="none" spc="0" normalizeH="0" baseline="0" noProof="0" dirty="0">
                <a:ln>
                  <a:noFill/>
                </a:ln>
                <a:solidFill>
                  <a:srgbClr val="0000FF"/>
                </a:solidFill>
                <a:effectLst/>
                <a:uLnTx/>
                <a:uFillTx/>
                <a:latin typeface="Calibri" panose="020F0502020204030204"/>
                <a:ea typeface="+mn-ea"/>
                <a:cs typeface="+mn-cs"/>
              </a:rPr>
              <a:t>Analysis: </a:t>
            </a:r>
          </a:p>
          <a:p>
            <a:pPr marL="457200" marR="0" lvl="1" indent="0" algn="l" defTabSz="914400" rtl="0" eaLnBrk="1" fontAlgn="auto" latinLnBrk="0" hangingPunct="1">
              <a:lnSpc>
                <a:spcPct val="90000"/>
              </a:lnSpc>
              <a:spcBef>
                <a:spcPts val="500"/>
              </a:spcBef>
              <a:spcAft>
                <a:spcPts val="0"/>
              </a:spcAft>
              <a:buClrTx/>
              <a:buSzTx/>
              <a:buFont typeface="Arial" panose="020B0604020202020204" pitchFamily="34" charset="0"/>
              <a:buNone/>
              <a:tabLst/>
              <a:defRPr/>
            </a:pPr>
            <a:r>
              <a:rPr kumimoji="0" lang="en-GB" sz="2400" b="0" i="0" u="none" strike="noStrike" kern="1200" cap="none" spc="0" normalizeH="0" baseline="0" noProof="0" dirty="0">
                <a:ln>
                  <a:noFill/>
                </a:ln>
                <a:solidFill>
                  <a:prstClr val="black"/>
                </a:solidFill>
                <a:effectLst/>
                <a:uLnTx/>
                <a:uFillTx/>
                <a:latin typeface="Calibri" panose="020F0502020204030204"/>
                <a:ea typeface="+mn-ea"/>
                <a:cs typeface="+mn-cs"/>
              </a:rPr>
              <a:t>The incumbent has access to economies of scale and therefore a lower AC curve</a:t>
            </a:r>
          </a:p>
          <a:p>
            <a:pPr marL="457200" marR="0" lvl="1" indent="0" algn="l" defTabSz="914400" rtl="0" eaLnBrk="1" fontAlgn="auto" latinLnBrk="0" hangingPunct="1">
              <a:lnSpc>
                <a:spcPct val="90000"/>
              </a:lnSpc>
              <a:spcBef>
                <a:spcPts val="500"/>
              </a:spcBef>
              <a:spcAft>
                <a:spcPts val="0"/>
              </a:spcAft>
              <a:buClrTx/>
              <a:buSzTx/>
              <a:buFont typeface="Arial" panose="020B0604020202020204" pitchFamily="34" charset="0"/>
              <a:buNone/>
              <a:tabLst/>
              <a:defRPr/>
            </a:pPr>
            <a:r>
              <a:rPr kumimoji="0" lang="en-GB" sz="2400" b="0" i="0" u="none" strike="noStrike" kern="1200" cap="none" spc="0" normalizeH="0" baseline="0" noProof="0">
                <a:ln>
                  <a:noFill/>
                </a:ln>
                <a:solidFill>
                  <a:prstClr val="black"/>
                </a:solidFill>
                <a:effectLst/>
                <a:uLnTx/>
                <a:uFillTx/>
                <a:latin typeface="Calibri" panose="020F0502020204030204"/>
                <a:ea typeface="+mn-ea"/>
                <a:cs typeface="+mn-cs"/>
              </a:rPr>
              <a:t>Thus, </a:t>
            </a:r>
            <a:r>
              <a:rPr kumimoji="0" lang="en-GB" sz="2400" b="0" i="0" u="none" strike="noStrike" kern="1200" cap="none" spc="0" normalizeH="0" baseline="0" noProof="0" dirty="0">
                <a:ln>
                  <a:noFill/>
                </a:ln>
                <a:solidFill>
                  <a:prstClr val="black"/>
                </a:solidFill>
                <a:effectLst/>
                <a:uLnTx/>
                <a:uFillTx/>
                <a:latin typeface="Calibri" panose="020F0502020204030204"/>
                <a:ea typeface="+mn-ea"/>
                <a:cs typeface="+mn-cs"/>
              </a:rPr>
              <a:t>it can set a low price that guarantees new entrants will make a loss, but still above its own AC</a:t>
            </a:r>
          </a:p>
          <a:p>
            <a:pPr marL="457200" marR="0" lvl="1" indent="0" algn="l" defTabSz="914400" rtl="0" eaLnBrk="1" fontAlgn="auto" latinLnBrk="0" hangingPunct="1">
              <a:lnSpc>
                <a:spcPct val="90000"/>
              </a:lnSpc>
              <a:spcBef>
                <a:spcPts val="500"/>
              </a:spcBef>
              <a:spcAft>
                <a:spcPts val="0"/>
              </a:spcAft>
              <a:buClrTx/>
              <a:buSzTx/>
              <a:buFont typeface="Arial" panose="020B0604020202020204" pitchFamily="34" charset="0"/>
              <a:buNone/>
              <a:tabLst/>
              <a:defRPr/>
            </a:pPr>
            <a:r>
              <a:rPr kumimoji="0" lang="en-GB" sz="2400" b="0" i="0" u="none" strike="noStrike" kern="1200" cap="none" spc="0" normalizeH="0" baseline="0" noProof="0" dirty="0">
                <a:ln>
                  <a:noFill/>
                </a:ln>
                <a:solidFill>
                  <a:prstClr val="black"/>
                </a:solidFill>
                <a:effectLst/>
                <a:uLnTx/>
                <a:uFillTx/>
                <a:latin typeface="Calibri" panose="020F0502020204030204"/>
                <a:ea typeface="+mn-ea"/>
                <a:cs typeface="+mn-cs"/>
              </a:rPr>
              <a:t>A powerful disincentive for new firms to enter</a:t>
            </a:r>
          </a:p>
          <a:p>
            <a:pPr marL="457200" marR="0" lvl="1" indent="0" algn="l" defTabSz="914400" rtl="0" eaLnBrk="1" fontAlgn="auto" latinLnBrk="0" hangingPunct="1">
              <a:lnSpc>
                <a:spcPct val="90000"/>
              </a:lnSpc>
              <a:spcBef>
                <a:spcPts val="500"/>
              </a:spcBef>
              <a:spcAft>
                <a:spcPts val="0"/>
              </a:spcAft>
              <a:buClrTx/>
              <a:buSzTx/>
              <a:buFont typeface="Arial" panose="020B0604020202020204" pitchFamily="34" charset="0"/>
              <a:buNone/>
              <a:tabLst/>
              <a:defRPr/>
            </a:pPr>
            <a:r>
              <a:rPr kumimoji="0" lang="en-GB" sz="2400" b="0" i="0" u="none" strike="noStrike" kern="1200" cap="none" spc="0" normalizeH="0" baseline="0" noProof="0" dirty="0">
                <a:ln>
                  <a:noFill/>
                </a:ln>
                <a:solidFill>
                  <a:prstClr val="black"/>
                </a:solidFill>
                <a:effectLst/>
                <a:uLnTx/>
                <a:uFillTx/>
                <a:latin typeface="Calibri" panose="020F0502020204030204"/>
                <a:ea typeface="+mn-ea"/>
                <a:cs typeface="+mn-cs"/>
              </a:rPr>
              <a:t>In the diagram, pricing at </a:t>
            </a:r>
            <a:r>
              <a:rPr kumimoji="0" lang="en-GB" sz="2400" b="0" i="0" u="none" strike="noStrike" kern="1200" cap="none" spc="0" normalizeH="0" baseline="0" noProof="0" dirty="0" err="1">
                <a:ln>
                  <a:noFill/>
                </a:ln>
                <a:solidFill>
                  <a:prstClr val="black"/>
                </a:solidFill>
                <a:effectLst/>
                <a:uLnTx/>
                <a:uFillTx/>
                <a:latin typeface="Calibri" panose="020F0502020204030204"/>
                <a:ea typeface="+mn-ea"/>
                <a:cs typeface="+mn-cs"/>
              </a:rPr>
              <a:t>p</a:t>
            </a:r>
            <a:r>
              <a:rPr kumimoji="0" lang="en-GB" sz="2400" b="0" i="0" u="none" strike="noStrike" kern="1200" cap="none" spc="0" normalizeH="0" baseline="30000" noProof="0" dirty="0" err="1">
                <a:ln>
                  <a:noFill/>
                </a:ln>
                <a:solidFill>
                  <a:prstClr val="black"/>
                </a:solidFill>
                <a:effectLst/>
                <a:uLnTx/>
                <a:uFillTx/>
                <a:latin typeface="Calibri" panose="020F0502020204030204"/>
                <a:ea typeface="+mn-ea"/>
                <a:cs typeface="+mn-cs"/>
              </a:rPr>
              <a:t>LP</a:t>
            </a:r>
            <a:r>
              <a:rPr kumimoji="0" lang="en-GB" sz="2400" b="0" i="0" u="none" strike="noStrike" kern="1200" cap="none" spc="0" normalizeH="0" baseline="0" noProof="0" dirty="0">
                <a:ln>
                  <a:noFill/>
                </a:ln>
                <a:solidFill>
                  <a:prstClr val="black"/>
                </a:solidFill>
                <a:effectLst/>
                <a:uLnTx/>
                <a:uFillTx/>
                <a:latin typeface="Calibri" panose="020F0502020204030204"/>
                <a:ea typeface="+mn-ea"/>
                <a:cs typeface="+mn-cs"/>
              </a:rPr>
              <a:t> means the incumbent can still make some SNP, but this price would mean subnormal profit for the new firm</a:t>
            </a:r>
          </a:p>
        </p:txBody>
      </p:sp>
      <p:grpSp>
        <p:nvGrpSpPr>
          <p:cNvPr id="59" name="Group 58"/>
          <p:cNvGrpSpPr/>
          <p:nvPr/>
        </p:nvGrpSpPr>
        <p:grpSpPr>
          <a:xfrm>
            <a:off x="6856854" y="3449052"/>
            <a:ext cx="5263518" cy="3368842"/>
            <a:chOff x="4093556" y="1032300"/>
            <a:chExt cx="5572935" cy="4023902"/>
          </a:xfrm>
        </p:grpSpPr>
        <p:grpSp>
          <p:nvGrpSpPr>
            <p:cNvPr id="60" name="Group 59">
              <a:extLst>
                <a:ext uri="{FF2B5EF4-FFF2-40B4-BE49-F238E27FC236}">
                  <a16:creationId xmlns:a16="http://schemas.microsoft.com/office/drawing/2014/main" id="{C0BDD854-9266-4683-A3D3-1B8F7E1F62D4}"/>
                </a:ext>
              </a:extLst>
            </p:cNvPr>
            <p:cNvGrpSpPr/>
            <p:nvPr/>
          </p:nvGrpSpPr>
          <p:grpSpPr>
            <a:xfrm>
              <a:off x="4093556" y="1032300"/>
              <a:ext cx="5572935" cy="4023902"/>
              <a:chOff x="2459717" y="1851534"/>
              <a:chExt cx="5572935" cy="4023902"/>
            </a:xfrm>
          </p:grpSpPr>
          <p:grpSp>
            <p:nvGrpSpPr>
              <p:cNvPr id="62" name="Group 61">
                <a:extLst>
                  <a:ext uri="{FF2B5EF4-FFF2-40B4-BE49-F238E27FC236}">
                    <a16:creationId xmlns:a16="http://schemas.microsoft.com/office/drawing/2014/main" id="{1DA43FC9-B6B3-4E4E-80C1-FCEF405E45D9}"/>
                  </a:ext>
                </a:extLst>
              </p:cNvPr>
              <p:cNvGrpSpPr/>
              <p:nvPr/>
            </p:nvGrpSpPr>
            <p:grpSpPr>
              <a:xfrm>
                <a:off x="2459717" y="1851534"/>
                <a:ext cx="5572935" cy="4023902"/>
                <a:chOff x="2262769" y="1823398"/>
                <a:chExt cx="5671409" cy="4023902"/>
              </a:xfrm>
            </p:grpSpPr>
            <p:sp>
              <p:nvSpPr>
                <p:cNvPr id="67" name="Rectangle 66">
                  <a:extLst>
                    <a:ext uri="{FF2B5EF4-FFF2-40B4-BE49-F238E27FC236}">
                      <a16:creationId xmlns:a16="http://schemas.microsoft.com/office/drawing/2014/main" id="{A8B9EF7A-91A2-43F0-BF98-8F63F42EAE2A}"/>
                    </a:ext>
                  </a:extLst>
                </p:cNvPr>
                <p:cNvSpPr/>
                <p:nvPr/>
              </p:nvSpPr>
              <p:spPr>
                <a:xfrm>
                  <a:off x="2400374" y="1823398"/>
                  <a:ext cx="5533804" cy="4023902"/>
                </a:xfrm>
                <a:prstGeom prst="rect">
                  <a:avLst/>
                </a:prstGeom>
                <a:solidFill>
                  <a:srgbClr val="FFFF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CCECFF"/>
                    </a:solidFill>
                    <a:effectLst/>
                    <a:uLnTx/>
                    <a:uFillTx/>
                    <a:latin typeface="Calibri" panose="020F0502020204030204"/>
                    <a:ea typeface="+mn-ea"/>
                    <a:cs typeface="+mn-cs"/>
                  </a:endParaRPr>
                </a:p>
              </p:txBody>
            </p:sp>
            <p:cxnSp>
              <p:nvCxnSpPr>
                <p:cNvPr id="68" name="Straight Connector 67">
                  <a:extLst>
                    <a:ext uri="{FF2B5EF4-FFF2-40B4-BE49-F238E27FC236}">
                      <a16:creationId xmlns:a16="http://schemas.microsoft.com/office/drawing/2014/main" id="{C5DF7E8A-BF36-4A20-8911-E077B5D00321}"/>
                    </a:ext>
                  </a:extLst>
                </p:cNvPr>
                <p:cNvCxnSpPr>
                  <a:cxnSpLocks/>
                </p:cNvCxnSpPr>
                <p:nvPr/>
              </p:nvCxnSpPr>
              <p:spPr>
                <a:xfrm>
                  <a:off x="2992016" y="1925658"/>
                  <a:ext cx="0" cy="3349776"/>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cxnSp>
              <p:nvCxnSpPr>
                <p:cNvPr id="69" name="Straight Connector 68">
                  <a:extLst>
                    <a:ext uri="{FF2B5EF4-FFF2-40B4-BE49-F238E27FC236}">
                      <a16:creationId xmlns:a16="http://schemas.microsoft.com/office/drawing/2014/main" id="{5D654E54-03FB-4F7F-8DEC-CB446B3E898A}"/>
                    </a:ext>
                  </a:extLst>
                </p:cNvPr>
                <p:cNvCxnSpPr>
                  <a:cxnSpLocks/>
                </p:cNvCxnSpPr>
                <p:nvPr/>
              </p:nvCxnSpPr>
              <p:spPr>
                <a:xfrm>
                  <a:off x="2992016" y="5275454"/>
                  <a:ext cx="4266913" cy="16454"/>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
              <p:nvSpPr>
                <p:cNvPr id="70" name="TextBox 69">
                  <a:extLst>
                    <a:ext uri="{FF2B5EF4-FFF2-40B4-BE49-F238E27FC236}">
                      <a16:creationId xmlns:a16="http://schemas.microsoft.com/office/drawing/2014/main" id="{B70E89A0-E230-45BA-A008-EEB8E2BCBE91}"/>
                    </a:ext>
                  </a:extLst>
                </p:cNvPr>
                <p:cNvSpPr txBox="1"/>
                <p:nvPr/>
              </p:nvSpPr>
              <p:spPr>
                <a:xfrm>
                  <a:off x="6511070" y="5223505"/>
                  <a:ext cx="1184472" cy="413912"/>
                </a:xfrm>
                <a:prstGeom prst="rect">
                  <a:avLst/>
                </a:prstGeom>
                <a:noFill/>
                <a:ln>
                  <a:no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000" b="0" i="0" u="none" strike="noStrike" kern="1200" cap="none" spc="0" normalizeH="0" baseline="0" noProof="0" dirty="0">
                      <a:ln>
                        <a:noFill/>
                      </a:ln>
                      <a:solidFill>
                        <a:prstClr val="black"/>
                      </a:solidFill>
                      <a:effectLst/>
                      <a:uLnTx/>
                      <a:uFillTx/>
                      <a:latin typeface="Calibri" panose="020F0502020204030204"/>
                      <a:ea typeface="+mn-ea"/>
                      <a:cs typeface="+mn-cs"/>
                    </a:rPr>
                    <a:t>Quantity</a:t>
                  </a:r>
                </a:p>
              </p:txBody>
            </p:sp>
            <p:sp>
              <p:nvSpPr>
                <p:cNvPr id="71" name="TextBox 70">
                  <a:extLst>
                    <a:ext uri="{FF2B5EF4-FFF2-40B4-BE49-F238E27FC236}">
                      <a16:creationId xmlns:a16="http://schemas.microsoft.com/office/drawing/2014/main" id="{5F6B2563-07DB-4EA4-B43F-502E93A59222}"/>
                    </a:ext>
                  </a:extLst>
                </p:cNvPr>
                <p:cNvSpPr txBox="1"/>
                <p:nvPr/>
              </p:nvSpPr>
              <p:spPr>
                <a:xfrm>
                  <a:off x="2262769" y="1925658"/>
                  <a:ext cx="886997" cy="413912"/>
                </a:xfrm>
                <a:prstGeom prst="rect">
                  <a:avLst/>
                </a:prstGeom>
                <a:noFill/>
                <a:ln>
                  <a:no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000" b="0" i="0" u="none" strike="noStrike" kern="1200" cap="none" spc="0" normalizeH="0" baseline="0" noProof="0" dirty="0">
                      <a:ln>
                        <a:noFill/>
                      </a:ln>
                      <a:solidFill>
                        <a:prstClr val="black"/>
                      </a:solidFill>
                      <a:effectLst/>
                      <a:uLnTx/>
                      <a:uFillTx/>
                      <a:latin typeface="Calibri" panose="020F0502020204030204"/>
                      <a:ea typeface="+mn-ea"/>
                      <a:cs typeface="+mn-cs"/>
                    </a:rPr>
                    <a:t>C/R</a:t>
                  </a:r>
                </a:p>
              </p:txBody>
            </p:sp>
            <p:grpSp>
              <p:nvGrpSpPr>
                <p:cNvPr id="72" name="Group 71">
                  <a:extLst>
                    <a:ext uri="{FF2B5EF4-FFF2-40B4-BE49-F238E27FC236}">
                      <a16:creationId xmlns:a16="http://schemas.microsoft.com/office/drawing/2014/main" id="{80EB23B2-EC84-4477-B2CA-5A345A0760ED}"/>
                    </a:ext>
                  </a:extLst>
                </p:cNvPr>
                <p:cNvGrpSpPr/>
                <p:nvPr/>
              </p:nvGrpSpPr>
              <p:grpSpPr>
                <a:xfrm>
                  <a:off x="3231995" y="2627484"/>
                  <a:ext cx="4665673" cy="1463537"/>
                  <a:chOff x="3254552" y="2627484"/>
                  <a:chExt cx="5353776" cy="1463537"/>
                </a:xfrm>
              </p:grpSpPr>
              <p:sp>
                <p:nvSpPr>
                  <p:cNvPr id="80" name="TextBox 79">
                    <a:extLst>
                      <a:ext uri="{FF2B5EF4-FFF2-40B4-BE49-F238E27FC236}">
                        <a16:creationId xmlns:a16="http://schemas.microsoft.com/office/drawing/2014/main" id="{CF6BF535-1704-42C1-B450-E50D4B17A977}"/>
                      </a:ext>
                    </a:extLst>
                  </p:cNvPr>
                  <p:cNvSpPr txBox="1"/>
                  <p:nvPr/>
                </p:nvSpPr>
                <p:spPr>
                  <a:xfrm>
                    <a:off x="6481392" y="3107923"/>
                    <a:ext cx="2126936" cy="400110"/>
                  </a:xfrm>
                  <a:prstGeom prst="rect">
                    <a:avLst/>
                  </a:prstGeom>
                  <a:noFill/>
                  <a:ln>
                    <a:no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000" b="1" i="0" u="none" strike="noStrike" kern="1200" cap="none" spc="0" normalizeH="0" baseline="0" noProof="0" dirty="0" err="1">
                        <a:ln>
                          <a:noFill/>
                        </a:ln>
                        <a:solidFill>
                          <a:srgbClr val="0000FF"/>
                        </a:solidFill>
                        <a:effectLst/>
                        <a:uLnTx/>
                        <a:uFillTx/>
                        <a:latin typeface="Calibri" panose="020F0502020204030204"/>
                        <a:ea typeface="+mn-ea"/>
                        <a:cs typeface="+mn-cs"/>
                      </a:rPr>
                      <a:t>AC</a:t>
                    </a:r>
                    <a:r>
                      <a:rPr kumimoji="0" lang="en-GB" sz="2000" b="1" i="0" u="none" strike="noStrike" kern="1200" cap="none" spc="0" normalizeH="0" baseline="30000" noProof="0" dirty="0" err="1">
                        <a:ln>
                          <a:noFill/>
                        </a:ln>
                        <a:solidFill>
                          <a:srgbClr val="0000FF"/>
                        </a:solidFill>
                        <a:effectLst/>
                        <a:uLnTx/>
                        <a:uFillTx/>
                        <a:latin typeface="Calibri" panose="020F0502020204030204"/>
                        <a:ea typeface="+mn-ea"/>
                        <a:cs typeface="+mn-cs"/>
                      </a:rPr>
                      <a:t>Incumbent</a:t>
                    </a:r>
                    <a:endParaRPr kumimoji="0" lang="en-GB" sz="2000" b="1" i="0" u="none" strike="noStrike" kern="1200" cap="none" spc="0" normalizeH="0" baseline="30000" noProof="0" dirty="0">
                      <a:ln>
                        <a:noFill/>
                      </a:ln>
                      <a:solidFill>
                        <a:srgbClr val="0000FF"/>
                      </a:solidFill>
                      <a:effectLst/>
                      <a:uLnTx/>
                      <a:uFillTx/>
                      <a:latin typeface="Calibri" panose="020F0502020204030204"/>
                      <a:ea typeface="+mn-ea"/>
                      <a:cs typeface="+mn-cs"/>
                    </a:endParaRPr>
                  </a:p>
                </p:txBody>
              </p:sp>
              <p:sp>
                <p:nvSpPr>
                  <p:cNvPr id="81" name="Freeform: Shape 1">
                    <a:extLst>
                      <a:ext uri="{FF2B5EF4-FFF2-40B4-BE49-F238E27FC236}">
                        <a16:creationId xmlns:a16="http://schemas.microsoft.com/office/drawing/2014/main" id="{2D652707-7E7E-42A6-8E2C-914625DD828D}"/>
                      </a:ext>
                    </a:extLst>
                  </p:cNvPr>
                  <p:cNvSpPr/>
                  <p:nvPr/>
                </p:nvSpPr>
                <p:spPr>
                  <a:xfrm flipH="1">
                    <a:off x="3254552" y="3240618"/>
                    <a:ext cx="3292551" cy="850403"/>
                  </a:xfrm>
                  <a:custGeom>
                    <a:avLst/>
                    <a:gdLst>
                      <a:gd name="connsiteX0" fmla="*/ 0 w 3030279"/>
                      <a:gd name="connsiteY0" fmla="*/ 0 h 1074687"/>
                      <a:gd name="connsiteX1" fmla="*/ 1297172 w 3030279"/>
                      <a:gd name="connsiteY1" fmla="*/ 1073889 h 1074687"/>
                      <a:gd name="connsiteX2" fmla="*/ 3030279 w 3030279"/>
                      <a:gd name="connsiteY2" fmla="*/ 138224 h 1074687"/>
                      <a:gd name="connsiteX0" fmla="*/ 0 w 3030279"/>
                      <a:gd name="connsiteY0" fmla="*/ 165946 h 1240331"/>
                      <a:gd name="connsiteX1" fmla="*/ 1297172 w 3030279"/>
                      <a:gd name="connsiteY1" fmla="*/ 1239835 h 1240331"/>
                      <a:gd name="connsiteX2" fmla="*/ 3030279 w 3030279"/>
                      <a:gd name="connsiteY2" fmla="*/ 0 h 1240331"/>
                    </a:gdLst>
                    <a:ahLst/>
                    <a:cxnLst>
                      <a:cxn ang="0">
                        <a:pos x="connsiteX0" y="connsiteY0"/>
                      </a:cxn>
                      <a:cxn ang="0">
                        <a:pos x="connsiteX1" y="connsiteY1"/>
                      </a:cxn>
                      <a:cxn ang="0">
                        <a:pos x="connsiteX2" y="connsiteY2"/>
                      </a:cxn>
                    </a:cxnLst>
                    <a:rect l="l" t="t" r="r" b="b"/>
                    <a:pathLst>
                      <a:path w="3030279" h="1240331">
                        <a:moveTo>
                          <a:pt x="0" y="165946"/>
                        </a:moveTo>
                        <a:cubicBezTo>
                          <a:pt x="396063" y="691372"/>
                          <a:pt x="792126" y="1216798"/>
                          <a:pt x="1297172" y="1239835"/>
                        </a:cubicBezTo>
                        <a:cubicBezTo>
                          <a:pt x="1802218" y="1262872"/>
                          <a:pt x="2416248" y="479351"/>
                          <a:pt x="3030279" y="0"/>
                        </a:cubicBezTo>
                      </a:path>
                    </a:pathLst>
                  </a:custGeom>
                  <a:no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0000FF"/>
                      </a:solidFill>
                      <a:effectLst/>
                      <a:uLnTx/>
                      <a:uFillTx/>
                      <a:latin typeface="Calibri" panose="020F0502020204030204"/>
                      <a:ea typeface="+mn-ea"/>
                      <a:cs typeface="+mn-cs"/>
                    </a:endParaRPr>
                  </a:p>
                </p:txBody>
              </p:sp>
              <p:sp>
                <p:nvSpPr>
                  <p:cNvPr id="82" name="Freeform: Shape 1">
                    <a:extLst>
                      <a:ext uri="{FF2B5EF4-FFF2-40B4-BE49-F238E27FC236}">
                        <a16:creationId xmlns:a16="http://schemas.microsoft.com/office/drawing/2014/main" id="{2D652707-7E7E-42A6-8E2C-914625DD828D}"/>
                      </a:ext>
                    </a:extLst>
                  </p:cNvPr>
                  <p:cNvSpPr/>
                  <p:nvPr/>
                </p:nvSpPr>
                <p:spPr>
                  <a:xfrm flipH="1">
                    <a:off x="3268723" y="2728784"/>
                    <a:ext cx="3292550" cy="850403"/>
                  </a:xfrm>
                  <a:custGeom>
                    <a:avLst/>
                    <a:gdLst>
                      <a:gd name="connsiteX0" fmla="*/ 0 w 3030279"/>
                      <a:gd name="connsiteY0" fmla="*/ 0 h 1074687"/>
                      <a:gd name="connsiteX1" fmla="*/ 1297172 w 3030279"/>
                      <a:gd name="connsiteY1" fmla="*/ 1073889 h 1074687"/>
                      <a:gd name="connsiteX2" fmla="*/ 3030279 w 3030279"/>
                      <a:gd name="connsiteY2" fmla="*/ 138224 h 1074687"/>
                      <a:gd name="connsiteX0" fmla="*/ 0 w 3030279"/>
                      <a:gd name="connsiteY0" fmla="*/ 165946 h 1240331"/>
                      <a:gd name="connsiteX1" fmla="*/ 1297172 w 3030279"/>
                      <a:gd name="connsiteY1" fmla="*/ 1239835 h 1240331"/>
                      <a:gd name="connsiteX2" fmla="*/ 3030279 w 3030279"/>
                      <a:gd name="connsiteY2" fmla="*/ 0 h 1240331"/>
                    </a:gdLst>
                    <a:ahLst/>
                    <a:cxnLst>
                      <a:cxn ang="0">
                        <a:pos x="connsiteX0" y="connsiteY0"/>
                      </a:cxn>
                      <a:cxn ang="0">
                        <a:pos x="connsiteX1" y="connsiteY1"/>
                      </a:cxn>
                      <a:cxn ang="0">
                        <a:pos x="connsiteX2" y="connsiteY2"/>
                      </a:cxn>
                    </a:cxnLst>
                    <a:rect l="l" t="t" r="r" b="b"/>
                    <a:pathLst>
                      <a:path w="3030279" h="1240331">
                        <a:moveTo>
                          <a:pt x="0" y="165946"/>
                        </a:moveTo>
                        <a:cubicBezTo>
                          <a:pt x="396063" y="691372"/>
                          <a:pt x="792126" y="1216798"/>
                          <a:pt x="1297172" y="1239835"/>
                        </a:cubicBezTo>
                        <a:cubicBezTo>
                          <a:pt x="1802218" y="1262872"/>
                          <a:pt x="2416248" y="479351"/>
                          <a:pt x="3030279" y="0"/>
                        </a:cubicBezTo>
                      </a:path>
                    </a:pathLst>
                  </a:custGeom>
                  <a:no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0000FF"/>
                      </a:solidFill>
                      <a:effectLst/>
                      <a:uLnTx/>
                      <a:uFillTx/>
                      <a:latin typeface="Calibri" panose="020F0502020204030204"/>
                      <a:ea typeface="+mn-ea"/>
                      <a:cs typeface="+mn-cs"/>
                    </a:endParaRPr>
                  </a:p>
                </p:txBody>
              </p:sp>
              <p:sp>
                <p:nvSpPr>
                  <p:cNvPr id="83" name="TextBox 82">
                    <a:extLst>
                      <a:ext uri="{FF2B5EF4-FFF2-40B4-BE49-F238E27FC236}">
                        <a16:creationId xmlns:a16="http://schemas.microsoft.com/office/drawing/2014/main" id="{CF6BF535-1704-42C1-B450-E50D4B17A977}"/>
                      </a:ext>
                    </a:extLst>
                  </p:cNvPr>
                  <p:cNvSpPr txBox="1"/>
                  <p:nvPr/>
                </p:nvSpPr>
                <p:spPr>
                  <a:xfrm>
                    <a:off x="6481391" y="2627484"/>
                    <a:ext cx="2126936" cy="400110"/>
                  </a:xfrm>
                  <a:prstGeom prst="rect">
                    <a:avLst/>
                  </a:prstGeom>
                  <a:noFill/>
                  <a:ln>
                    <a:no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000" b="1" i="0" u="none" strike="noStrike" kern="1200" cap="none" spc="0" normalizeH="0" baseline="0" noProof="0" dirty="0">
                        <a:ln>
                          <a:noFill/>
                        </a:ln>
                        <a:solidFill>
                          <a:srgbClr val="0000FF"/>
                        </a:solidFill>
                        <a:effectLst/>
                        <a:uLnTx/>
                        <a:uFillTx/>
                        <a:latin typeface="Calibri" panose="020F0502020204030204"/>
                        <a:ea typeface="+mn-ea"/>
                        <a:cs typeface="+mn-cs"/>
                      </a:rPr>
                      <a:t>AC</a:t>
                    </a:r>
                    <a:r>
                      <a:rPr kumimoji="0" lang="en-GB" sz="2000" b="1" i="0" u="none" strike="noStrike" kern="1200" cap="none" spc="0" normalizeH="0" baseline="30000" noProof="0" dirty="0">
                        <a:ln>
                          <a:noFill/>
                        </a:ln>
                        <a:solidFill>
                          <a:srgbClr val="0000FF"/>
                        </a:solidFill>
                        <a:effectLst/>
                        <a:uLnTx/>
                        <a:uFillTx/>
                        <a:latin typeface="Calibri" panose="020F0502020204030204"/>
                        <a:ea typeface="+mn-ea"/>
                        <a:cs typeface="+mn-cs"/>
                      </a:rPr>
                      <a:t>E</a:t>
                    </a:r>
                    <a:r>
                      <a:rPr kumimoji="0" lang="en-GB" sz="2000" b="1" i="0" u="none" strike="noStrike" kern="1200" cap="none" spc="0" normalizeH="0" baseline="30000" noProof="0" dirty="0" err="1">
                        <a:ln>
                          <a:noFill/>
                        </a:ln>
                        <a:solidFill>
                          <a:srgbClr val="0000FF"/>
                        </a:solidFill>
                        <a:effectLst/>
                        <a:uLnTx/>
                        <a:uFillTx/>
                        <a:latin typeface="Calibri" panose="020F0502020204030204"/>
                        <a:ea typeface="+mn-ea"/>
                        <a:cs typeface="+mn-cs"/>
                      </a:rPr>
                      <a:t>ntrant</a:t>
                    </a:r>
                    <a:endParaRPr kumimoji="0" lang="en-GB" sz="2000" b="1" i="0" u="none" strike="noStrike" kern="1200" cap="none" spc="0" normalizeH="0" baseline="30000" noProof="0" dirty="0">
                      <a:ln>
                        <a:noFill/>
                      </a:ln>
                      <a:solidFill>
                        <a:srgbClr val="0000FF"/>
                      </a:solidFill>
                      <a:effectLst/>
                      <a:uLnTx/>
                      <a:uFillTx/>
                      <a:latin typeface="Calibri" panose="020F0502020204030204"/>
                      <a:ea typeface="+mn-ea"/>
                      <a:cs typeface="+mn-cs"/>
                    </a:endParaRPr>
                  </a:p>
                </p:txBody>
              </p:sp>
            </p:grpSp>
            <p:grpSp>
              <p:nvGrpSpPr>
                <p:cNvPr id="73" name="Group 72">
                  <a:extLst>
                    <a:ext uri="{FF2B5EF4-FFF2-40B4-BE49-F238E27FC236}">
                      <a16:creationId xmlns:a16="http://schemas.microsoft.com/office/drawing/2014/main" id="{F452908C-3F41-460D-BE8A-4AD616FEB365}"/>
                    </a:ext>
                  </a:extLst>
                </p:cNvPr>
                <p:cNvGrpSpPr/>
                <p:nvPr/>
              </p:nvGrpSpPr>
              <p:grpSpPr>
                <a:xfrm>
                  <a:off x="3002324" y="2297366"/>
                  <a:ext cx="4256606" cy="3000106"/>
                  <a:chOff x="738775" y="572033"/>
                  <a:chExt cx="3027676" cy="2629570"/>
                </a:xfrm>
              </p:grpSpPr>
              <p:cxnSp>
                <p:nvCxnSpPr>
                  <p:cNvPr id="78" name="Straight Connector 77">
                    <a:extLst>
                      <a:ext uri="{FF2B5EF4-FFF2-40B4-BE49-F238E27FC236}">
                        <a16:creationId xmlns:a16="http://schemas.microsoft.com/office/drawing/2014/main" id="{7FB08B0A-CA24-4B83-AD93-A7E0AAF05BD2}"/>
                      </a:ext>
                    </a:extLst>
                  </p:cNvPr>
                  <p:cNvCxnSpPr>
                    <a:cxnSpLocks/>
                  </p:cNvCxnSpPr>
                  <p:nvPr/>
                </p:nvCxnSpPr>
                <p:spPr>
                  <a:xfrm>
                    <a:off x="738775" y="572033"/>
                    <a:ext cx="2604813" cy="2629570"/>
                  </a:xfrm>
                  <a:prstGeom prst="line">
                    <a:avLst/>
                  </a:prstGeom>
                  <a:ln w="28575">
                    <a:solidFill>
                      <a:schemeClr val="accent3"/>
                    </a:solidFill>
                  </a:ln>
                </p:spPr>
                <p:style>
                  <a:lnRef idx="1">
                    <a:schemeClr val="accent1"/>
                  </a:lnRef>
                  <a:fillRef idx="0">
                    <a:schemeClr val="accent1"/>
                  </a:fillRef>
                  <a:effectRef idx="0">
                    <a:schemeClr val="accent1"/>
                  </a:effectRef>
                  <a:fontRef idx="minor">
                    <a:schemeClr val="tx1"/>
                  </a:fontRef>
                </p:style>
              </p:cxnSp>
              <p:sp>
                <p:nvSpPr>
                  <p:cNvPr id="79" name="TextBox 78">
                    <a:extLst>
                      <a:ext uri="{FF2B5EF4-FFF2-40B4-BE49-F238E27FC236}">
                        <a16:creationId xmlns:a16="http://schemas.microsoft.com/office/drawing/2014/main" id="{D3A82AA4-4460-42D6-B222-09E92DCF817A}"/>
                      </a:ext>
                    </a:extLst>
                  </p:cNvPr>
                  <p:cNvSpPr txBox="1"/>
                  <p:nvPr/>
                </p:nvSpPr>
                <p:spPr>
                  <a:xfrm>
                    <a:off x="3025627" y="2626028"/>
                    <a:ext cx="740824" cy="418885"/>
                  </a:xfrm>
                  <a:prstGeom prst="rect">
                    <a:avLst/>
                  </a:prstGeom>
                  <a:noFill/>
                  <a:ln>
                    <a:no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000" b="1" i="0" u="none" strike="noStrike" kern="1200" cap="none" spc="0" normalizeH="0" baseline="0" noProof="0" dirty="0">
                        <a:ln>
                          <a:noFill/>
                        </a:ln>
                        <a:solidFill>
                          <a:srgbClr val="FF0000"/>
                        </a:solidFill>
                        <a:effectLst/>
                        <a:uLnTx/>
                        <a:uFillTx/>
                        <a:latin typeface="Calibri" panose="020F0502020204030204"/>
                        <a:ea typeface="+mn-ea"/>
                        <a:cs typeface="+mn-cs"/>
                      </a:rPr>
                      <a:t>D = AR</a:t>
                    </a:r>
                  </a:p>
                </p:txBody>
              </p:sp>
            </p:grpSp>
            <p:sp>
              <p:nvSpPr>
                <p:cNvPr id="74" name="TextBox 73">
                  <a:extLst>
                    <a:ext uri="{FF2B5EF4-FFF2-40B4-BE49-F238E27FC236}">
                      <a16:creationId xmlns:a16="http://schemas.microsoft.com/office/drawing/2014/main" id="{9DE894A2-FB42-49DB-8770-6BA7A9E03073}"/>
                    </a:ext>
                  </a:extLst>
                </p:cNvPr>
                <p:cNvSpPr txBox="1"/>
                <p:nvPr/>
              </p:nvSpPr>
              <p:spPr>
                <a:xfrm>
                  <a:off x="4528733" y="5267390"/>
                  <a:ext cx="688829" cy="477910"/>
                </a:xfrm>
                <a:prstGeom prst="rect">
                  <a:avLst/>
                </a:prstGeom>
                <a:noFill/>
                <a:ln>
                  <a:no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000" b="0" i="0" u="none" strike="noStrike" kern="1200" cap="none" spc="0" normalizeH="0" baseline="0" noProof="0" dirty="0" err="1">
                      <a:ln>
                        <a:noFill/>
                      </a:ln>
                      <a:solidFill>
                        <a:prstClr val="black"/>
                      </a:solidFill>
                      <a:effectLst/>
                      <a:uLnTx/>
                      <a:uFillTx/>
                      <a:latin typeface="Calibri" panose="020F0502020204030204"/>
                      <a:ea typeface="+mn-ea"/>
                      <a:cs typeface="+mn-cs"/>
                    </a:rPr>
                    <a:t>q</a:t>
                  </a:r>
                  <a:r>
                    <a:rPr kumimoji="0" lang="en-GB" sz="2000" b="0" i="0" u="none" strike="noStrike" kern="1200" cap="none" spc="0" normalizeH="0" baseline="30000" noProof="0" dirty="0" err="1">
                      <a:ln>
                        <a:noFill/>
                      </a:ln>
                      <a:solidFill>
                        <a:prstClr val="black"/>
                      </a:solidFill>
                      <a:effectLst/>
                      <a:uLnTx/>
                      <a:uFillTx/>
                      <a:latin typeface="Calibri" panose="020F0502020204030204"/>
                      <a:ea typeface="+mn-ea"/>
                      <a:cs typeface="+mn-cs"/>
                    </a:rPr>
                    <a:t>LP</a:t>
                  </a:r>
                  <a:endParaRPr kumimoji="0" lang="en-GB" sz="20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75" name="TextBox 74">
                  <a:extLst>
                    <a:ext uri="{FF2B5EF4-FFF2-40B4-BE49-F238E27FC236}">
                      <a16:creationId xmlns:a16="http://schemas.microsoft.com/office/drawing/2014/main" id="{49BF5EEB-D06C-45CF-B52F-A85FF648B7C8}"/>
                    </a:ext>
                  </a:extLst>
                </p:cNvPr>
                <p:cNvSpPr txBox="1"/>
                <p:nvPr/>
              </p:nvSpPr>
              <p:spPr>
                <a:xfrm>
                  <a:off x="2400374" y="3584123"/>
                  <a:ext cx="688829" cy="845532"/>
                </a:xfrm>
                <a:prstGeom prst="rect">
                  <a:avLst/>
                </a:prstGeom>
                <a:noFill/>
                <a:ln>
                  <a:no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000" b="0" i="0" u="none" strike="noStrike" kern="1200" cap="none" spc="0" normalizeH="0" baseline="0" noProof="0" dirty="0" err="1">
                      <a:ln>
                        <a:noFill/>
                      </a:ln>
                      <a:solidFill>
                        <a:prstClr val="black"/>
                      </a:solidFill>
                      <a:effectLst/>
                      <a:uLnTx/>
                      <a:uFillTx/>
                      <a:latin typeface="Calibri" panose="020F0502020204030204"/>
                      <a:ea typeface="+mn-ea"/>
                      <a:cs typeface="+mn-cs"/>
                    </a:rPr>
                    <a:t>p</a:t>
                  </a:r>
                  <a:r>
                    <a:rPr kumimoji="0" lang="en-GB" sz="2000" b="0" i="0" u="none" strike="noStrike" kern="1200" cap="none" spc="0" normalizeH="0" baseline="30000" noProof="0" dirty="0" err="1">
                      <a:ln>
                        <a:noFill/>
                      </a:ln>
                      <a:solidFill>
                        <a:prstClr val="black"/>
                      </a:solidFill>
                      <a:effectLst/>
                      <a:uLnTx/>
                      <a:uFillTx/>
                      <a:latin typeface="Calibri" panose="020F0502020204030204"/>
                      <a:ea typeface="+mn-ea"/>
                      <a:cs typeface="+mn-cs"/>
                    </a:rPr>
                    <a:t>LP</a:t>
                  </a:r>
                  <a:endParaRPr kumimoji="0" lang="en-GB" sz="20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20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76" name="TextBox 75">
                  <a:extLst>
                    <a:ext uri="{FF2B5EF4-FFF2-40B4-BE49-F238E27FC236}">
                      <a16:creationId xmlns:a16="http://schemas.microsoft.com/office/drawing/2014/main" id="{D712387B-066C-48A3-99A7-82D8CAE13F66}"/>
                    </a:ext>
                  </a:extLst>
                </p:cNvPr>
                <p:cNvSpPr txBox="1"/>
                <p:nvPr/>
              </p:nvSpPr>
              <p:spPr>
                <a:xfrm>
                  <a:off x="2410594" y="3891339"/>
                  <a:ext cx="688829" cy="413912"/>
                </a:xfrm>
                <a:prstGeom prst="rect">
                  <a:avLst/>
                </a:prstGeom>
                <a:noFill/>
                <a:ln>
                  <a:no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000" b="0" i="0" u="none" strike="noStrike" kern="1200" cap="none" spc="0" normalizeH="0" baseline="0" noProof="0" dirty="0" err="1">
                      <a:ln>
                        <a:noFill/>
                      </a:ln>
                      <a:solidFill>
                        <a:prstClr val="black"/>
                      </a:solidFill>
                      <a:effectLst/>
                      <a:uLnTx/>
                      <a:uFillTx/>
                      <a:latin typeface="Calibri" panose="020F0502020204030204"/>
                      <a:ea typeface="+mn-ea"/>
                      <a:cs typeface="+mn-cs"/>
                    </a:rPr>
                    <a:t>c</a:t>
                  </a:r>
                  <a:r>
                    <a:rPr kumimoji="0" lang="en-GB" sz="2000" b="0" i="0" u="none" strike="noStrike" kern="1200" cap="none" spc="0" normalizeH="0" baseline="30000" noProof="0" dirty="0" err="1">
                      <a:ln>
                        <a:noFill/>
                      </a:ln>
                      <a:solidFill>
                        <a:prstClr val="black"/>
                      </a:solidFill>
                      <a:effectLst/>
                      <a:uLnTx/>
                      <a:uFillTx/>
                      <a:latin typeface="Calibri" panose="020F0502020204030204"/>
                      <a:ea typeface="+mn-ea"/>
                      <a:cs typeface="+mn-cs"/>
                    </a:rPr>
                    <a:t>I</a:t>
                  </a:r>
                  <a:endParaRPr kumimoji="0" lang="en-GB" sz="20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77" name="TextBox 76">
                  <a:extLst>
                    <a:ext uri="{FF2B5EF4-FFF2-40B4-BE49-F238E27FC236}">
                      <a16:creationId xmlns:a16="http://schemas.microsoft.com/office/drawing/2014/main" id="{D712387B-066C-48A3-99A7-82D8CAE13F66}"/>
                    </a:ext>
                  </a:extLst>
                </p:cNvPr>
                <p:cNvSpPr txBox="1"/>
                <p:nvPr/>
              </p:nvSpPr>
              <p:spPr>
                <a:xfrm>
                  <a:off x="2433642" y="3252978"/>
                  <a:ext cx="688829" cy="413912"/>
                </a:xfrm>
                <a:prstGeom prst="rect">
                  <a:avLst/>
                </a:prstGeom>
                <a:noFill/>
                <a:ln>
                  <a:no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000" b="0" i="0" u="none" strike="noStrike" kern="1200" cap="none" spc="0" normalizeH="0" baseline="0" noProof="0" dirty="0" err="1">
                      <a:ln>
                        <a:noFill/>
                      </a:ln>
                      <a:solidFill>
                        <a:prstClr val="black"/>
                      </a:solidFill>
                      <a:effectLst/>
                      <a:uLnTx/>
                      <a:uFillTx/>
                      <a:latin typeface="Calibri" panose="020F0502020204030204"/>
                      <a:ea typeface="+mn-ea"/>
                      <a:cs typeface="+mn-cs"/>
                    </a:rPr>
                    <a:t>c</a:t>
                  </a:r>
                  <a:r>
                    <a:rPr kumimoji="0" lang="en-GB" sz="2000" b="0" i="0" u="none" strike="noStrike" kern="1200" cap="none" spc="0" normalizeH="0" baseline="30000" noProof="0" dirty="0" err="1">
                      <a:ln>
                        <a:noFill/>
                      </a:ln>
                      <a:solidFill>
                        <a:prstClr val="black"/>
                      </a:solidFill>
                      <a:effectLst/>
                      <a:uLnTx/>
                      <a:uFillTx/>
                      <a:latin typeface="Calibri" panose="020F0502020204030204"/>
                      <a:ea typeface="+mn-ea"/>
                      <a:cs typeface="+mn-cs"/>
                    </a:rPr>
                    <a:t>E</a:t>
                  </a:r>
                  <a:endParaRPr kumimoji="0" lang="en-GB" sz="20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grpSp>
          <p:cxnSp>
            <p:nvCxnSpPr>
              <p:cNvPr id="63" name="Straight Connector 62">
                <a:extLst>
                  <a:ext uri="{FF2B5EF4-FFF2-40B4-BE49-F238E27FC236}">
                    <a16:creationId xmlns:a16="http://schemas.microsoft.com/office/drawing/2014/main" id="{6DD18BE1-9FA6-4DD9-9D6A-20A5ECF8FE65}"/>
                  </a:ext>
                </a:extLst>
              </p:cNvPr>
              <p:cNvCxnSpPr>
                <a:cxnSpLocks/>
              </p:cNvCxnSpPr>
              <p:nvPr/>
            </p:nvCxnSpPr>
            <p:spPr>
              <a:xfrm flipV="1">
                <a:off x="5024772" y="3595052"/>
                <a:ext cx="0" cy="1692000"/>
              </a:xfrm>
              <a:prstGeom prst="line">
                <a:avLst/>
              </a:prstGeom>
              <a:ln w="2857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64" name="Straight Connector 63">
                <a:extLst>
                  <a:ext uri="{FF2B5EF4-FFF2-40B4-BE49-F238E27FC236}">
                    <a16:creationId xmlns:a16="http://schemas.microsoft.com/office/drawing/2014/main" id="{0ADB3919-42A0-4B3E-A0F5-A1F3A0F6B49D}"/>
                  </a:ext>
                </a:extLst>
              </p:cNvPr>
              <p:cNvCxnSpPr>
                <a:cxnSpLocks/>
              </p:cNvCxnSpPr>
              <p:nvPr/>
            </p:nvCxnSpPr>
            <p:spPr>
              <a:xfrm flipH="1">
                <a:off x="3182418" y="4092653"/>
                <a:ext cx="1860963" cy="0"/>
              </a:xfrm>
              <a:prstGeom prst="line">
                <a:avLst/>
              </a:prstGeom>
              <a:ln w="2857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65" name="Straight Connector 64">
                <a:extLst>
                  <a:ext uri="{FF2B5EF4-FFF2-40B4-BE49-F238E27FC236}">
                    <a16:creationId xmlns:a16="http://schemas.microsoft.com/office/drawing/2014/main" id="{6088ACBB-CFA1-4A60-A9E2-D6F9A3573020}"/>
                  </a:ext>
                </a:extLst>
              </p:cNvPr>
              <p:cNvCxnSpPr>
                <a:cxnSpLocks/>
              </p:cNvCxnSpPr>
              <p:nvPr/>
            </p:nvCxnSpPr>
            <p:spPr>
              <a:xfrm flipH="1">
                <a:off x="3163809" y="3858098"/>
                <a:ext cx="1860963" cy="0"/>
              </a:xfrm>
              <a:prstGeom prst="line">
                <a:avLst/>
              </a:prstGeom>
              <a:ln w="2857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66" name="Straight Connector 65">
                <a:extLst>
                  <a:ext uri="{FF2B5EF4-FFF2-40B4-BE49-F238E27FC236}">
                    <a16:creationId xmlns:a16="http://schemas.microsoft.com/office/drawing/2014/main" id="{6088ACBB-CFA1-4A60-A9E2-D6F9A3573020}"/>
                  </a:ext>
                </a:extLst>
              </p:cNvPr>
              <p:cNvCxnSpPr>
                <a:cxnSpLocks/>
              </p:cNvCxnSpPr>
              <p:nvPr/>
            </p:nvCxnSpPr>
            <p:spPr>
              <a:xfrm flipH="1">
                <a:off x="3163808" y="3615143"/>
                <a:ext cx="1860963" cy="0"/>
              </a:xfrm>
              <a:prstGeom prst="line">
                <a:avLst/>
              </a:prstGeom>
              <a:ln w="28575">
                <a:solidFill>
                  <a:schemeClr val="tx1"/>
                </a:solidFill>
                <a:prstDash val="dash"/>
              </a:ln>
            </p:spPr>
            <p:style>
              <a:lnRef idx="1">
                <a:schemeClr val="accent1"/>
              </a:lnRef>
              <a:fillRef idx="0">
                <a:schemeClr val="accent1"/>
              </a:fillRef>
              <a:effectRef idx="0">
                <a:schemeClr val="accent1"/>
              </a:effectRef>
              <a:fontRef idx="minor">
                <a:schemeClr val="tx1"/>
              </a:fontRef>
            </p:style>
          </p:cxnSp>
        </p:grpSp>
        <p:sp>
          <p:nvSpPr>
            <p:cNvPr id="61" name="Rectangle 60">
              <a:extLst>
                <a:ext uri="{FF2B5EF4-FFF2-40B4-BE49-F238E27FC236}">
                  <a16:creationId xmlns:a16="http://schemas.microsoft.com/office/drawing/2014/main" id="{B0C8E034-7780-427C-8505-34116DD456B1}"/>
                </a:ext>
              </a:extLst>
            </p:cNvPr>
            <p:cNvSpPr/>
            <p:nvPr/>
          </p:nvSpPr>
          <p:spPr>
            <a:xfrm>
              <a:off x="4804826" y="3055058"/>
              <a:ext cx="1872393" cy="214820"/>
            </a:xfrm>
            <a:prstGeom prst="rect">
              <a:avLst/>
            </a:prstGeom>
            <a:solidFill>
              <a:srgbClr val="00EA80">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CCECFF"/>
                </a:solidFill>
                <a:effectLst/>
                <a:uLnTx/>
                <a:uFillTx/>
                <a:latin typeface="Calibri" panose="020F0502020204030204"/>
                <a:ea typeface="+mn-ea"/>
                <a:cs typeface="+mn-cs"/>
              </a:endParaRPr>
            </a:p>
          </p:txBody>
        </p:sp>
      </p:grpSp>
    </p:spTree>
    <p:extLst>
      <p:ext uri="{BB962C8B-B14F-4D97-AF65-F5344CB8AC3E}">
        <p14:creationId xmlns:p14="http://schemas.microsoft.com/office/powerpoint/2010/main" val="17155944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fade">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fade">
                                      <p:cBhvr>
                                        <p:cTn id="22" dur="5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fade">
                                      <p:cBhvr>
                                        <p:cTn id="27" dur="500"/>
                                        <p:tgtEl>
                                          <p:spTgt spid="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4">
                                            <p:txEl>
                                              <p:pRg st="5" end="5"/>
                                            </p:txEl>
                                          </p:spTgt>
                                        </p:tgtEl>
                                        <p:attrNameLst>
                                          <p:attrName>style.visibility</p:attrName>
                                        </p:attrNameLst>
                                      </p:cBhvr>
                                      <p:to>
                                        <p:strVal val="visible"/>
                                      </p:to>
                                    </p:set>
                                    <p:animEffect transition="in" filter="fade">
                                      <p:cBhvr>
                                        <p:cTn id="32" dur="500"/>
                                        <p:tgtEl>
                                          <p:spTgt spid="4">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5">
                                            <p:txEl>
                                              <p:pRg st="0" end="0"/>
                                            </p:txEl>
                                          </p:spTgt>
                                        </p:tgtEl>
                                        <p:attrNameLst>
                                          <p:attrName>style.visibility</p:attrName>
                                        </p:attrNameLst>
                                      </p:cBhvr>
                                      <p:to>
                                        <p:strVal val="visible"/>
                                      </p:to>
                                    </p:set>
                                    <p:animEffect transition="in" filter="fade">
                                      <p:cBhvr>
                                        <p:cTn id="37" dur="500"/>
                                        <p:tgtEl>
                                          <p:spTgt spid="35">
                                            <p:txEl>
                                              <p:pRg st="0" end="0"/>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5">
                                            <p:txEl>
                                              <p:pRg st="1" end="1"/>
                                            </p:txEl>
                                          </p:spTgt>
                                        </p:tgtEl>
                                        <p:attrNameLst>
                                          <p:attrName>style.visibility</p:attrName>
                                        </p:attrNameLst>
                                      </p:cBhvr>
                                      <p:to>
                                        <p:strVal val="visible"/>
                                      </p:to>
                                    </p:set>
                                    <p:animEffect transition="in" filter="fade">
                                      <p:cBhvr>
                                        <p:cTn id="42" dur="500"/>
                                        <p:tgtEl>
                                          <p:spTgt spid="35">
                                            <p:txEl>
                                              <p:pRg st="1" end="1"/>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59"/>
                                        </p:tgtEl>
                                        <p:attrNameLst>
                                          <p:attrName>style.visibility</p:attrName>
                                        </p:attrNameLst>
                                      </p:cBhvr>
                                      <p:to>
                                        <p:strVal val="visible"/>
                                      </p:to>
                                    </p:set>
                                    <p:animEffect transition="in" filter="fade">
                                      <p:cBhvr>
                                        <p:cTn id="47" dur="500"/>
                                        <p:tgtEl>
                                          <p:spTgt spid="59"/>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35">
                                            <p:txEl>
                                              <p:pRg st="2" end="2"/>
                                            </p:txEl>
                                          </p:spTgt>
                                        </p:tgtEl>
                                        <p:attrNameLst>
                                          <p:attrName>style.visibility</p:attrName>
                                        </p:attrNameLst>
                                      </p:cBhvr>
                                      <p:to>
                                        <p:strVal val="visible"/>
                                      </p:to>
                                    </p:set>
                                    <p:animEffect transition="in" filter="fade">
                                      <p:cBhvr>
                                        <p:cTn id="52" dur="500"/>
                                        <p:tgtEl>
                                          <p:spTgt spid="35">
                                            <p:txEl>
                                              <p:pRg st="2" end="2"/>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35">
                                            <p:txEl>
                                              <p:pRg st="3" end="3"/>
                                            </p:txEl>
                                          </p:spTgt>
                                        </p:tgtEl>
                                        <p:attrNameLst>
                                          <p:attrName>style.visibility</p:attrName>
                                        </p:attrNameLst>
                                      </p:cBhvr>
                                      <p:to>
                                        <p:strVal val="visible"/>
                                      </p:to>
                                    </p:set>
                                    <p:animEffect transition="in" filter="fade">
                                      <p:cBhvr>
                                        <p:cTn id="57" dur="500"/>
                                        <p:tgtEl>
                                          <p:spTgt spid="35">
                                            <p:txEl>
                                              <p:pRg st="3" end="3"/>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35">
                                            <p:txEl>
                                              <p:pRg st="4" end="4"/>
                                            </p:txEl>
                                          </p:spTgt>
                                        </p:tgtEl>
                                        <p:attrNameLst>
                                          <p:attrName>style.visibility</p:attrName>
                                        </p:attrNameLst>
                                      </p:cBhvr>
                                      <p:to>
                                        <p:strVal val="visible"/>
                                      </p:to>
                                    </p:set>
                                    <p:animEffect transition="in" filter="fade">
                                      <p:cBhvr>
                                        <p:cTn id="62" dur="500"/>
                                        <p:tgtEl>
                                          <p:spTgt spid="3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P spid="35"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C0B27210-D0CA-4654-B3E3-9ABB4F178E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CCECFF"/>
              </a:solidFill>
              <a:effectLst/>
              <a:uLnTx/>
              <a:uFillTx/>
              <a:latin typeface="Calibri" panose="020F0502020204030204"/>
              <a:ea typeface="+mn-ea"/>
              <a:cs typeface="+mn-cs"/>
            </a:endParaRPr>
          </a:p>
        </p:txBody>
      </p:sp>
      <p:sp>
        <p:nvSpPr>
          <p:cNvPr id="4" name="Title 3">
            <a:extLst>
              <a:ext uri="{FF2B5EF4-FFF2-40B4-BE49-F238E27FC236}">
                <a16:creationId xmlns:a16="http://schemas.microsoft.com/office/drawing/2014/main" id="{AF47EB7F-192E-469A-9A81-C292999A2287}"/>
              </a:ext>
            </a:extLst>
          </p:cNvPr>
          <p:cNvSpPr>
            <a:spLocks noGrp="1"/>
          </p:cNvSpPr>
          <p:nvPr>
            <p:ph type="ctrTitle"/>
          </p:nvPr>
        </p:nvSpPr>
        <p:spPr>
          <a:xfrm>
            <a:off x="6746628" y="1783959"/>
            <a:ext cx="4645250" cy="2889114"/>
          </a:xfrm>
        </p:spPr>
        <p:txBody>
          <a:bodyPr anchor="b">
            <a:normAutofit/>
          </a:bodyPr>
          <a:lstStyle/>
          <a:p>
            <a:pPr algn="l"/>
            <a:r>
              <a:rPr lang="en-GB" dirty="0">
                <a:solidFill>
                  <a:schemeClr val="bg1"/>
                </a:solidFill>
              </a:rPr>
              <a:t>Spotting &amp; Evaluating Limit Pricing</a:t>
            </a:r>
          </a:p>
        </p:txBody>
      </p:sp>
      <p:sp>
        <p:nvSpPr>
          <p:cNvPr id="5" name="Subtitle 4">
            <a:extLst>
              <a:ext uri="{FF2B5EF4-FFF2-40B4-BE49-F238E27FC236}">
                <a16:creationId xmlns:a16="http://schemas.microsoft.com/office/drawing/2014/main" id="{1E20BD14-672F-4172-B84C-DFA0BDF73849}"/>
              </a:ext>
            </a:extLst>
          </p:cNvPr>
          <p:cNvSpPr>
            <a:spLocks noGrp="1"/>
          </p:cNvSpPr>
          <p:nvPr>
            <p:ph type="subTitle" idx="1"/>
          </p:nvPr>
        </p:nvSpPr>
        <p:spPr>
          <a:xfrm>
            <a:off x="6746627" y="4750893"/>
            <a:ext cx="4645250" cy="1147863"/>
          </a:xfrm>
        </p:spPr>
        <p:txBody>
          <a:bodyPr anchor="t">
            <a:normAutofit/>
          </a:bodyPr>
          <a:lstStyle/>
          <a:p>
            <a:pPr algn="l"/>
            <a:r>
              <a:rPr lang="en-US" sz="2000" dirty="0">
                <a:solidFill>
                  <a:schemeClr val="bg1"/>
                </a:solidFill>
              </a:rPr>
              <a:t>Limit Pricing</a:t>
            </a:r>
          </a:p>
          <a:p>
            <a:pPr algn="l"/>
            <a:r>
              <a:rPr lang="en-GB" sz="2000" dirty="0">
                <a:solidFill>
                  <a:schemeClr val="bg1"/>
                </a:solidFill>
              </a:rPr>
              <a:t>Mr O’Grady</a:t>
            </a:r>
          </a:p>
        </p:txBody>
      </p:sp>
      <p:sp>
        <p:nvSpPr>
          <p:cNvPr id="16" name="Freeform: Shape 12">
            <a:extLst>
              <a:ext uri="{FF2B5EF4-FFF2-40B4-BE49-F238E27FC236}">
                <a16:creationId xmlns:a16="http://schemas.microsoft.com/office/drawing/2014/main" id="{1DB7C82F-AB7E-4F0C-B829-FA1B9C4151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6172782" cy="6858000"/>
          </a:xfrm>
          <a:custGeom>
            <a:avLst/>
            <a:gdLst>
              <a:gd name="connsiteX0" fmla="*/ 6172782 w 6172782"/>
              <a:gd name="connsiteY0" fmla="*/ 0 h 6858000"/>
              <a:gd name="connsiteX1" fmla="*/ 69075 w 6172782"/>
              <a:gd name="connsiteY1" fmla="*/ 0 h 6858000"/>
              <a:gd name="connsiteX2" fmla="*/ 35131 w 6172782"/>
              <a:gd name="connsiteY2" fmla="*/ 267128 h 6858000"/>
              <a:gd name="connsiteX3" fmla="*/ 0 w 6172782"/>
              <a:gd name="connsiteY3" fmla="*/ 962845 h 6858000"/>
              <a:gd name="connsiteX4" fmla="*/ 3276103 w 6172782"/>
              <a:gd name="connsiteY4" fmla="*/ 6782205 h 6858000"/>
              <a:gd name="connsiteX5" fmla="*/ 3407923 w 6172782"/>
              <a:gd name="connsiteY5" fmla="*/ 6858000 h 6858000"/>
              <a:gd name="connsiteX6" fmla="*/ 6172782 w 6172782"/>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172782" h="6858000">
                <a:moveTo>
                  <a:pt x="6172782" y="0"/>
                </a:moveTo>
                <a:lnTo>
                  <a:pt x="69075" y="0"/>
                </a:lnTo>
                <a:lnTo>
                  <a:pt x="35131" y="267128"/>
                </a:lnTo>
                <a:cubicBezTo>
                  <a:pt x="11901" y="495874"/>
                  <a:pt x="0" y="727970"/>
                  <a:pt x="0" y="962845"/>
                </a:cubicBezTo>
                <a:cubicBezTo>
                  <a:pt x="0" y="3429034"/>
                  <a:pt x="1312002" y="5588789"/>
                  <a:pt x="3276103" y="6782205"/>
                </a:cubicBezTo>
                <a:lnTo>
                  <a:pt x="3407923" y="6858000"/>
                </a:lnTo>
                <a:lnTo>
                  <a:pt x="6172782" y="6858000"/>
                </a:lnTo>
                <a:close/>
              </a:path>
            </a:pathLst>
          </a:cu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5" name="Freeform: Shape 14">
            <a:extLst>
              <a:ext uri="{FF2B5EF4-FFF2-40B4-BE49-F238E27FC236}">
                <a16:creationId xmlns:a16="http://schemas.microsoft.com/office/drawing/2014/main" id="{70B66945-4967-4040-926D-DCA44313CD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6024154" cy="6858000"/>
          </a:xfrm>
          <a:custGeom>
            <a:avLst/>
            <a:gdLst>
              <a:gd name="connsiteX0" fmla="*/ 0 w 6024154"/>
              <a:gd name="connsiteY0" fmla="*/ 0 h 6858000"/>
              <a:gd name="connsiteX1" fmla="*/ 5953780 w 6024154"/>
              <a:gd name="connsiteY1" fmla="*/ 0 h 6858000"/>
              <a:gd name="connsiteX2" fmla="*/ 5989880 w 6024154"/>
              <a:gd name="connsiteY2" fmla="*/ 284091 h 6858000"/>
              <a:gd name="connsiteX3" fmla="*/ 6024154 w 6024154"/>
              <a:gd name="connsiteY3" fmla="*/ 962844 h 6858000"/>
              <a:gd name="connsiteX4" fmla="*/ 2549934 w 6024154"/>
              <a:gd name="connsiteY4" fmla="*/ 6800152 h 6858000"/>
              <a:gd name="connsiteX5" fmla="*/ 2436987 w 6024154"/>
              <a:gd name="connsiteY5" fmla="*/ 6858000 h 6858000"/>
              <a:gd name="connsiteX6" fmla="*/ 0 w 6024154"/>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024154" h="6858000">
                <a:moveTo>
                  <a:pt x="0" y="0"/>
                </a:moveTo>
                <a:lnTo>
                  <a:pt x="5953780" y="0"/>
                </a:lnTo>
                <a:lnTo>
                  <a:pt x="5989880" y="284091"/>
                </a:lnTo>
                <a:cubicBezTo>
                  <a:pt x="6012544" y="507260"/>
                  <a:pt x="6024154" y="733696"/>
                  <a:pt x="6024154" y="962844"/>
                </a:cubicBezTo>
                <a:cubicBezTo>
                  <a:pt x="6024154" y="3483472"/>
                  <a:pt x="4619336" y="5675986"/>
                  <a:pt x="2549934" y="6800152"/>
                </a:cubicBezTo>
                <a:lnTo>
                  <a:pt x="2436987" y="6858000"/>
                </a:lnTo>
                <a:lnTo>
                  <a:pt x="0" y="685800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6" name="Graphic 6">
            <a:extLst>
              <a:ext uri="{FF2B5EF4-FFF2-40B4-BE49-F238E27FC236}">
                <a16:creationId xmlns:a16="http://schemas.microsoft.com/office/drawing/2014/main" id="{8D0DB074-2C64-454C-93E5-826B0DD14B2D}"/>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523236" y="271410"/>
            <a:ext cx="4479483" cy="4479483"/>
          </a:xfrm>
          <a:prstGeom prst="rect">
            <a:avLst/>
          </a:prstGeom>
        </p:spPr>
      </p:pic>
    </p:spTree>
    <p:extLst>
      <p:ext uri="{BB962C8B-B14F-4D97-AF65-F5344CB8AC3E}">
        <p14:creationId xmlns:p14="http://schemas.microsoft.com/office/powerpoint/2010/main" val="8651651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a:extLst>
              <a:ext uri="{FF2B5EF4-FFF2-40B4-BE49-F238E27FC236}">
                <a16:creationId xmlns:a16="http://schemas.microsoft.com/office/drawing/2014/main" id="{FF325F12-DD55-467D-9BA3-6AF84A6E8C6A}"/>
              </a:ext>
            </a:extLst>
          </p:cNvPr>
          <p:cNvSpPr>
            <a:spLocks noGrp="1"/>
          </p:cNvSpPr>
          <p:nvPr>
            <p:ph idx="1"/>
          </p:nvPr>
        </p:nvSpPr>
        <p:spPr>
          <a:xfrm>
            <a:off x="0" y="-1"/>
            <a:ext cx="12192000" cy="7010401"/>
          </a:xfrm>
        </p:spPr>
        <p:txBody>
          <a:bodyPr>
            <a:normAutofit/>
          </a:bodyPr>
          <a:lstStyle/>
          <a:p>
            <a:pPr marL="0" indent="0" algn="ctr">
              <a:buNone/>
            </a:pPr>
            <a:r>
              <a:rPr lang="en-GB" u="sng" dirty="0"/>
              <a:t>Spotting &amp; Evaluating Limit Pricing</a:t>
            </a:r>
          </a:p>
          <a:p>
            <a:pPr marL="0" indent="0">
              <a:buNone/>
            </a:pPr>
            <a:r>
              <a:rPr lang="en-GB" b="1" dirty="0">
                <a:solidFill>
                  <a:schemeClr val="accent1"/>
                </a:solidFill>
              </a:rPr>
              <a:t>Spotting Limit pricing is difficult:</a:t>
            </a:r>
            <a:r>
              <a:rPr lang="en-GB" dirty="0"/>
              <a:t> As it is difficult to determine whether a price drop was to deter entry or for some other reason. </a:t>
            </a:r>
          </a:p>
          <a:p>
            <a:pPr marL="457200" lvl="1" indent="0">
              <a:buNone/>
            </a:pPr>
            <a:r>
              <a:rPr lang="en-GB" dirty="0"/>
              <a:t>We can’t compare pricing to alternative firms, if they have been deterred from entering.</a:t>
            </a:r>
          </a:p>
          <a:p>
            <a:pPr marL="457200" lvl="1" indent="0">
              <a:buNone/>
            </a:pPr>
            <a:r>
              <a:rPr lang="en-GB" dirty="0"/>
              <a:t>Firms can often avoid legal repercussions as it is difficult to confirm claims of limit pricing</a:t>
            </a:r>
          </a:p>
          <a:p>
            <a:pPr marL="0" indent="0">
              <a:buNone/>
            </a:pPr>
            <a:r>
              <a:rPr lang="en-GB" b="1" dirty="0">
                <a:solidFill>
                  <a:schemeClr val="accent4"/>
                </a:solidFill>
              </a:rPr>
              <a:t>Ferries and the Eurotunnel: </a:t>
            </a:r>
            <a:r>
              <a:rPr lang="en-GB" dirty="0"/>
              <a:t>The market for crossings of the English Channel had been dominated by ferry firms P&amp;O and Stena </a:t>
            </a:r>
            <a:endParaRPr lang="en-GB" b="1" dirty="0">
              <a:solidFill>
                <a:schemeClr val="accent4"/>
              </a:solidFill>
            </a:endParaRPr>
          </a:p>
          <a:p>
            <a:pPr marL="457200" lvl="1" indent="0">
              <a:buNone/>
            </a:pPr>
            <a:r>
              <a:rPr lang="en-GB" dirty="0"/>
              <a:t>With growing rumours of construction of the Eurotunnel, both firms cut prices by 50% </a:t>
            </a:r>
          </a:p>
          <a:p>
            <a:pPr marL="457200" lvl="1" indent="0">
              <a:buNone/>
            </a:pPr>
            <a:r>
              <a:rPr lang="en-GB" dirty="0"/>
              <a:t>Suggesting to new firms that entering the channel crossing market would not be profitable.</a:t>
            </a:r>
          </a:p>
          <a:p>
            <a:pPr marL="457200" lvl="1" indent="0">
              <a:buNone/>
            </a:pPr>
            <a:r>
              <a:rPr lang="en-GB" dirty="0"/>
              <a:t>However, after the tunnel opened, the two firms merged and increased price back to the previous levels, suggesting attempted limit pricing to deter entry was unsuccessful</a:t>
            </a:r>
          </a:p>
          <a:p>
            <a:pPr marL="0" indent="0">
              <a:buNone/>
            </a:pPr>
            <a:r>
              <a:rPr lang="en-GB" b="1" dirty="0">
                <a:solidFill>
                  <a:schemeClr val="accent1"/>
                </a:solidFill>
              </a:rPr>
              <a:t>Limit Pricing Evaluation: </a:t>
            </a:r>
            <a:r>
              <a:rPr lang="en-GB" dirty="0"/>
              <a:t>Limit pricing can only work when the firm blocking entry is significantly large relative to the potential entrants. </a:t>
            </a:r>
          </a:p>
          <a:p>
            <a:pPr marL="457200" lvl="1" indent="0">
              <a:buNone/>
            </a:pPr>
            <a:r>
              <a:rPr lang="en-GB" dirty="0"/>
              <a:t>If potential entrants are also large and benefit from economies of scale, such a tactic may be irrational, reducing SNP with no long run payoff </a:t>
            </a:r>
          </a:p>
          <a:p>
            <a:pPr marL="457200" lvl="1" indent="0">
              <a:buNone/>
            </a:pPr>
            <a:r>
              <a:rPr lang="en-GB" b="1" dirty="0">
                <a:solidFill>
                  <a:schemeClr val="accent4"/>
                </a:solidFill>
              </a:rPr>
              <a:t>US car market: </a:t>
            </a:r>
            <a:r>
              <a:rPr lang="en-GB" dirty="0"/>
              <a:t>in the last 20 years the US car market has seen an influx of European cars. But, as firms such as VW already have EoS, US car makers didn’t attempt to block this entry.</a:t>
            </a:r>
          </a:p>
        </p:txBody>
      </p:sp>
    </p:spTree>
    <p:extLst>
      <p:ext uri="{BB962C8B-B14F-4D97-AF65-F5344CB8AC3E}">
        <p14:creationId xmlns:p14="http://schemas.microsoft.com/office/powerpoint/2010/main" val="4637255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fade">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fade">
                                      <p:cBhvr>
                                        <p:cTn id="22" dur="5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fade">
                                      <p:cBhvr>
                                        <p:cTn id="27" dur="500"/>
                                        <p:tgtEl>
                                          <p:spTgt spid="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4">
                                            <p:txEl>
                                              <p:pRg st="5" end="5"/>
                                            </p:txEl>
                                          </p:spTgt>
                                        </p:tgtEl>
                                        <p:attrNameLst>
                                          <p:attrName>style.visibility</p:attrName>
                                        </p:attrNameLst>
                                      </p:cBhvr>
                                      <p:to>
                                        <p:strVal val="visible"/>
                                      </p:to>
                                    </p:set>
                                    <p:animEffect transition="in" filter="fade">
                                      <p:cBhvr>
                                        <p:cTn id="32" dur="500"/>
                                        <p:tgtEl>
                                          <p:spTgt spid="4">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4">
                                            <p:txEl>
                                              <p:pRg st="6" end="6"/>
                                            </p:txEl>
                                          </p:spTgt>
                                        </p:tgtEl>
                                        <p:attrNameLst>
                                          <p:attrName>style.visibility</p:attrName>
                                        </p:attrNameLst>
                                      </p:cBhvr>
                                      <p:to>
                                        <p:strVal val="visible"/>
                                      </p:to>
                                    </p:set>
                                    <p:animEffect transition="in" filter="fade">
                                      <p:cBhvr>
                                        <p:cTn id="37" dur="500"/>
                                        <p:tgtEl>
                                          <p:spTgt spid="4">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4">
                                            <p:txEl>
                                              <p:pRg st="7" end="7"/>
                                            </p:txEl>
                                          </p:spTgt>
                                        </p:tgtEl>
                                        <p:attrNameLst>
                                          <p:attrName>style.visibility</p:attrName>
                                        </p:attrNameLst>
                                      </p:cBhvr>
                                      <p:to>
                                        <p:strVal val="visible"/>
                                      </p:to>
                                    </p:set>
                                    <p:animEffect transition="in" filter="fade">
                                      <p:cBhvr>
                                        <p:cTn id="42" dur="500"/>
                                        <p:tgtEl>
                                          <p:spTgt spid="4">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4">
                                            <p:txEl>
                                              <p:pRg st="8" end="8"/>
                                            </p:txEl>
                                          </p:spTgt>
                                        </p:tgtEl>
                                        <p:attrNameLst>
                                          <p:attrName>style.visibility</p:attrName>
                                        </p:attrNameLst>
                                      </p:cBhvr>
                                      <p:to>
                                        <p:strVal val="visible"/>
                                      </p:to>
                                    </p:set>
                                    <p:animEffect transition="in" filter="fade">
                                      <p:cBhvr>
                                        <p:cTn id="47" dur="500"/>
                                        <p:tgtEl>
                                          <p:spTgt spid="4">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4">
                                            <p:txEl>
                                              <p:pRg st="9" end="9"/>
                                            </p:txEl>
                                          </p:spTgt>
                                        </p:tgtEl>
                                        <p:attrNameLst>
                                          <p:attrName>style.visibility</p:attrName>
                                        </p:attrNameLst>
                                      </p:cBhvr>
                                      <p:to>
                                        <p:strVal val="visible"/>
                                      </p:to>
                                    </p:set>
                                    <p:animEffect transition="in" filter="fade">
                                      <p:cBhvr>
                                        <p:cTn id="52" dur="500"/>
                                        <p:tgtEl>
                                          <p:spTgt spid="4">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4">
                                            <p:txEl>
                                              <p:pRg st="10" end="10"/>
                                            </p:txEl>
                                          </p:spTgt>
                                        </p:tgtEl>
                                        <p:attrNameLst>
                                          <p:attrName>style.visibility</p:attrName>
                                        </p:attrNameLst>
                                      </p:cBhvr>
                                      <p:to>
                                        <p:strVal val="visible"/>
                                      </p:to>
                                    </p:set>
                                    <p:animEffect transition="in" filter="fade">
                                      <p:cBhvr>
                                        <p:cTn id="57" dur="500"/>
                                        <p:tgtEl>
                                          <p:spTgt spid="4">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Rounded Corners 3">
            <a:extLst>
              <a:ext uri="{FF2B5EF4-FFF2-40B4-BE49-F238E27FC236}">
                <a16:creationId xmlns:a16="http://schemas.microsoft.com/office/drawing/2014/main" id="{97FD6DC9-63CD-4250-9D0D-DF55FB52098E}"/>
              </a:ext>
            </a:extLst>
          </p:cNvPr>
          <p:cNvSpPr/>
          <p:nvPr/>
        </p:nvSpPr>
        <p:spPr>
          <a:xfrm>
            <a:off x="240632" y="298187"/>
            <a:ext cx="5096265" cy="3969016"/>
          </a:xfrm>
          <a:prstGeom prst="roundRect">
            <a:avLst/>
          </a:prstGeom>
          <a:solidFill>
            <a:schemeClr val="tx1">
              <a:lumMod val="75000"/>
              <a:lumOff val="25000"/>
            </a:schemeClr>
          </a:solidFill>
          <a:ln w="152400">
            <a:solidFill>
              <a:schemeClr val="accent1">
                <a:lumMod val="20000"/>
                <a:lumOff val="80000"/>
              </a:schemeClr>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CCECFF"/>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E693CDB0-B39C-41E0-ACC9-52D181E2B091}"/>
              </a:ext>
            </a:extLst>
          </p:cNvPr>
          <p:cNvSpPr>
            <a:spLocks noGrp="1"/>
          </p:cNvSpPr>
          <p:nvPr>
            <p:ph type="title"/>
          </p:nvPr>
        </p:nvSpPr>
        <p:spPr>
          <a:xfrm>
            <a:off x="576466" y="449181"/>
            <a:ext cx="4829483" cy="1100440"/>
          </a:xfrm>
        </p:spPr>
        <p:txBody>
          <a:bodyPr>
            <a:normAutofit/>
          </a:bodyPr>
          <a:lstStyle/>
          <a:p>
            <a:r>
              <a:rPr lang="en-GB" sz="3600" dirty="0">
                <a:solidFill>
                  <a:srgbClr val="FFFFFF"/>
                </a:solidFill>
              </a:rPr>
              <a:t>Where next?</a:t>
            </a:r>
          </a:p>
        </p:txBody>
      </p:sp>
      <p:sp>
        <p:nvSpPr>
          <p:cNvPr id="3" name="Content Placeholder 2">
            <a:extLst>
              <a:ext uri="{FF2B5EF4-FFF2-40B4-BE49-F238E27FC236}">
                <a16:creationId xmlns:a16="http://schemas.microsoft.com/office/drawing/2014/main" id="{4C889634-F490-454D-A9C7-52DD76EC5D20}"/>
              </a:ext>
            </a:extLst>
          </p:cNvPr>
          <p:cNvSpPr>
            <a:spLocks noGrp="1"/>
          </p:cNvSpPr>
          <p:nvPr>
            <p:ph idx="1"/>
          </p:nvPr>
        </p:nvSpPr>
        <p:spPr>
          <a:xfrm>
            <a:off x="335836" y="1437327"/>
            <a:ext cx="4936478" cy="2584548"/>
          </a:xfrm>
        </p:spPr>
        <p:txBody>
          <a:bodyPr anchor="t">
            <a:normAutofit lnSpcReduction="10000"/>
          </a:bodyPr>
          <a:lstStyle/>
          <a:p>
            <a:pPr marL="0" indent="0">
              <a:buNone/>
            </a:pPr>
            <a:r>
              <a:rPr lang="en-GB" sz="2400" dirty="0">
                <a:solidFill>
                  <a:srgbClr val="FFFFFF"/>
                </a:solidFill>
              </a:rPr>
              <a:t>Don’t forget to </a:t>
            </a:r>
            <a:r>
              <a:rPr lang="en-GB" sz="2400" b="1" dirty="0">
                <a:solidFill>
                  <a:srgbClr val="FF0000"/>
                </a:solidFill>
              </a:rPr>
              <a:t>SUBSCRIBE!</a:t>
            </a:r>
          </a:p>
          <a:p>
            <a:pPr marL="0" indent="0">
              <a:buNone/>
            </a:pPr>
            <a:r>
              <a:rPr lang="en-GB" sz="1800" dirty="0">
                <a:solidFill>
                  <a:srgbClr val="FFFFFF"/>
                </a:solidFill>
              </a:rPr>
              <a:t>Visit our website: </a:t>
            </a:r>
            <a:r>
              <a:rPr lang="en-GB" sz="1800" b="1" u="sng" dirty="0">
                <a:solidFill>
                  <a:srgbClr val="FFFFFF"/>
                </a:solidFill>
              </a:rPr>
              <a:t>www.smootheconomics.co.uk</a:t>
            </a:r>
          </a:p>
          <a:p>
            <a:pPr marL="457200" lvl="1" indent="0">
              <a:buNone/>
            </a:pPr>
            <a:r>
              <a:rPr lang="en-GB" sz="1800" dirty="0">
                <a:solidFill>
                  <a:srgbClr val="FFFFFF"/>
                </a:solidFill>
              </a:rPr>
              <a:t>Find more resources, extension materials, details of courses, competitions, and more!</a:t>
            </a:r>
          </a:p>
          <a:p>
            <a:pPr marL="0" indent="0">
              <a:buNone/>
            </a:pPr>
            <a:r>
              <a:rPr lang="en-GB" sz="1800" dirty="0">
                <a:solidFill>
                  <a:srgbClr val="FFFFFF"/>
                </a:solidFill>
              </a:rPr>
              <a:t>Follow our socials:</a:t>
            </a:r>
          </a:p>
          <a:p>
            <a:pPr marL="457200" lvl="1" indent="0">
              <a:buNone/>
            </a:pPr>
            <a:r>
              <a:rPr lang="en-GB" sz="1800" dirty="0">
                <a:solidFill>
                  <a:srgbClr val="FFFFFF"/>
                </a:solidFill>
              </a:rPr>
              <a:t>Instagram: @</a:t>
            </a:r>
            <a:r>
              <a:rPr lang="en-GB" sz="1800" dirty="0" err="1">
                <a:solidFill>
                  <a:srgbClr val="FFFFFF"/>
                </a:solidFill>
              </a:rPr>
              <a:t>smootheconomics</a:t>
            </a:r>
            <a:endParaRPr lang="en-GB" sz="1800" dirty="0">
              <a:solidFill>
                <a:srgbClr val="FFFFFF"/>
              </a:solidFill>
            </a:endParaRPr>
          </a:p>
          <a:p>
            <a:pPr marL="457200" lvl="1" indent="0">
              <a:buNone/>
            </a:pPr>
            <a:r>
              <a:rPr lang="en-GB" sz="1800" dirty="0">
                <a:solidFill>
                  <a:srgbClr val="FFFFFF"/>
                </a:solidFill>
              </a:rPr>
              <a:t>Twitter: @</a:t>
            </a:r>
            <a:r>
              <a:rPr lang="en-GB" sz="1800" dirty="0" err="1">
                <a:solidFill>
                  <a:srgbClr val="FFFFFF"/>
                </a:solidFill>
              </a:rPr>
              <a:t>SmoothEconomics</a:t>
            </a:r>
            <a:endParaRPr lang="en-GB" sz="1800" dirty="0">
              <a:solidFill>
                <a:srgbClr val="FFFFFF"/>
              </a:solidFill>
            </a:endParaRPr>
          </a:p>
          <a:p>
            <a:pPr marL="457200" lvl="1" indent="0">
              <a:buNone/>
            </a:pPr>
            <a:r>
              <a:rPr lang="en-GB" sz="1800" dirty="0">
                <a:solidFill>
                  <a:srgbClr val="FFFFFF"/>
                </a:solidFill>
              </a:rPr>
              <a:t>Facebook: @</a:t>
            </a:r>
            <a:r>
              <a:rPr lang="en-GB" sz="1800" dirty="0" err="1">
                <a:solidFill>
                  <a:srgbClr val="FFFFFF"/>
                </a:solidFill>
              </a:rPr>
              <a:t>SmoothEconomics</a:t>
            </a:r>
            <a:endParaRPr lang="en-GB" sz="1800" dirty="0">
              <a:solidFill>
                <a:srgbClr val="FFFFFF"/>
              </a:solidFill>
            </a:endParaRPr>
          </a:p>
          <a:p>
            <a:pPr marL="0" indent="0">
              <a:buNone/>
            </a:pPr>
            <a:endParaRPr lang="en-GB" sz="1800" dirty="0"/>
          </a:p>
        </p:txBody>
      </p:sp>
      <p:pic>
        <p:nvPicPr>
          <p:cNvPr id="11" name="Picture 2" descr="Social Media Icons Set Logo, Social Media Icons, Social Media ...">
            <a:extLst>
              <a:ext uri="{FF2B5EF4-FFF2-40B4-BE49-F238E27FC236}">
                <a16:creationId xmlns:a16="http://schemas.microsoft.com/office/drawing/2014/main" id="{ACAF7EC5-8CDB-49BB-A14C-03C8CB614467}"/>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5730" t="2602" r="64107" b="68636"/>
          <a:stretch/>
        </p:blipFill>
        <p:spPr bwMode="auto">
          <a:xfrm>
            <a:off x="5586125" y="197110"/>
            <a:ext cx="2020824" cy="1926959"/>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2" descr="Social Media Icons Set Logo, Social Media Icons, Social Media ...">
            <a:extLst>
              <a:ext uri="{FF2B5EF4-FFF2-40B4-BE49-F238E27FC236}">
                <a16:creationId xmlns:a16="http://schemas.microsoft.com/office/drawing/2014/main" id="{5A68899F-AF3D-402C-B36E-B90E3354614A}"/>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5246" t="35695" r="64591" b="35543"/>
          <a:stretch/>
        </p:blipFill>
        <p:spPr bwMode="auto">
          <a:xfrm>
            <a:off x="5586125" y="2492103"/>
            <a:ext cx="3339959" cy="3184825"/>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8">
            <a:extLst>
              <a:ext uri="{FF2B5EF4-FFF2-40B4-BE49-F238E27FC236}">
                <a16:creationId xmlns:a16="http://schemas.microsoft.com/office/drawing/2014/main" id="{5E98E312-83DA-4D63-8A06-32004EC743C3}"/>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8052716" y="-1167661"/>
            <a:ext cx="4493844" cy="4493844"/>
          </a:xfrm>
          <a:prstGeom prst="rect">
            <a:avLst/>
          </a:prstGeom>
        </p:spPr>
      </p:pic>
      <p:pic>
        <p:nvPicPr>
          <p:cNvPr id="13" name="Picture 2" descr="Social Media Icons Set Logo, Social Media Icons, Social Media ...">
            <a:extLst>
              <a:ext uri="{FF2B5EF4-FFF2-40B4-BE49-F238E27FC236}">
                <a16:creationId xmlns:a16="http://schemas.microsoft.com/office/drawing/2014/main" id="{FC3F4619-623B-4D24-9990-A59DCBB89262}"/>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34918" t="2505" r="34919" b="68733"/>
          <a:stretch/>
        </p:blipFill>
        <p:spPr bwMode="auto">
          <a:xfrm>
            <a:off x="8666678" y="3757469"/>
            <a:ext cx="4366662" cy="4163845"/>
          </a:xfrm>
          <a:prstGeom prst="rect">
            <a:avLst/>
          </a:prstGeom>
          <a:noFill/>
          <a:extLst>
            <a:ext uri="{909E8E84-426E-40DD-AFC4-6F175D3DCCD1}">
              <a14:hiddenFill xmlns:a14="http://schemas.microsoft.com/office/drawing/2010/main">
                <a:solidFill>
                  <a:srgbClr val="FFFFFF"/>
                </a:solidFill>
              </a14:hiddenFill>
            </a:ext>
          </a:extLst>
        </p:spPr>
      </p:pic>
      <p:pic>
        <p:nvPicPr>
          <p:cNvPr id="14" name="Picture 2" descr="Social Media Icons Set Logo, Social Media Icons, Social Media ...">
            <a:extLst>
              <a:ext uri="{FF2B5EF4-FFF2-40B4-BE49-F238E27FC236}">
                <a16:creationId xmlns:a16="http://schemas.microsoft.com/office/drawing/2014/main" id="{B8A781EC-5981-4322-9EF7-8BCADDDD8EE2}"/>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66108" t="2261" r="3729" b="68977"/>
          <a:stretch/>
        </p:blipFill>
        <p:spPr bwMode="auto">
          <a:xfrm>
            <a:off x="1712708" y="4323088"/>
            <a:ext cx="4736218" cy="451623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7928641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ne slide lessons">
      <a:dk1>
        <a:sysClr val="windowText" lastClr="000000"/>
      </a:dk1>
      <a:lt1>
        <a:srgbClr val="CCECFF"/>
      </a:lt1>
      <a:dk2>
        <a:srgbClr val="44546A"/>
      </a:dk2>
      <a:lt2>
        <a:srgbClr val="00EA80"/>
      </a:lt2>
      <a:accent1>
        <a:srgbClr val="0000FF"/>
      </a:accent1>
      <a:accent2>
        <a:srgbClr val="ED7D31"/>
      </a:accent2>
      <a:accent3>
        <a:srgbClr val="FF0000"/>
      </a:accent3>
      <a:accent4>
        <a:srgbClr val="00B050"/>
      </a:accent4>
      <a:accent5>
        <a:srgbClr val="9900FF"/>
      </a:accent5>
      <a:accent6>
        <a:srgbClr val="A5A5A5"/>
      </a:accent6>
      <a:hlink>
        <a:srgbClr val="9900FF"/>
      </a:hlink>
      <a:folHlink>
        <a:srgbClr val="C165FF"/>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311</TotalTime>
  <Words>496</Words>
  <Application>Microsoft Office PowerPoint</Application>
  <PresentationFormat>Widescreen</PresentationFormat>
  <Paragraphs>48</Paragraphs>
  <Slides>6</Slides>
  <Notes>0</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6</vt:i4>
      </vt:variant>
    </vt:vector>
  </HeadingPairs>
  <TitlesOfParts>
    <vt:vector size="11" baseType="lpstr">
      <vt:lpstr>Arial</vt:lpstr>
      <vt:lpstr>Calibri</vt:lpstr>
      <vt:lpstr>Calibri Light</vt:lpstr>
      <vt:lpstr>Office Theme</vt:lpstr>
      <vt:lpstr>1_Office Theme</vt:lpstr>
      <vt:lpstr>Limit Pricing</vt:lpstr>
      <vt:lpstr>Intro to Limit Pricing</vt:lpstr>
      <vt:lpstr>PowerPoint Presentation</vt:lpstr>
      <vt:lpstr>Spotting &amp; Evaluating Limit Pricing</vt:lpstr>
      <vt:lpstr>PowerPoint Presentation</vt:lpstr>
      <vt:lpstr>Where next?</vt:lpstr>
    </vt:vector>
  </TitlesOfParts>
  <Company>Merchant Taylors School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Limit Pricing</dc:title>
  <dc:creator>Hugo O'Grady (MTS - Economics)</dc:creator>
  <cp:lastModifiedBy>Hugo O'Grady (MTS - Economics)</cp:lastModifiedBy>
  <cp:revision>5</cp:revision>
  <dcterms:created xsi:type="dcterms:W3CDTF">2020-12-02T12:23:21Z</dcterms:created>
  <dcterms:modified xsi:type="dcterms:W3CDTF">2020-12-11T12:20:24Z</dcterms:modified>
</cp:coreProperties>
</file>