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19" r:id="rId3"/>
    <p:sldId id="259" r:id="rId4"/>
    <p:sldId id="262" r:id="rId5"/>
    <p:sldId id="320" r:id="rId6"/>
    <p:sldId id="321" r:id="rId7"/>
    <p:sldId id="322" r:id="rId8"/>
    <p:sldId id="32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0C9FDA-7A52-4857-BA18-1607D526E304}" v="2998" dt="2021-01-27T14:17:16.4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go O'Grady (MTS - Economics)" userId="be5239d6-4e1c-4d0a-af6d-902fa350e3f1" providerId="ADAL" clId="{E40C9FDA-7A52-4857-BA18-1607D526E304}"/>
    <pc:docChg chg="undo custSel addSld delSld modSld">
      <pc:chgData name="Hugo O'Grady (MTS - Economics)" userId="be5239d6-4e1c-4d0a-af6d-902fa350e3f1" providerId="ADAL" clId="{E40C9FDA-7A52-4857-BA18-1607D526E304}" dt="2021-01-27T14:17:16.413" v="3122" actId="20577"/>
      <pc:docMkLst>
        <pc:docMk/>
      </pc:docMkLst>
      <pc:sldChg chg="addSp delSp modSp add del mod setBg delDesignElem">
        <pc:chgData name="Hugo O'Grady (MTS - Economics)" userId="be5239d6-4e1c-4d0a-af6d-902fa350e3f1" providerId="ADAL" clId="{E40C9FDA-7A52-4857-BA18-1607D526E304}" dt="2021-01-22T12:56:09.561" v="86" actId="20577"/>
        <pc:sldMkLst>
          <pc:docMk/>
          <pc:sldMk cId="1104102011" sldId="259"/>
        </pc:sldMkLst>
        <pc:spChg chg="mod">
          <ac:chgData name="Hugo O'Grady (MTS - Economics)" userId="be5239d6-4e1c-4d0a-af6d-902fa350e3f1" providerId="ADAL" clId="{E40C9FDA-7A52-4857-BA18-1607D526E304}" dt="2021-01-22T12:52:20.360" v="59" actId="20577"/>
          <ac:spMkLst>
            <pc:docMk/>
            <pc:sldMk cId="1104102011" sldId="259"/>
            <ac:spMk id="4" creationId="{AF47EB7F-192E-469A-9A81-C292999A2287}"/>
          </ac:spMkLst>
        </pc:spChg>
        <pc:spChg chg="mod">
          <ac:chgData name="Hugo O'Grady (MTS - Economics)" userId="be5239d6-4e1c-4d0a-af6d-902fa350e3f1" providerId="ADAL" clId="{E40C9FDA-7A52-4857-BA18-1607D526E304}" dt="2021-01-22T12:56:09.561" v="86" actId="20577"/>
          <ac:spMkLst>
            <pc:docMk/>
            <pc:sldMk cId="1104102011" sldId="259"/>
            <ac:spMk id="5" creationId="{1E20BD14-672F-4172-B84C-DFA0BDF73849}"/>
          </ac:spMkLst>
        </pc:spChg>
        <pc:spChg chg="add del">
          <ac:chgData name="Hugo O'Grady (MTS - Economics)" userId="be5239d6-4e1c-4d0a-af6d-902fa350e3f1" providerId="ADAL" clId="{E40C9FDA-7A52-4857-BA18-1607D526E304}" dt="2021-01-22T12:51:59.548" v="3"/>
          <ac:spMkLst>
            <pc:docMk/>
            <pc:sldMk cId="1104102011" sldId="259"/>
            <ac:spMk id="11" creationId="{C0B27210-D0CA-4654-B3E3-9ABB4F178EA1}"/>
          </ac:spMkLst>
        </pc:spChg>
        <pc:spChg chg="add del">
          <ac:chgData name="Hugo O'Grady (MTS - Economics)" userId="be5239d6-4e1c-4d0a-af6d-902fa350e3f1" providerId="ADAL" clId="{E40C9FDA-7A52-4857-BA18-1607D526E304}" dt="2021-01-22T12:51:59.548" v="3"/>
          <ac:spMkLst>
            <pc:docMk/>
            <pc:sldMk cId="1104102011" sldId="259"/>
            <ac:spMk id="15" creationId="{70B66945-4967-4040-926D-DCA44313CDAB}"/>
          </ac:spMkLst>
        </pc:spChg>
        <pc:spChg chg="add del">
          <ac:chgData name="Hugo O'Grady (MTS - Economics)" userId="be5239d6-4e1c-4d0a-af6d-902fa350e3f1" providerId="ADAL" clId="{E40C9FDA-7A52-4857-BA18-1607D526E304}" dt="2021-01-22T12:51:59.548" v="3"/>
          <ac:spMkLst>
            <pc:docMk/>
            <pc:sldMk cId="1104102011" sldId="259"/>
            <ac:spMk id="16" creationId="{1DB7C82F-AB7E-4F0C-B829-FA1B9C415180}"/>
          </ac:spMkLst>
        </pc:spChg>
      </pc:sldChg>
      <pc:sldChg chg="modSp add mod modAnim">
        <pc:chgData name="Hugo O'Grady (MTS - Economics)" userId="be5239d6-4e1c-4d0a-af6d-902fa350e3f1" providerId="ADAL" clId="{E40C9FDA-7A52-4857-BA18-1607D526E304}" dt="2021-01-25T12:35:55.909" v="3115"/>
        <pc:sldMkLst>
          <pc:docMk/>
          <pc:sldMk cId="2501756621" sldId="262"/>
        </pc:sldMkLst>
        <pc:spChg chg="mod">
          <ac:chgData name="Hugo O'Grady (MTS - Economics)" userId="be5239d6-4e1c-4d0a-af6d-902fa350e3f1" providerId="ADAL" clId="{E40C9FDA-7A52-4857-BA18-1607D526E304}" dt="2021-01-25T12:35:49.752" v="3114" actId="15"/>
          <ac:spMkLst>
            <pc:docMk/>
            <pc:sldMk cId="2501756621" sldId="262"/>
            <ac:spMk id="4" creationId="{FF325F12-DD55-467D-9BA3-6AF84A6E8C6A}"/>
          </ac:spMkLst>
        </pc:spChg>
      </pc:sldChg>
      <pc:sldChg chg="add del">
        <pc:chgData name="Hugo O'Grady (MTS - Economics)" userId="be5239d6-4e1c-4d0a-af6d-902fa350e3f1" providerId="ADAL" clId="{E40C9FDA-7A52-4857-BA18-1607D526E304}" dt="2021-01-22T12:51:59.641" v="4"/>
        <pc:sldMkLst>
          <pc:docMk/>
          <pc:sldMk cId="290221734" sldId="264"/>
        </pc:sldMkLst>
      </pc:sldChg>
      <pc:sldChg chg="addSp delSp modSp add del mod setBg delDesignElem">
        <pc:chgData name="Hugo O'Grady (MTS - Economics)" userId="be5239d6-4e1c-4d0a-af6d-902fa350e3f1" providerId="ADAL" clId="{E40C9FDA-7A52-4857-BA18-1607D526E304}" dt="2021-01-22T12:52:08.538" v="30" actId="20577"/>
        <pc:sldMkLst>
          <pc:docMk/>
          <pc:sldMk cId="3390989218" sldId="319"/>
        </pc:sldMkLst>
        <pc:spChg chg="mod">
          <ac:chgData name="Hugo O'Grady (MTS - Economics)" userId="be5239d6-4e1c-4d0a-af6d-902fa350e3f1" providerId="ADAL" clId="{E40C9FDA-7A52-4857-BA18-1607D526E304}" dt="2021-01-22T12:52:08.538" v="30" actId="20577"/>
          <ac:spMkLst>
            <pc:docMk/>
            <pc:sldMk cId="3390989218" sldId="319"/>
            <ac:spMk id="4" creationId="{AF47EB7F-192E-469A-9A81-C292999A2287}"/>
          </ac:spMkLst>
        </pc:spChg>
        <pc:spChg chg="add del">
          <ac:chgData name="Hugo O'Grady (MTS - Economics)" userId="be5239d6-4e1c-4d0a-af6d-902fa350e3f1" providerId="ADAL" clId="{E40C9FDA-7A52-4857-BA18-1607D526E304}" dt="2021-01-22T12:51:59.548" v="3"/>
          <ac:spMkLst>
            <pc:docMk/>
            <pc:sldMk cId="3390989218" sldId="319"/>
            <ac:spMk id="19" creationId="{7CA0DAA6-33B8-4A25-810D-2F4D816FB40E}"/>
          </ac:spMkLst>
        </pc:spChg>
      </pc:sldChg>
      <pc:sldChg chg="modSp add modAnim">
        <pc:chgData name="Hugo O'Grady (MTS - Economics)" userId="be5239d6-4e1c-4d0a-af6d-902fa350e3f1" providerId="ADAL" clId="{E40C9FDA-7A52-4857-BA18-1607D526E304}" dt="2021-01-22T13:12:29.405" v="1138"/>
        <pc:sldMkLst>
          <pc:docMk/>
          <pc:sldMk cId="122602756" sldId="320"/>
        </pc:sldMkLst>
        <pc:spChg chg="mod">
          <ac:chgData name="Hugo O'Grady (MTS - Economics)" userId="be5239d6-4e1c-4d0a-af6d-902fa350e3f1" providerId="ADAL" clId="{E40C9FDA-7A52-4857-BA18-1607D526E304}" dt="2021-01-22T13:11:50.075" v="1130" actId="207"/>
          <ac:spMkLst>
            <pc:docMk/>
            <pc:sldMk cId="122602756" sldId="320"/>
            <ac:spMk id="4" creationId="{FF325F12-DD55-467D-9BA3-6AF84A6E8C6A}"/>
          </ac:spMkLst>
        </pc:spChg>
      </pc:sldChg>
      <pc:sldChg chg="addSp delSp add del setBg delDesignElem">
        <pc:chgData name="Hugo O'Grady (MTS - Economics)" userId="be5239d6-4e1c-4d0a-af6d-902fa350e3f1" providerId="ADAL" clId="{E40C9FDA-7A52-4857-BA18-1607D526E304}" dt="2021-01-22T13:12:44.777" v="1141"/>
        <pc:sldMkLst>
          <pc:docMk/>
          <pc:sldMk cId="1301270599" sldId="321"/>
        </pc:sldMkLst>
        <pc:spChg chg="add del">
          <ac:chgData name="Hugo O'Grady (MTS - Economics)" userId="be5239d6-4e1c-4d0a-af6d-902fa350e3f1" providerId="ADAL" clId="{E40C9FDA-7A52-4857-BA18-1607D526E304}" dt="2021-01-22T13:12:44.777" v="1141"/>
          <ac:spMkLst>
            <pc:docMk/>
            <pc:sldMk cId="1301270599" sldId="321"/>
            <ac:spMk id="11" creationId="{C0B27210-D0CA-4654-B3E3-9ABB4F178EA1}"/>
          </ac:spMkLst>
        </pc:spChg>
        <pc:spChg chg="add del">
          <ac:chgData name="Hugo O'Grady (MTS - Economics)" userId="be5239d6-4e1c-4d0a-af6d-902fa350e3f1" providerId="ADAL" clId="{E40C9FDA-7A52-4857-BA18-1607D526E304}" dt="2021-01-22T13:12:44.777" v="1141"/>
          <ac:spMkLst>
            <pc:docMk/>
            <pc:sldMk cId="1301270599" sldId="321"/>
            <ac:spMk id="15" creationId="{70B66945-4967-4040-926D-DCA44313CDAB}"/>
          </ac:spMkLst>
        </pc:spChg>
        <pc:spChg chg="add del">
          <ac:chgData name="Hugo O'Grady (MTS - Economics)" userId="be5239d6-4e1c-4d0a-af6d-902fa350e3f1" providerId="ADAL" clId="{E40C9FDA-7A52-4857-BA18-1607D526E304}" dt="2021-01-22T13:12:44.777" v="1141"/>
          <ac:spMkLst>
            <pc:docMk/>
            <pc:sldMk cId="1301270599" sldId="321"/>
            <ac:spMk id="16" creationId="{1DB7C82F-AB7E-4F0C-B829-FA1B9C415180}"/>
          </ac:spMkLst>
        </pc:spChg>
      </pc:sldChg>
      <pc:sldChg chg="add del">
        <pc:chgData name="Hugo O'Grady (MTS - Economics)" userId="be5239d6-4e1c-4d0a-af6d-902fa350e3f1" providerId="ADAL" clId="{E40C9FDA-7A52-4857-BA18-1607D526E304}" dt="2021-01-22T13:06:04.676" v="453"/>
        <pc:sldMkLst>
          <pc:docMk/>
          <pc:sldMk cId="2762992508" sldId="321"/>
        </pc:sldMkLst>
      </pc:sldChg>
      <pc:sldChg chg="modSp add mod">
        <pc:chgData name="Hugo O'Grady (MTS - Economics)" userId="be5239d6-4e1c-4d0a-af6d-902fa350e3f1" providerId="ADAL" clId="{E40C9FDA-7A52-4857-BA18-1607D526E304}" dt="2021-01-22T13:12:49.446" v="1146" actId="20577"/>
        <pc:sldMkLst>
          <pc:docMk/>
          <pc:sldMk cId="3157753813" sldId="321"/>
        </pc:sldMkLst>
        <pc:spChg chg="mod">
          <ac:chgData name="Hugo O'Grady (MTS - Economics)" userId="be5239d6-4e1c-4d0a-af6d-902fa350e3f1" providerId="ADAL" clId="{E40C9FDA-7A52-4857-BA18-1607D526E304}" dt="2021-01-22T13:12:49.446" v="1146" actId="20577"/>
          <ac:spMkLst>
            <pc:docMk/>
            <pc:sldMk cId="3157753813" sldId="321"/>
            <ac:spMk id="4" creationId="{AF47EB7F-192E-469A-9A81-C292999A2287}"/>
          </ac:spMkLst>
        </pc:spChg>
      </pc:sldChg>
      <pc:sldChg chg="modSp add mod modAnim">
        <pc:chgData name="Hugo O'Grady (MTS - Economics)" userId="be5239d6-4e1c-4d0a-af6d-902fa350e3f1" providerId="ADAL" clId="{E40C9FDA-7A52-4857-BA18-1607D526E304}" dt="2021-01-27T14:03:34.860" v="3117" actId="207"/>
        <pc:sldMkLst>
          <pc:docMk/>
          <pc:sldMk cId="2177084231" sldId="322"/>
        </pc:sldMkLst>
        <pc:spChg chg="mod">
          <ac:chgData name="Hugo O'Grady (MTS - Economics)" userId="be5239d6-4e1c-4d0a-af6d-902fa350e3f1" providerId="ADAL" clId="{E40C9FDA-7A52-4857-BA18-1607D526E304}" dt="2021-01-27T14:03:34.860" v="3117" actId="207"/>
          <ac:spMkLst>
            <pc:docMk/>
            <pc:sldMk cId="2177084231" sldId="322"/>
            <ac:spMk id="4" creationId="{FF325F12-DD55-467D-9BA3-6AF84A6E8C6A}"/>
          </ac:spMkLst>
        </pc:spChg>
      </pc:sldChg>
      <pc:sldChg chg="modSp add mod modAnim">
        <pc:chgData name="Hugo O'Grady (MTS - Economics)" userId="be5239d6-4e1c-4d0a-af6d-902fa350e3f1" providerId="ADAL" clId="{E40C9FDA-7A52-4857-BA18-1607D526E304}" dt="2021-01-27T14:17:16.413" v="3122" actId="20577"/>
        <pc:sldMkLst>
          <pc:docMk/>
          <pc:sldMk cId="3531933991" sldId="323"/>
        </pc:sldMkLst>
        <pc:spChg chg="mod">
          <ac:chgData name="Hugo O'Grady (MTS - Economics)" userId="be5239d6-4e1c-4d0a-af6d-902fa350e3f1" providerId="ADAL" clId="{E40C9FDA-7A52-4857-BA18-1607D526E304}" dt="2021-01-27T14:17:16.413" v="3122" actId="20577"/>
          <ac:spMkLst>
            <pc:docMk/>
            <pc:sldMk cId="3531933991" sldId="323"/>
            <ac:spMk id="4" creationId="{FF325F12-DD55-467D-9BA3-6AF84A6E8C6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B22B4-9A2F-4505-A4B4-60A2A52884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B165F1-7EA8-4A3E-AE48-E9D2C3B14A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1BAF6-70B5-4DC9-86AB-C39A09AFD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205E-B04D-489C-8D2E-E41A9952958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A99C0-C7C4-4CBA-9344-9CB3F932E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BF327-32B2-4B28-83BB-9A23FE329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550-DC2C-4AE7-89C1-BD14CEFB6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23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0F90F-C4D0-4076-8FB9-CAF2156AE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374F08-BE79-4E3B-95E8-E294F417D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B7E42-7902-4B0E-A34A-1F55B77E1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205E-B04D-489C-8D2E-E41A9952958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CB02A-8921-4910-BFA5-066D62EF8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877D8-7B41-411B-A17B-E7F5FBF2D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550-DC2C-4AE7-89C1-BD14CEFB6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793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86C574-B181-4480-B562-CEAD562967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FEE5E1-02F5-4EC1-BA12-3325B179F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66BDC-A1F1-4C2B-8CF0-FE1104AAB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205E-B04D-489C-8D2E-E41A9952958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46326-3A2D-4807-A881-FA30F00C9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6FAEC-2002-4DA1-901D-6703BEF88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550-DC2C-4AE7-89C1-BD14CEFB6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891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807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1496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142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076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943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0587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7378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985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51F31-3ED7-4C63-8465-A1469933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6088D-080F-4CD9-9F8F-C83D1A311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FE6D2-C30C-41C7-AEEB-BAD5129F4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205E-B04D-489C-8D2E-E41A9952958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4A434-97A3-4976-80F4-D4ABB7561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755D5-A706-4765-A31E-FE5342B90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550-DC2C-4AE7-89C1-BD14CEFB6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1851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0656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8723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61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5D6D5-28EB-4BBC-8F03-1B2C9ADDB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76931-D3D9-4440-B555-87897F99E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21CBC-5344-43C7-89F1-4044906BA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205E-B04D-489C-8D2E-E41A9952958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88214-193F-467E-A277-A62286EE0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F42D5-53E4-4861-8247-95AC39668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550-DC2C-4AE7-89C1-BD14CEFB6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935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DB60A-8A1C-4601-A480-F3347E259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008A7-2DF8-4B21-919C-9F3CF6AEE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B1191C-7A06-43E4-877A-C9752A6F0B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262360-EFC8-4531-8F5D-69E388F54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205E-B04D-489C-8D2E-E41A9952958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47E349-C8F4-4230-83AD-F44DF3035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84BE50-CF2D-49C8-8699-967A90AD0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550-DC2C-4AE7-89C1-BD14CEFB6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555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175EC-10A7-42C3-96EE-CF862D5AC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7C3483-5EDA-4C89-9483-530C7E0E1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2CFF09-D763-4FF5-93CA-BFFF5E1B7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3BB9A8-EDA3-4C7D-A9A7-15845397C6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500070-7068-4988-B11A-93392D6DB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73D92F-40B2-4569-BFB6-B83B6AB37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205E-B04D-489C-8D2E-E41A9952958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6CF56A-4E4A-4510-B30A-E0AA9C3F9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0EB0FD-351A-420E-B654-47D9852C5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550-DC2C-4AE7-89C1-BD14CEFB6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44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75D0C-2750-4D25-A784-5441B6B18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01A1BC-8320-4E0F-82D7-C4AE9A345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205E-B04D-489C-8D2E-E41A9952958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978D03-AD86-4902-A436-987CAA653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C0B675-6BE1-4B88-838E-6E98F9897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550-DC2C-4AE7-89C1-BD14CEFB6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630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90A2AA-188A-47D1-9C7D-EB10E6A10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205E-B04D-489C-8D2E-E41A9952958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6B7485-2509-4A12-A1CD-73BF51AAB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E578A-A254-4448-B54C-EF0077BCD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550-DC2C-4AE7-89C1-BD14CEFB6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120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06D80-F2CE-459C-8041-8D533F7D1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5E989-E785-40EA-80F7-FA5ABA529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9EA164-A410-4958-A6A3-9B78E4D50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683129-32B2-45F1-846E-DD1AB8383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205E-B04D-489C-8D2E-E41A9952958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6C8F38-A899-4A3E-BF37-566253C7E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FC73E-1547-40EE-B86C-A928F331F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550-DC2C-4AE7-89C1-BD14CEFB6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15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8ABE4-D19C-4A62-86B0-92E3F0503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FB4B39-972B-46B5-BD65-5D082910E6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327D76-D9F9-43F9-833E-D5ED87A450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79925-1EF8-4F47-8BA4-5273F5DC4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205E-B04D-489C-8D2E-E41A9952958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1D8567-CED9-4465-81D0-0D6496ABC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B5A31E-553A-4051-BFF7-F472307A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550-DC2C-4AE7-89C1-BD14CEFB6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819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E62E4E-B35E-49E7-A4EA-46E42D854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132F0-2FE0-4A9F-A103-3A559E5E9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4BE86-33DD-4778-A340-C17DD983F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4205E-B04D-489C-8D2E-E41A9952958E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3AB59-8A25-4033-8263-975C818DE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28BEF-3C76-4B9A-AF61-DFCCDF3B12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27550-DC2C-4AE7-89C1-BD14CEFB6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302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64666-973F-4DBD-B071-2A1DA70E32D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14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0">
            <a:extLst>
              <a:ext uri="{FF2B5EF4-FFF2-40B4-BE49-F238E27FC236}">
                <a16:creationId xmlns:a16="http://schemas.microsoft.com/office/drawing/2014/main" id="{7CA0DAA6-33B8-4A25-810D-2F4D816FB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97259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7EB7F-192E-469A-9A81-C292999A2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1307" y="640081"/>
            <a:ext cx="3892558" cy="3681976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4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Impacts of Economic Growth</a:t>
            </a:r>
            <a:endParaRPr lang="en-US" sz="4400" kern="1200" dirty="0">
              <a:solidFill>
                <a:schemeClr val="bg1"/>
              </a:solidFill>
              <a:latin typeface="+mj-lt"/>
              <a:cs typeface="Calibri Light"/>
            </a:endParaRP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053D6F51-ED65-4C79-9B3F-7682EC0144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1307" y="4460487"/>
            <a:ext cx="3377184" cy="1757433"/>
          </a:xfrm>
          <a:noFill/>
        </p:spPr>
        <p:txBody>
          <a:bodyPr>
            <a:normAutofit/>
          </a:bodyPr>
          <a:lstStyle/>
          <a:p>
            <a:pPr algn="l"/>
            <a:r>
              <a:rPr lang="en-GB" sz="2200" dirty="0">
                <a:solidFill>
                  <a:schemeClr val="bg1"/>
                </a:solidFill>
              </a:rPr>
              <a:t>Lower 6</a:t>
            </a:r>
            <a:r>
              <a:rPr lang="en-GB" sz="2200" baseline="30000" dirty="0">
                <a:solidFill>
                  <a:schemeClr val="bg1"/>
                </a:solidFill>
              </a:rPr>
              <a:t>th</a:t>
            </a:r>
            <a:r>
              <a:rPr lang="en-GB" sz="2200" dirty="0">
                <a:solidFill>
                  <a:schemeClr val="bg1"/>
                </a:solidFill>
              </a:rPr>
              <a:t> Macro</a:t>
            </a:r>
          </a:p>
          <a:p>
            <a:pPr algn="l"/>
            <a:r>
              <a:rPr lang="en-GB" sz="2200" dirty="0">
                <a:solidFill>
                  <a:schemeClr val="bg1"/>
                </a:solidFill>
              </a:rPr>
              <a:t>National Income</a:t>
            </a:r>
          </a:p>
        </p:txBody>
      </p:sp>
      <p:pic>
        <p:nvPicPr>
          <p:cNvPr id="6" name="Graphic 6">
            <a:extLst>
              <a:ext uri="{FF2B5EF4-FFF2-40B4-BE49-F238E27FC236}">
                <a16:creationId xmlns:a16="http://schemas.microsoft.com/office/drawing/2014/main" id="{8D0DB074-2C64-454C-93E5-826B0DD14B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84" r="-1" b="3432"/>
          <a:stretch/>
        </p:blipFill>
        <p:spPr>
          <a:xfrm>
            <a:off x="4654297" y="10"/>
            <a:ext cx="7537704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989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7EB7F-192E-469A-9A81-C292999A2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Positive Impacts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E20BD14-672F-4172-B84C-DFA0BDF73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2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Impacts of Economic Growth</a:t>
            </a:r>
          </a:p>
          <a:p>
            <a:pPr algn="l"/>
            <a:r>
              <a:rPr lang="en-GB" sz="2000" dirty="0">
                <a:solidFill>
                  <a:schemeClr val="bg1"/>
                </a:solidFill>
              </a:rPr>
              <a:t>Mr O’Grady</a:t>
            </a:r>
          </a:p>
        </p:txBody>
      </p:sp>
      <p:sp>
        <p:nvSpPr>
          <p:cNvPr id="16" name="Freeform: Shape 1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6">
            <a:extLst>
              <a:ext uri="{FF2B5EF4-FFF2-40B4-BE49-F238E27FC236}">
                <a16:creationId xmlns:a16="http://schemas.microsoft.com/office/drawing/2014/main" id="{8D0DB074-2C64-454C-93E5-826B0DD14B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236" y="271410"/>
            <a:ext cx="4479483" cy="447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10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325F12-DD55-467D-9BA3-6AF84A6E8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u="sng" dirty="0"/>
              <a:t>Positive Impacts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Improvements in living standards</a:t>
            </a:r>
            <a:r>
              <a:rPr lang="en-GB" dirty="0">
                <a:solidFill>
                  <a:schemeClr val="accent1"/>
                </a:solidFill>
              </a:rPr>
              <a:t>: </a:t>
            </a:r>
            <a:r>
              <a:rPr lang="en-GB" dirty="0"/>
              <a:t>Growth means per capita incomes can rise and absolute poverty can be reduced in developing nations. </a:t>
            </a:r>
          </a:p>
          <a:p>
            <a:pPr marL="457200" lvl="1" indent="0">
              <a:buNone/>
            </a:pPr>
            <a:r>
              <a:rPr lang="en-GB" i="1" dirty="0"/>
              <a:t>“Growth is not a cure-all; but the absence of growth is a kill-all”</a:t>
            </a:r>
            <a:r>
              <a:rPr lang="en-GB" dirty="0"/>
              <a:t> - Professor Paul Collier 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More jobs</a:t>
            </a:r>
            <a:r>
              <a:rPr lang="en-GB" dirty="0">
                <a:solidFill>
                  <a:schemeClr val="accent1"/>
                </a:solidFill>
              </a:rPr>
              <a:t>: </a:t>
            </a:r>
            <a:r>
              <a:rPr lang="en-GB" dirty="0"/>
              <a:t>Growth creates new jobs</a:t>
            </a:r>
          </a:p>
          <a:p>
            <a:pPr marL="457200" lvl="1" indent="0">
              <a:buNone/>
            </a:pPr>
            <a:r>
              <a:rPr lang="en-GB" dirty="0"/>
              <a:t>Demand for labour is derived from the demand for output </a:t>
            </a:r>
          </a:p>
          <a:p>
            <a:pPr marL="457200" lvl="1" indent="0">
              <a:buNone/>
            </a:pPr>
            <a:r>
              <a:rPr lang="en-GB" dirty="0"/>
              <a:t>Although the pattern of employment will also change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The accelerator effect of growth on capital investment</a:t>
            </a:r>
            <a:r>
              <a:rPr lang="en-GB" dirty="0">
                <a:solidFill>
                  <a:schemeClr val="accent1"/>
                </a:solidFill>
              </a:rPr>
              <a:t>: </a:t>
            </a:r>
            <a:r>
              <a:rPr lang="en-GB" dirty="0"/>
              <a:t>Rising demand and output encourages investment in capital – this helps to sustain growth by increasing LRAS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Greater business confidence</a:t>
            </a:r>
            <a:r>
              <a:rPr lang="en-GB" dirty="0">
                <a:solidFill>
                  <a:schemeClr val="accent1"/>
                </a:solidFill>
              </a:rPr>
              <a:t>: </a:t>
            </a:r>
            <a:r>
              <a:rPr lang="en-GB" dirty="0"/>
              <a:t>Positive impacts on profits &amp; business confidence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The “fiscal dividend</a:t>
            </a:r>
            <a:r>
              <a:rPr lang="en-GB" b="1" dirty="0"/>
              <a:t>”: </a:t>
            </a:r>
            <a:r>
              <a:rPr lang="en-GB" dirty="0"/>
              <a:t>Growth boosts tax revenues and generates the money to finance spending on public and merit G &amp; S without having to raise tax rates.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Potential environmental benefits: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dirty="0"/>
              <a:t>As countries grow richer, they have more resources available to invest in cleaner technologies. </a:t>
            </a:r>
          </a:p>
          <a:p>
            <a:pPr marL="457200" lvl="1" indent="0">
              <a:buNone/>
            </a:pPr>
            <a:r>
              <a:rPr lang="en-GB" dirty="0"/>
              <a:t>Also, as nations develop, energy intensity levels fall.</a:t>
            </a:r>
          </a:p>
        </p:txBody>
      </p:sp>
    </p:spTree>
    <p:extLst>
      <p:ext uri="{BB962C8B-B14F-4D97-AF65-F5344CB8AC3E}">
        <p14:creationId xmlns:p14="http://schemas.microsoft.com/office/powerpoint/2010/main" val="250175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325F12-DD55-467D-9BA3-6AF84A6E8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Benefits from growth driven by technological change:</a:t>
            </a:r>
          </a:p>
          <a:p>
            <a:pPr marL="457200" lvl="1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Productivity growth:</a:t>
            </a:r>
            <a:r>
              <a:rPr lang="en-GB" b="1" dirty="0"/>
              <a:t> </a:t>
            </a:r>
            <a:r>
              <a:rPr lang="en-GB" dirty="0"/>
              <a:t>As worker can now produce more output per hour</a:t>
            </a:r>
          </a:p>
          <a:p>
            <a:pPr marL="914400" lvl="2" indent="0">
              <a:buNone/>
            </a:pPr>
            <a:r>
              <a:rPr lang="en-GB" dirty="0"/>
              <a:t>Lower unit labour costs</a:t>
            </a:r>
          </a:p>
          <a:p>
            <a:pPr marL="914400" lvl="2" indent="0">
              <a:buNone/>
            </a:pPr>
            <a:r>
              <a:rPr lang="en-GB" dirty="0"/>
              <a:t>Higher wages for workers</a:t>
            </a:r>
          </a:p>
          <a:p>
            <a:pPr marL="914400" lvl="2" indent="0">
              <a:buNone/>
            </a:pPr>
            <a:r>
              <a:rPr lang="en-GB" dirty="0"/>
              <a:t>High profits for firms</a:t>
            </a:r>
          </a:p>
          <a:p>
            <a:pPr marL="457200" lvl="1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New Goods &amp; Services: </a:t>
            </a:r>
            <a:r>
              <a:rPr lang="en-GB" dirty="0"/>
              <a:t>Technological change means that new or better products can be made</a:t>
            </a:r>
          </a:p>
          <a:p>
            <a:pPr marL="914400" lvl="2" indent="0">
              <a:buNone/>
            </a:pPr>
            <a:r>
              <a:rPr lang="en-GB" dirty="0"/>
              <a:t>Consumer welfare will improve</a:t>
            </a:r>
          </a:p>
          <a:p>
            <a:pPr marL="914400" lvl="2" indent="0">
              <a:buNone/>
            </a:pPr>
            <a:r>
              <a:rPr lang="en-GB" dirty="0"/>
              <a:t>Lower real prices</a:t>
            </a:r>
          </a:p>
          <a:p>
            <a:pPr marL="914400" lvl="2" indent="0">
              <a:buNone/>
            </a:pPr>
            <a:r>
              <a:rPr lang="en-GB" dirty="0"/>
              <a:t>Improved living standards</a:t>
            </a:r>
          </a:p>
          <a:p>
            <a:pPr marL="457200" lvl="1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Improved Health: </a:t>
            </a:r>
            <a:r>
              <a:rPr lang="en-GB" dirty="0"/>
              <a:t>New technology can improve working conditions and cut negative production externalities</a:t>
            </a:r>
          </a:p>
          <a:p>
            <a:pPr marL="914400" lvl="2" indent="0">
              <a:buNone/>
            </a:pPr>
            <a:r>
              <a:rPr lang="en-GB" dirty="0"/>
              <a:t>Healthy life expectancy rises</a:t>
            </a:r>
          </a:p>
          <a:p>
            <a:pPr marL="914400" lvl="2" indent="0">
              <a:buNone/>
            </a:pPr>
            <a:r>
              <a:rPr lang="en-GB" dirty="0"/>
              <a:t>Labour force expands</a:t>
            </a:r>
          </a:p>
          <a:p>
            <a:pPr marL="914400" lvl="2" indent="0">
              <a:buNone/>
            </a:pPr>
            <a:r>
              <a:rPr lang="en-GB" dirty="0"/>
              <a:t>Improved productivity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0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7EB7F-192E-469A-9A81-C292999A2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Negative Impacts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E20BD14-672F-4172-B84C-DFA0BDF73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2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Impacts of Economic Growth</a:t>
            </a:r>
          </a:p>
          <a:p>
            <a:pPr algn="l"/>
            <a:r>
              <a:rPr lang="en-GB" sz="2000" dirty="0">
                <a:solidFill>
                  <a:schemeClr val="bg1"/>
                </a:solidFill>
              </a:rPr>
              <a:t>Mr O’Grady</a:t>
            </a:r>
          </a:p>
        </p:txBody>
      </p:sp>
      <p:sp>
        <p:nvSpPr>
          <p:cNvPr id="16" name="Freeform: Shape 1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6">
            <a:extLst>
              <a:ext uri="{FF2B5EF4-FFF2-40B4-BE49-F238E27FC236}">
                <a16:creationId xmlns:a16="http://schemas.microsoft.com/office/drawing/2014/main" id="{8D0DB074-2C64-454C-93E5-826B0DD14B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236" y="271410"/>
            <a:ext cx="4479483" cy="447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753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325F12-DD55-467D-9BA3-6AF84A6E8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u="sng" dirty="0"/>
              <a:t>Negative Impacts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5"/>
                </a:solidFill>
              </a:rPr>
              <a:t>Resource depletion</a:t>
            </a:r>
            <a:r>
              <a:rPr lang="en-GB" dirty="0">
                <a:solidFill>
                  <a:schemeClr val="accent5"/>
                </a:solidFill>
              </a:rPr>
              <a:t>: </a:t>
            </a:r>
            <a:r>
              <a:rPr lang="en-GB" dirty="0"/>
              <a:t>Increased output means higher derived demand for factor inputs</a:t>
            </a:r>
          </a:p>
          <a:p>
            <a:pPr marL="457200" lvl="1" indent="0">
              <a:buNone/>
            </a:pPr>
            <a:r>
              <a:rPr lang="en-GB" dirty="0"/>
              <a:t>There will be faster depletion of finite resources as they are not replenished</a:t>
            </a:r>
          </a:p>
          <a:p>
            <a:pPr marL="457200" lvl="1" indent="0">
              <a:buNone/>
            </a:pPr>
            <a:r>
              <a:rPr lang="en-GB" dirty="0"/>
              <a:t>Also there could be unsustainable use of renewable resources (rate of use &gt; rate of replenishment)</a:t>
            </a:r>
          </a:p>
          <a:p>
            <a:pPr marL="457200" lvl="1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Tragedy of the commons: </a:t>
            </a:r>
            <a:r>
              <a:rPr lang="en-GB" dirty="0"/>
              <a:t>Where open access to a shared resource leads it to be overconsumed and permanently depleted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5"/>
                </a:solidFill>
              </a:rPr>
              <a:t>Pollution: </a:t>
            </a:r>
            <a:r>
              <a:rPr lang="en-GB" dirty="0"/>
              <a:t>Increased GDP means increased production which uses more energy and creates more pollution and waste</a:t>
            </a:r>
          </a:p>
          <a:p>
            <a:pPr marL="457200" lvl="1" indent="0">
              <a:buNone/>
            </a:pPr>
            <a:r>
              <a:rPr lang="en-GB" dirty="0"/>
              <a:t>Furthermore, a positive YED for electrical goods means that they are consumed in greater quantities, needing more energy generated by burning fossil fuels</a:t>
            </a:r>
            <a:endParaRPr lang="en-GB" sz="3200" dirty="0"/>
          </a:p>
          <a:p>
            <a:pPr marL="0" indent="0">
              <a:buNone/>
            </a:pPr>
            <a:r>
              <a:rPr lang="en-GB" b="1" dirty="0">
                <a:solidFill>
                  <a:schemeClr val="accent5"/>
                </a:solidFill>
              </a:rPr>
              <a:t>Leisure time: </a:t>
            </a:r>
            <a:r>
              <a:rPr lang="en-GB" dirty="0"/>
              <a:t>growth may require longer working hours to produce higher output </a:t>
            </a:r>
            <a:endParaRPr lang="en-GB" sz="3600" dirty="0"/>
          </a:p>
          <a:p>
            <a:pPr marL="457200" lvl="1" indent="0">
              <a:buNone/>
            </a:pPr>
            <a:r>
              <a:rPr lang="en-GB" dirty="0"/>
              <a:t>As wages and GDP per capita rise, the opportunity cost of not being at work will become greater so workers will substitute leisure for time at work (substitution effect)</a:t>
            </a:r>
            <a:endParaRPr lang="en-GB" sz="3200" dirty="0"/>
          </a:p>
          <a:p>
            <a:pPr marL="457200" lvl="1" indent="0">
              <a:buNone/>
            </a:pPr>
            <a:r>
              <a:rPr lang="en-GB" dirty="0"/>
              <a:t>Considering living standards in a holistic sense means that even though GDP  per capita has risen they, workers have not gained as much utility as this would suggest </a:t>
            </a:r>
            <a:endParaRPr lang="en-GB" sz="3200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08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325F12-DD55-467D-9BA3-6AF84A6E8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5"/>
                </a:solidFill>
              </a:rPr>
              <a:t>Price Instability: </a:t>
            </a:r>
            <a:r>
              <a:rPr lang="en-GB" dirty="0"/>
              <a:t>Growth caused by increased AD can lead to demand pull inflation</a:t>
            </a:r>
          </a:p>
          <a:p>
            <a:pPr marL="457200" lvl="1" indent="0">
              <a:buNone/>
            </a:pPr>
            <a:r>
              <a:rPr lang="en-GB" dirty="0"/>
              <a:t>Higher AD can result in excess demand, as at the original price level AD is now greater than AS, putting upward pressure on prices. The economy moves to a higher priced equilibrium</a:t>
            </a:r>
          </a:p>
          <a:p>
            <a:pPr marL="457200" lvl="1" indent="0">
              <a:buNone/>
            </a:pPr>
            <a:r>
              <a:rPr lang="en-GB" dirty="0"/>
              <a:t>If inflation rises above target, price stability would be compromised</a:t>
            </a:r>
          </a:p>
          <a:p>
            <a:pPr marL="457200" lvl="1" indent="0">
              <a:buNone/>
            </a:pPr>
            <a:r>
              <a:rPr lang="en-GB" dirty="0"/>
              <a:t>Demand pull inflation can start a wage-price spiral. If workers push for higher pay to maintain their purchasing power, this will shift up SRAS causing cost push inflation (starting a cycle)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5"/>
                </a:solidFill>
              </a:rPr>
              <a:t>CA deficit: </a:t>
            </a:r>
            <a:r>
              <a:rPr lang="en-GB" dirty="0"/>
              <a:t>Growth that sees an increase in average income will see increased imports as they have positive YED</a:t>
            </a:r>
          </a:p>
          <a:p>
            <a:pPr marL="457200" lvl="1" indent="0">
              <a:buNone/>
            </a:pPr>
            <a:r>
              <a:rPr lang="en-GB" dirty="0"/>
              <a:t>Furthermore, growth caused by increased AD will see inflation, and a fall in the price competitiveness of domestic G &amp; S, thus harming exports</a:t>
            </a:r>
          </a:p>
          <a:p>
            <a:pPr marL="457200" lvl="1" indent="0">
              <a:buNone/>
            </a:pPr>
            <a:r>
              <a:rPr lang="en-GB" dirty="0"/>
              <a:t>The CA deficit/balance of trade will worsen 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5"/>
                </a:solidFill>
              </a:rPr>
              <a:t>Income Inequality: </a:t>
            </a:r>
            <a:r>
              <a:rPr lang="en-GB" dirty="0"/>
              <a:t>Whilst average incomes rise, the highest earners are likely to see the biggest gains</a:t>
            </a:r>
          </a:p>
          <a:p>
            <a:pPr marL="457200" lvl="1" indent="0">
              <a:buNone/>
            </a:pPr>
            <a:r>
              <a:rPr lang="en-GB" dirty="0"/>
              <a:t>This is as market-based economies offer the highest rewards to households with the most valuable skills, education and access to capital </a:t>
            </a:r>
          </a:p>
          <a:p>
            <a:pPr marL="457200" lvl="1" indent="0">
              <a:buNone/>
            </a:pPr>
            <a:r>
              <a:rPr lang="en-GB" dirty="0"/>
              <a:t>Growing gaps between urban and rural areas with rural </a:t>
            </a:r>
            <a:r>
              <a:rPr lang="en-GB"/>
              <a:t>poverty likely</a:t>
            </a:r>
            <a:endParaRPr lang="en-GB" dirty="0"/>
          </a:p>
          <a:p>
            <a:pPr marL="457200" lvl="1" indent="0">
              <a:buNone/>
            </a:pPr>
            <a:r>
              <a:rPr lang="en-GB" dirty="0"/>
              <a:t>There are linked effects to inequality in health and education, leading to a cycle of poverty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1933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7FD6DC9-63CD-4250-9D0D-DF55FB52098E}"/>
              </a:ext>
            </a:extLst>
          </p:cNvPr>
          <p:cNvSpPr/>
          <p:nvPr/>
        </p:nvSpPr>
        <p:spPr>
          <a:xfrm>
            <a:off x="240632" y="298187"/>
            <a:ext cx="5096265" cy="3969016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1524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93CDB0-B39C-41E0-ACC9-52D181E2B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66" y="449181"/>
            <a:ext cx="4829483" cy="110044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FFFFFF"/>
                </a:solidFill>
              </a:rPr>
              <a:t>Where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89634-F490-454D-A9C7-52DD76EC5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836" y="1437327"/>
            <a:ext cx="4936478" cy="2584548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FFFFFF"/>
                </a:solidFill>
              </a:rPr>
              <a:t>Don’t forget to </a:t>
            </a:r>
            <a:r>
              <a:rPr lang="en-GB" sz="2400" b="1" dirty="0">
                <a:solidFill>
                  <a:srgbClr val="FF0000"/>
                </a:solidFill>
              </a:rPr>
              <a:t>SUBSCRIBE!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FFFF"/>
                </a:solidFill>
              </a:rPr>
              <a:t>Visit our website: </a:t>
            </a:r>
            <a:r>
              <a:rPr lang="en-GB" sz="1800" b="1" u="sng" dirty="0">
                <a:solidFill>
                  <a:srgbClr val="FFFFFF"/>
                </a:solidFill>
              </a:rPr>
              <a:t>www.smootheconomics.co.uk</a:t>
            </a:r>
          </a:p>
          <a:p>
            <a:pPr marL="457200" lvl="1" indent="0">
              <a:buNone/>
            </a:pPr>
            <a:r>
              <a:rPr lang="en-GB" sz="1800" dirty="0">
                <a:solidFill>
                  <a:srgbClr val="FFFFFF"/>
                </a:solidFill>
              </a:rPr>
              <a:t>Find more resources, extension materials, details of courses, competitions, and more!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FFFF"/>
                </a:solidFill>
              </a:rPr>
              <a:t>Follow our socials:</a:t>
            </a:r>
          </a:p>
          <a:p>
            <a:pPr marL="457200" lvl="1" indent="0">
              <a:buNone/>
            </a:pPr>
            <a:r>
              <a:rPr lang="en-GB" sz="1800" dirty="0">
                <a:solidFill>
                  <a:srgbClr val="FFFFFF"/>
                </a:solidFill>
              </a:rPr>
              <a:t>Instagram: @</a:t>
            </a:r>
            <a:r>
              <a:rPr lang="en-GB" sz="1800" dirty="0" err="1">
                <a:solidFill>
                  <a:srgbClr val="FFFFFF"/>
                </a:solidFill>
              </a:rPr>
              <a:t>smootheconomics</a:t>
            </a:r>
            <a:endParaRPr lang="en-GB" sz="1800" dirty="0">
              <a:solidFill>
                <a:srgbClr val="FFFFFF"/>
              </a:solidFill>
            </a:endParaRPr>
          </a:p>
          <a:p>
            <a:pPr marL="457200" lvl="1" indent="0">
              <a:buNone/>
            </a:pPr>
            <a:r>
              <a:rPr lang="en-GB" sz="1800" dirty="0">
                <a:solidFill>
                  <a:srgbClr val="FFFFFF"/>
                </a:solidFill>
              </a:rPr>
              <a:t>Twitter: @</a:t>
            </a:r>
            <a:r>
              <a:rPr lang="en-GB" sz="1800" dirty="0" err="1">
                <a:solidFill>
                  <a:srgbClr val="FFFFFF"/>
                </a:solidFill>
              </a:rPr>
              <a:t>SmoothEconomics</a:t>
            </a:r>
            <a:endParaRPr lang="en-GB" sz="1800" dirty="0">
              <a:solidFill>
                <a:srgbClr val="FFFFFF"/>
              </a:solidFill>
            </a:endParaRPr>
          </a:p>
          <a:p>
            <a:pPr marL="457200" lvl="1" indent="0">
              <a:buNone/>
            </a:pPr>
            <a:r>
              <a:rPr lang="en-GB" sz="1800" dirty="0">
                <a:solidFill>
                  <a:srgbClr val="FFFFFF"/>
                </a:solidFill>
              </a:rPr>
              <a:t>Facebook: @</a:t>
            </a:r>
            <a:r>
              <a:rPr lang="en-GB" sz="1800" dirty="0" err="1">
                <a:solidFill>
                  <a:srgbClr val="FFFFFF"/>
                </a:solidFill>
              </a:rPr>
              <a:t>SmoothEconomics</a:t>
            </a:r>
            <a:endParaRPr lang="en-GB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11" name="Picture 2" descr="Social Media Icons Set Logo, Social Media Icons, Social Media ...">
            <a:extLst>
              <a:ext uri="{FF2B5EF4-FFF2-40B4-BE49-F238E27FC236}">
                <a16:creationId xmlns:a16="http://schemas.microsoft.com/office/drawing/2014/main" id="{ACAF7EC5-8CDB-49BB-A14C-03C8CB6144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0" t="2602" r="64107" b="68636"/>
          <a:stretch/>
        </p:blipFill>
        <p:spPr bwMode="auto">
          <a:xfrm>
            <a:off x="5586125" y="197110"/>
            <a:ext cx="2020824" cy="1926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Social Media Icons Set Logo, Social Media Icons, Social Media ...">
            <a:extLst>
              <a:ext uri="{FF2B5EF4-FFF2-40B4-BE49-F238E27FC236}">
                <a16:creationId xmlns:a16="http://schemas.microsoft.com/office/drawing/2014/main" id="{5A68899F-AF3D-402C-B36E-B90E335461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6" t="35695" r="64591" b="35543"/>
          <a:stretch/>
        </p:blipFill>
        <p:spPr bwMode="auto">
          <a:xfrm>
            <a:off x="5586125" y="2492103"/>
            <a:ext cx="3339959" cy="318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98E312-83DA-4D63-8A06-32004EC743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52716" y="-1167661"/>
            <a:ext cx="4493844" cy="4493844"/>
          </a:xfrm>
          <a:prstGeom prst="rect">
            <a:avLst/>
          </a:prstGeom>
        </p:spPr>
      </p:pic>
      <p:pic>
        <p:nvPicPr>
          <p:cNvPr id="13" name="Picture 2" descr="Social Media Icons Set Logo, Social Media Icons, Social Media ...">
            <a:extLst>
              <a:ext uri="{FF2B5EF4-FFF2-40B4-BE49-F238E27FC236}">
                <a16:creationId xmlns:a16="http://schemas.microsoft.com/office/drawing/2014/main" id="{FC3F4619-623B-4D24-9990-A59DCBB892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18" t="2505" r="34919" b="68733"/>
          <a:stretch/>
        </p:blipFill>
        <p:spPr bwMode="auto">
          <a:xfrm>
            <a:off x="8666678" y="3757469"/>
            <a:ext cx="4366662" cy="416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Social Media Icons Set Logo, Social Media Icons, Social Media ...">
            <a:extLst>
              <a:ext uri="{FF2B5EF4-FFF2-40B4-BE49-F238E27FC236}">
                <a16:creationId xmlns:a16="http://schemas.microsoft.com/office/drawing/2014/main" id="{B8A781EC-5981-4322-9EF7-8BCADDDD8E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08" t="2261" r="3729" b="68977"/>
          <a:stretch/>
        </p:blipFill>
        <p:spPr bwMode="auto">
          <a:xfrm>
            <a:off x="1712708" y="4323088"/>
            <a:ext cx="4736218" cy="4516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21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ne slide lessons">
      <a:dk1>
        <a:sysClr val="windowText" lastClr="000000"/>
      </a:dk1>
      <a:lt1>
        <a:srgbClr val="CCECFF"/>
      </a:lt1>
      <a:dk2>
        <a:srgbClr val="44546A"/>
      </a:dk2>
      <a:lt2>
        <a:srgbClr val="00EA80"/>
      </a:lt2>
      <a:accent1>
        <a:srgbClr val="0000FF"/>
      </a:accent1>
      <a:accent2>
        <a:srgbClr val="ED7D31"/>
      </a:accent2>
      <a:accent3>
        <a:srgbClr val="FF0000"/>
      </a:accent3>
      <a:accent4>
        <a:srgbClr val="00B050"/>
      </a:accent4>
      <a:accent5>
        <a:srgbClr val="9900FF"/>
      </a:accent5>
      <a:accent6>
        <a:srgbClr val="A5A5A5"/>
      </a:accent6>
      <a:hlink>
        <a:srgbClr val="9900FF"/>
      </a:hlink>
      <a:folHlink>
        <a:srgbClr val="C165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724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1_Office Theme</vt:lpstr>
      <vt:lpstr>Impacts of Economic Growth</vt:lpstr>
      <vt:lpstr>Positive Impacts</vt:lpstr>
      <vt:lpstr>PowerPoint Presentation</vt:lpstr>
      <vt:lpstr>PowerPoint Presentation</vt:lpstr>
      <vt:lpstr>Negative Impacts</vt:lpstr>
      <vt:lpstr>PowerPoint Presentation</vt:lpstr>
      <vt:lpstr>PowerPoint Presentation</vt:lpstr>
      <vt:lpstr>Where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Impacts of Economic Growth</dc:title>
  <dc:creator>Hugo O'Grady (MTS - Economics)</dc:creator>
  <cp:lastModifiedBy>Hugo O'Grady (MTS - Economics)</cp:lastModifiedBy>
  <cp:revision>1</cp:revision>
  <dcterms:created xsi:type="dcterms:W3CDTF">2021-01-22T12:43:25Z</dcterms:created>
  <dcterms:modified xsi:type="dcterms:W3CDTF">2021-01-27T14:17:42Z</dcterms:modified>
</cp:coreProperties>
</file>