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9" r:id="rId2"/>
    <p:sldId id="259" r:id="rId3"/>
    <p:sldId id="263" r:id="rId4"/>
    <p:sldId id="320" r:id="rId5"/>
    <p:sldId id="274" r:id="rId6"/>
    <p:sldId id="277" r:id="rId7"/>
    <p:sldId id="275" r:id="rId8"/>
    <p:sldId id="278" r:id="rId9"/>
    <p:sldId id="271" r:id="rId10"/>
    <p:sldId id="276" r:id="rId11"/>
    <p:sldId id="272" r:id="rId12"/>
    <p:sldId id="266" r:id="rId13"/>
    <p:sldId id="267" r:id="rId14"/>
    <p:sldId id="269" r:id="rId15"/>
    <p:sldId id="270" r:id="rId16"/>
    <p:sldId id="321" r:id="rId17"/>
    <p:sldId id="322" r:id="rId18"/>
    <p:sldId id="281" r:id="rId19"/>
    <p:sldId id="283" r:id="rId20"/>
    <p:sldId id="284" r:id="rId21"/>
    <p:sldId id="28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5C2CCA-6A21-4F18-A638-70608FEF931C}" v="1125" dt="2021-03-03T16:03:26.1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13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go O'Grady (MTS - Economics)" userId="S::hco@mtsn.org.uk::be5239d6-4e1c-4d0a-af6d-902fa350e3f1" providerId="AD" clId="Web-{11F76FC3-C08A-BA4E-76CA-D7F61ADCFAE6}"/>
    <pc:docChg chg="delSld modSld">
      <pc:chgData name="Hugo O'Grady (MTS - Economics)" userId="S::hco@mtsn.org.uk::be5239d6-4e1c-4d0a-af6d-902fa350e3f1" providerId="AD" clId="Web-{11F76FC3-C08A-BA4E-76CA-D7F61ADCFAE6}" dt="2020-09-12T11:38:58.002" v="6"/>
      <pc:docMkLst>
        <pc:docMk/>
      </pc:docMkLst>
      <pc:sldChg chg="del">
        <pc:chgData name="Hugo O'Grady (MTS - Economics)" userId="S::hco@mtsn.org.uk::be5239d6-4e1c-4d0a-af6d-902fa350e3f1" providerId="AD" clId="Web-{11F76FC3-C08A-BA4E-76CA-D7F61ADCFAE6}" dt="2020-09-12T11:38:55.189" v="5"/>
        <pc:sldMkLst>
          <pc:docMk/>
          <pc:sldMk cId="290221734" sldId="264"/>
        </pc:sldMkLst>
      </pc:sldChg>
      <pc:sldChg chg="modSp">
        <pc:chgData name="Hugo O'Grady (MTS - Economics)" userId="S::hco@mtsn.org.uk::be5239d6-4e1c-4d0a-af6d-902fa350e3f1" providerId="AD" clId="Web-{11F76FC3-C08A-BA4E-76CA-D7F61ADCFAE6}" dt="2020-09-12T11:37:12.527" v="2" actId="20577"/>
        <pc:sldMkLst>
          <pc:docMk/>
          <pc:sldMk cId="3148787090" sldId="275"/>
        </pc:sldMkLst>
        <pc:spChg chg="mod">
          <ac:chgData name="Hugo O'Grady (MTS - Economics)" userId="S::hco@mtsn.org.uk::be5239d6-4e1c-4d0a-af6d-902fa350e3f1" providerId="AD" clId="Web-{11F76FC3-C08A-BA4E-76CA-D7F61ADCFAE6}" dt="2020-09-12T11:37:12.527" v="2" actId="20577"/>
          <ac:spMkLst>
            <pc:docMk/>
            <pc:sldMk cId="3148787090" sldId="275"/>
            <ac:spMk id="4" creationId="{FF325F12-DD55-467D-9BA3-6AF84A6E8C6A}"/>
          </ac:spMkLst>
        </pc:spChg>
      </pc:sldChg>
      <pc:sldChg chg="del">
        <pc:chgData name="Hugo O'Grady (MTS - Economics)" userId="S::hco@mtsn.org.uk::be5239d6-4e1c-4d0a-af6d-902fa350e3f1" providerId="AD" clId="Web-{11F76FC3-C08A-BA4E-76CA-D7F61ADCFAE6}" dt="2020-09-12T11:38:58.002" v="6"/>
        <pc:sldMkLst>
          <pc:docMk/>
          <pc:sldMk cId="300601662" sldId="279"/>
        </pc:sldMkLst>
      </pc:sldChg>
      <pc:sldChg chg="del">
        <pc:chgData name="Hugo O'Grady (MTS - Economics)" userId="S::hco@mtsn.org.uk::be5239d6-4e1c-4d0a-af6d-902fa350e3f1" providerId="AD" clId="Web-{11F76FC3-C08A-BA4E-76CA-D7F61ADCFAE6}" dt="2020-09-12T11:38:51.080" v="4"/>
        <pc:sldMkLst>
          <pc:docMk/>
          <pc:sldMk cId="2137930610" sldId="280"/>
        </pc:sldMkLst>
      </pc:sldChg>
    </pc:docChg>
  </pc:docChgLst>
  <pc:docChgLst>
    <pc:chgData name="Hugo O'Grady (MTS - Economics)" userId="be5239d6-4e1c-4d0a-af6d-902fa350e3f1" providerId="ADAL" clId="{185C2CCA-6A21-4F18-A638-70608FEF931C}"/>
    <pc:docChg chg="undo custSel addSld delSld modSld">
      <pc:chgData name="Hugo O'Grady (MTS - Economics)" userId="be5239d6-4e1c-4d0a-af6d-902fa350e3f1" providerId="ADAL" clId="{185C2CCA-6A21-4F18-A638-70608FEF931C}" dt="2021-03-03T16:03:26.149" v="1288" actId="20577"/>
      <pc:docMkLst>
        <pc:docMk/>
      </pc:docMkLst>
      <pc:sldChg chg="modSp modAnim">
        <pc:chgData name="Hugo O'Grady (MTS - Economics)" userId="be5239d6-4e1c-4d0a-af6d-902fa350e3f1" providerId="ADAL" clId="{185C2CCA-6A21-4F18-A638-70608FEF931C}" dt="2021-03-01T11:56:05.075" v="26" actId="15"/>
        <pc:sldMkLst>
          <pc:docMk/>
          <pc:sldMk cId="3968166955" sldId="263"/>
        </pc:sldMkLst>
        <pc:spChg chg="mod">
          <ac:chgData name="Hugo O'Grady (MTS - Economics)" userId="be5239d6-4e1c-4d0a-af6d-902fa350e3f1" providerId="ADAL" clId="{185C2CCA-6A21-4F18-A638-70608FEF931C}" dt="2021-03-01T11:56:05.075" v="26" actId="15"/>
          <ac:spMkLst>
            <pc:docMk/>
            <pc:sldMk cId="3968166955" sldId="263"/>
            <ac:spMk id="4" creationId="{FF325F12-DD55-467D-9BA3-6AF84A6E8C6A}"/>
          </ac:spMkLst>
        </pc:spChg>
      </pc:sldChg>
      <pc:sldChg chg="addSp modSp mod modAnim">
        <pc:chgData name="Hugo O'Grady (MTS - Economics)" userId="be5239d6-4e1c-4d0a-af6d-902fa350e3f1" providerId="ADAL" clId="{185C2CCA-6A21-4F18-A638-70608FEF931C}" dt="2021-03-03T15:01:43.309" v="1270" actId="20577"/>
        <pc:sldMkLst>
          <pc:docMk/>
          <pc:sldMk cId="962783566" sldId="267"/>
        </pc:sldMkLst>
        <pc:spChg chg="add mod">
          <ac:chgData name="Hugo O'Grady (MTS - Economics)" userId="be5239d6-4e1c-4d0a-af6d-902fa350e3f1" providerId="ADAL" clId="{185C2CCA-6A21-4F18-A638-70608FEF931C}" dt="2021-03-03T14:50:32.226" v="962" actId="20577"/>
          <ac:spMkLst>
            <pc:docMk/>
            <pc:sldMk cId="962783566" sldId="267"/>
            <ac:spMk id="2" creationId="{FFBD294A-EEB1-4901-99E4-60EE511A4476}"/>
          </ac:spMkLst>
        </pc:spChg>
        <pc:spChg chg="mod">
          <ac:chgData name="Hugo O'Grady (MTS - Economics)" userId="be5239d6-4e1c-4d0a-af6d-902fa350e3f1" providerId="ADAL" clId="{185C2CCA-6A21-4F18-A638-70608FEF931C}" dt="2021-03-01T11:59:56.832" v="129" actId="14"/>
          <ac:spMkLst>
            <pc:docMk/>
            <pc:sldMk cId="962783566" sldId="267"/>
            <ac:spMk id="4" creationId="{FF325F12-DD55-467D-9BA3-6AF84A6E8C6A}"/>
          </ac:spMkLst>
        </pc:spChg>
        <pc:spChg chg="mod">
          <ac:chgData name="Hugo O'Grady (MTS - Economics)" userId="be5239d6-4e1c-4d0a-af6d-902fa350e3f1" providerId="ADAL" clId="{185C2CCA-6A21-4F18-A638-70608FEF931C}" dt="2021-03-03T14:38:49.332" v="867" actId="14100"/>
          <ac:spMkLst>
            <pc:docMk/>
            <pc:sldMk cId="962783566" sldId="267"/>
            <ac:spMk id="9" creationId="{B6AF1B4D-D6AD-4171-A839-FECFE9026FC6}"/>
          </ac:spMkLst>
        </pc:spChg>
        <pc:spChg chg="mod">
          <ac:chgData name="Hugo O'Grady (MTS - Economics)" userId="be5239d6-4e1c-4d0a-af6d-902fa350e3f1" providerId="ADAL" clId="{185C2CCA-6A21-4F18-A638-70608FEF931C}" dt="2021-03-03T15:01:43.309" v="1270" actId="20577"/>
          <ac:spMkLst>
            <pc:docMk/>
            <pc:sldMk cId="962783566" sldId="267"/>
            <ac:spMk id="12" creationId="{DE3F6F89-570C-4899-A115-A87E0ADB909B}"/>
          </ac:spMkLst>
        </pc:spChg>
        <pc:spChg chg="add mod ord">
          <ac:chgData name="Hugo O'Grady (MTS - Economics)" userId="be5239d6-4e1c-4d0a-af6d-902fa350e3f1" providerId="ADAL" clId="{185C2CCA-6A21-4F18-A638-70608FEF931C}" dt="2021-03-03T14:50:11.039" v="958" actId="58"/>
          <ac:spMkLst>
            <pc:docMk/>
            <pc:sldMk cId="962783566" sldId="267"/>
            <ac:spMk id="15" creationId="{083A7867-097B-48D8-B501-059C02F16DF2}"/>
          </ac:spMkLst>
        </pc:spChg>
        <pc:spChg chg="add mod">
          <ac:chgData name="Hugo O'Grady (MTS - Economics)" userId="be5239d6-4e1c-4d0a-af6d-902fa350e3f1" providerId="ADAL" clId="{185C2CCA-6A21-4F18-A638-70608FEF931C}" dt="2021-03-03T14:50:19.114" v="960" actId="20577"/>
          <ac:spMkLst>
            <pc:docMk/>
            <pc:sldMk cId="962783566" sldId="267"/>
            <ac:spMk id="16" creationId="{276554F3-4CE7-4A40-8996-8AD927DC605F}"/>
          </ac:spMkLst>
        </pc:spChg>
        <pc:spChg chg="add mod">
          <ac:chgData name="Hugo O'Grady (MTS - Economics)" userId="be5239d6-4e1c-4d0a-af6d-902fa350e3f1" providerId="ADAL" clId="{185C2CCA-6A21-4F18-A638-70608FEF931C}" dt="2021-03-03T14:50:53.531" v="970" actId="1036"/>
          <ac:spMkLst>
            <pc:docMk/>
            <pc:sldMk cId="962783566" sldId="267"/>
            <ac:spMk id="17" creationId="{B10D2712-E0DC-41C4-A853-1242B053440E}"/>
          </ac:spMkLst>
        </pc:spChg>
        <pc:grpChg chg="mod">
          <ac:chgData name="Hugo O'Grady (MTS - Economics)" userId="be5239d6-4e1c-4d0a-af6d-902fa350e3f1" providerId="ADAL" clId="{185C2CCA-6A21-4F18-A638-70608FEF931C}" dt="2021-03-01T12:01:02.229" v="161" actId="1076"/>
          <ac:grpSpMkLst>
            <pc:docMk/>
            <pc:sldMk cId="962783566" sldId="267"/>
            <ac:grpSpMk id="14" creationId="{3276C1A2-1DAE-4538-A95D-4AED197E781B}"/>
          </ac:grpSpMkLst>
        </pc:grpChg>
      </pc:sldChg>
      <pc:sldChg chg="modSp mod modAnim">
        <pc:chgData name="Hugo O'Grady (MTS - Economics)" userId="be5239d6-4e1c-4d0a-af6d-902fa350e3f1" providerId="ADAL" clId="{185C2CCA-6A21-4F18-A638-70608FEF931C}" dt="2021-03-03T15:09:47.231" v="1281" actId="207"/>
        <pc:sldMkLst>
          <pc:docMk/>
          <pc:sldMk cId="3307254400" sldId="269"/>
        </pc:sldMkLst>
        <pc:spChg chg="mod">
          <ac:chgData name="Hugo O'Grady (MTS - Economics)" userId="be5239d6-4e1c-4d0a-af6d-902fa350e3f1" providerId="ADAL" clId="{185C2CCA-6A21-4F18-A638-70608FEF931C}" dt="2021-03-01T12:11:52.541" v="520" actId="14100"/>
          <ac:spMkLst>
            <pc:docMk/>
            <pc:sldMk cId="3307254400" sldId="269"/>
            <ac:spMk id="4" creationId="{FF325F12-DD55-467D-9BA3-6AF84A6E8C6A}"/>
          </ac:spMkLst>
        </pc:spChg>
        <pc:spChg chg="mod">
          <ac:chgData name="Hugo O'Grady (MTS - Economics)" userId="be5239d6-4e1c-4d0a-af6d-902fa350e3f1" providerId="ADAL" clId="{185C2CCA-6A21-4F18-A638-70608FEF931C}" dt="2021-03-03T15:09:47.231" v="1281" actId="207"/>
          <ac:spMkLst>
            <pc:docMk/>
            <pc:sldMk cId="3307254400" sldId="269"/>
            <ac:spMk id="18" creationId="{D0B56BFF-BAA0-43EF-8E9D-1AC43B587893}"/>
          </ac:spMkLst>
        </pc:spChg>
        <pc:grpChg chg="mod">
          <ac:chgData name="Hugo O'Grady (MTS - Economics)" userId="be5239d6-4e1c-4d0a-af6d-902fa350e3f1" providerId="ADAL" clId="{185C2CCA-6A21-4F18-A638-70608FEF931C}" dt="2021-03-01T12:11:50.950" v="519" actId="14100"/>
          <ac:grpSpMkLst>
            <pc:docMk/>
            <pc:sldMk cId="3307254400" sldId="269"/>
            <ac:grpSpMk id="14" creationId="{3276C1A2-1DAE-4538-A95D-4AED197E781B}"/>
          </ac:grpSpMkLst>
        </pc:grpChg>
      </pc:sldChg>
      <pc:sldChg chg="modSp mod addAnim delAnim modAnim">
        <pc:chgData name="Hugo O'Grady (MTS - Economics)" userId="be5239d6-4e1c-4d0a-af6d-902fa350e3f1" providerId="ADAL" clId="{185C2CCA-6A21-4F18-A638-70608FEF931C}" dt="2021-03-03T15:13:43.478" v="1287" actId="20577"/>
        <pc:sldMkLst>
          <pc:docMk/>
          <pc:sldMk cId="2514572468" sldId="270"/>
        </pc:sldMkLst>
        <pc:spChg chg="mod">
          <ac:chgData name="Hugo O'Grady (MTS - Economics)" userId="be5239d6-4e1c-4d0a-af6d-902fa350e3f1" providerId="ADAL" clId="{185C2CCA-6A21-4F18-A638-70608FEF931C}" dt="2021-03-03T15:12:30.252" v="1282" actId="14100"/>
          <ac:spMkLst>
            <pc:docMk/>
            <pc:sldMk cId="2514572468" sldId="270"/>
            <ac:spMk id="18" creationId="{D0B56BFF-BAA0-43EF-8E9D-1AC43B587893}"/>
          </ac:spMkLst>
        </pc:spChg>
        <pc:spChg chg="mod">
          <ac:chgData name="Hugo O'Grady (MTS - Economics)" userId="be5239d6-4e1c-4d0a-af6d-902fa350e3f1" providerId="ADAL" clId="{185C2CCA-6A21-4F18-A638-70608FEF931C}" dt="2021-03-03T15:13:43.478" v="1287" actId="20577"/>
          <ac:spMkLst>
            <pc:docMk/>
            <pc:sldMk cId="2514572468" sldId="270"/>
            <ac:spMk id="19" creationId="{C3DDBEA1-230C-4AFD-9701-BEBA1C226C1E}"/>
          </ac:spMkLst>
        </pc:spChg>
        <pc:grpChg chg="mod">
          <ac:chgData name="Hugo O'Grady (MTS - Economics)" userId="be5239d6-4e1c-4d0a-af6d-902fa350e3f1" providerId="ADAL" clId="{185C2CCA-6A21-4F18-A638-70608FEF931C}" dt="2021-03-01T11:52:38.713" v="1" actId="1076"/>
          <ac:grpSpMkLst>
            <pc:docMk/>
            <pc:sldMk cId="2514572468" sldId="270"/>
            <ac:grpSpMk id="14" creationId="{3276C1A2-1DAE-4538-A95D-4AED197E781B}"/>
          </ac:grpSpMkLst>
        </pc:grpChg>
      </pc:sldChg>
      <pc:sldChg chg="modSp modAnim">
        <pc:chgData name="Hugo O'Grady (MTS - Economics)" userId="be5239d6-4e1c-4d0a-af6d-902fa350e3f1" providerId="ADAL" clId="{185C2CCA-6A21-4F18-A638-70608FEF931C}" dt="2021-03-01T11:58:36.840" v="69" actId="207"/>
        <pc:sldMkLst>
          <pc:docMk/>
          <pc:sldMk cId="3022641206" sldId="274"/>
        </pc:sldMkLst>
        <pc:spChg chg="mod">
          <ac:chgData name="Hugo O'Grady (MTS - Economics)" userId="be5239d6-4e1c-4d0a-af6d-902fa350e3f1" providerId="ADAL" clId="{185C2CCA-6A21-4F18-A638-70608FEF931C}" dt="2021-03-01T11:56:42.102" v="29" actId="20577"/>
          <ac:spMkLst>
            <pc:docMk/>
            <pc:sldMk cId="3022641206" sldId="274"/>
            <ac:spMk id="4" creationId="{FF325F12-DD55-467D-9BA3-6AF84A6E8C6A}"/>
          </ac:spMkLst>
        </pc:spChg>
        <pc:spChg chg="mod">
          <ac:chgData name="Hugo O'Grady (MTS - Economics)" userId="be5239d6-4e1c-4d0a-af6d-902fa350e3f1" providerId="ADAL" clId="{185C2CCA-6A21-4F18-A638-70608FEF931C}" dt="2021-03-01T11:58:36.840" v="69" actId="207"/>
          <ac:spMkLst>
            <pc:docMk/>
            <pc:sldMk cId="3022641206" sldId="274"/>
            <ac:spMk id="5" creationId="{69959B26-51F2-44EA-8A66-8C81170E411A}"/>
          </ac:spMkLst>
        </pc:spChg>
      </pc:sldChg>
      <pc:sldChg chg="modSp modAnim">
        <pc:chgData name="Hugo O'Grady (MTS - Economics)" userId="be5239d6-4e1c-4d0a-af6d-902fa350e3f1" providerId="ADAL" clId="{185C2CCA-6A21-4F18-A638-70608FEF931C}" dt="2021-03-01T11:58:50.717" v="83" actId="207"/>
        <pc:sldMkLst>
          <pc:docMk/>
          <pc:sldMk cId="3148787090" sldId="275"/>
        </pc:sldMkLst>
        <pc:spChg chg="mod">
          <ac:chgData name="Hugo O'Grady (MTS - Economics)" userId="be5239d6-4e1c-4d0a-af6d-902fa350e3f1" providerId="ADAL" clId="{185C2CCA-6A21-4F18-A638-70608FEF931C}" dt="2021-03-01T11:58:50.717" v="83" actId="207"/>
          <ac:spMkLst>
            <pc:docMk/>
            <pc:sldMk cId="3148787090" sldId="275"/>
            <ac:spMk id="4" creationId="{FF325F12-DD55-467D-9BA3-6AF84A6E8C6A}"/>
          </ac:spMkLst>
        </pc:spChg>
      </pc:sldChg>
      <pc:sldChg chg="modSp modAnim">
        <pc:chgData name="Hugo O'Grady (MTS - Economics)" userId="be5239d6-4e1c-4d0a-af6d-902fa350e3f1" providerId="ADAL" clId="{185C2CCA-6A21-4F18-A638-70608FEF931C}" dt="2021-03-03T12:06:24.061" v="865" actId="20577"/>
        <pc:sldMkLst>
          <pc:docMk/>
          <pc:sldMk cId="870790254" sldId="276"/>
        </pc:sldMkLst>
        <pc:spChg chg="mod">
          <ac:chgData name="Hugo O'Grady (MTS - Economics)" userId="be5239d6-4e1c-4d0a-af6d-902fa350e3f1" providerId="ADAL" clId="{185C2CCA-6A21-4F18-A638-70608FEF931C}" dt="2021-03-03T12:06:24.061" v="865" actId="20577"/>
          <ac:spMkLst>
            <pc:docMk/>
            <pc:sldMk cId="870790254" sldId="276"/>
            <ac:spMk id="50" creationId="{AC63AE86-4976-4887-B59E-E6E65FB70456}"/>
          </ac:spMkLst>
        </pc:spChg>
      </pc:sldChg>
      <pc:sldChg chg="addSp modSp mod modAnim">
        <pc:chgData name="Hugo O'Grady (MTS - Economics)" userId="be5239d6-4e1c-4d0a-af6d-902fa350e3f1" providerId="ADAL" clId="{185C2CCA-6A21-4F18-A638-70608FEF931C}" dt="2021-03-01T12:56:33.411" v="609"/>
        <pc:sldMkLst>
          <pc:docMk/>
          <pc:sldMk cId="1801121738" sldId="283"/>
        </pc:sldMkLst>
        <pc:spChg chg="mod">
          <ac:chgData name="Hugo O'Grady (MTS - Economics)" userId="be5239d6-4e1c-4d0a-af6d-902fa350e3f1" providerId="ADAL" clId="{185C2CCA-6A21-4F18-A638-70608FEF931C}" dt="2021-03-01T12:56:12.928" v="599" actId="27636"/>
          <ac:spMkLst>
            <pc:docMk/>
            <pc:sldMk cId="1801121738" sldId="283"/>
            <ac:spMk id="4" creationId="{FF325F12-DD55-467D-9BA3-6AF84A6E8C6A}"/>
          </ac:spMkLst>
        </pc:spChg>
        <pc:spChg chg="add mod">
          <ac:chgData name="Hugo O'Grady (MTS - Economics)" userId="be5239d6-4e1c-4d0a-af6d-902fa350e3f1" providerId="ADAL" clId="{185C2CCA-6A21-4F18-A638-70608FEF931C}" dt="2021-03-01T12:56:29.482" v="608" actId="20577"/>
          <ac:spMkLst>
            <pc:docMk/>
            <pc:sldMk cId="1801121738" sldId="283"/>
            <ac:spMk id="15" creationId="{0D1C04F3-10FC-493D-8AC4-081C07CFBBAC}"/>
          </ac:spMkLst>
        </pc:spChg>
        <pc:grpChg chg="mod">
          <ac:chgData name="Hugo O'Grady (MTS - Economics)" userId="be5239d6-4e1c-4d0a-af6d-902fa350e3f1" providerId="ADAL" clId="{185C2CCA-6A21-4F18-A638-70608FEF931C}" dt="2021-03-01T12:56:24.927" v="606" actId="1076"/>
          <ac:grpSpMkLst>
            <pc:docMk/>
            <pc:sldMk cId="1801121738" sldId="283"/>
            <ac:grpSpMk id="14" creationId="{3276C1A2-1DAE-4538-A95D-4AED197E781B}"/>
          </ac:grpSpMkLst>
        </pc:grpChg>
      </pc:sldChg>
      <pc:sldChg chg="modSp mod modAnim">
        <pc:chgData name="Hugo O'Grady (MTS - Economics)" userId="be5239d6-4e1c-4d0a-af6d-902fa350e3f1" providerId="ADAL" clId="{185C2CCA-6A21-4F18-A638-70608FEF931C}" dt="2021-03-03T16:03:26.149" v="1288" actId="20577"/>
        <pc:sldMkLst>
          <pc:docMk/>
          <pc:sldMk cId="1979853842" sldId="284"/>
        </pc:sldMkLst>
        <pc:spChg chg="mod">
          <ac:chgData name="Hugo O'Grady (MTS - Economics)" userId="be5239d6-4e1c-4d0a-af6d-902fa350e3f1" providerId="ADAL" clId="{185C2CCA-6A21-4F18-A638-70608FEF931C}" dt="2021-03-03T16:03:26.149" v="1288" actId="20577"/>
          <ac:spMkLst>
            <pc:docMk/>
            <pc:sldMk cId="1979853842" sldId="284"/>
            <ac:spMk id="4" creationId="{FF325F12-DD55-467D-9BA3-6AF84A6E8C6A}"/>
          </ac:spMkLst>
        </pc:spChg>
      </pc:sldChg>
      <pc:sldChg chg="modSp add mod">
        <pc:chgData name="Hugo O'Grady (MTS - Economics)" userId="be5239d6-4e1c-4d0a-af6d-902fa350e3f1" providerId="ADAL" clId="{185C2CCA-6A21-4F18-A638-70608FEF931C}" dt="2021-03-02T10:39:00.181" v="793" actId="20577"/>
        <pc:sldMkLst>
          <pc:docMk/>
          <pc:sldMk cId="236888332" sldId="320"/>
        </pc:sldMkLst>
        <pc:spChg chg="mod">
          <ac:chgData name="Hugo O'Grady (MTS - Economics)" userId="be5239d6-4e1c-4d0a-af6d-902fa350e3f1" providerId="ADAL" clId="{185C2CCA-6A21-4F18-A638-70608FEF931C}" dt="2021-03-02T10:39:00.181" v="793" actId="20577"/>
          <ac:spMkLst>
            <pc:docMk/>
            <pc:sldMk cId="236888332" sldId="320"/>
            <ac:spMk id="4" creationId="{AF47EB7F-192E-469A-9A81-C292999A2287}"/>
          </ac:spMkLst>
        </pc:spChg>
      </pc:sldChg>
      <pc:sldChg chg="addSp delSp add del setBg delDesignElem">
        <pc:chgData name="Hugo O'Grady (MTS - Economics)" userId="be5239d6-4e1c-4d0a-af6d-902fa350e3f1" providerId="ADAL" clId="{185C2CCA-6A21-4F18-A638-70608FEF931C}" dt="2021-03-02T10:38:41.433" v="774"/>
        <pc:sldMkLst>
          <pc:docMk/>
          <pc:sldMk cId="3356561904" sldId="320"/>
        </pc:sldMkLst>
        <pc:spChg chg="add del">
          <ac:chgData name="Hugo O'Grady (MTS - Economics)" userId="be5239d6-4e1c-4d0a-af6d-902fa350e3f1" providerId="ADAL" clId="{185C2CCA-6A21-4F18-A638-70608FEF931C}" dt="2021-03-02T10:38:41.433" v="774"/>
          <ac:spMkLst>
            <pc:docMk/>
            <pc:sldMk cId="3356561904" sldId="320"/>
            <ac:spMk id="11" creationId="{C0B27210-D0CA-4654-B3E3-9ABB4F178EA1}"/>
          </ac:spMkLst>
        </pc:spChg>
        <pc:spChg chg="add del">
          <ac:chgData name="Hugo O'Grady (MTS - Economics)" userId="be5239d6-4e1c-4d0a-af6d-902fa350e3f1" providerId="ADAL" clId="{185C2CCA-6A21-4F18-A638-70608FEF931C}" dt="2021-03-02T10:38:41.433" v="774"/>
          <ac:spMkLst>
            <pc:docMk/>
            <pc:sldMk cId="3356561904" sldId="320"/>
            <ac:spMk id="15" creationId="{70B66945-4967-4040-926D-DCA44313CDAB}"/>
          </ac:spMkLst>
        </pc:spChg>
        <pc:spChg chg="add del">
          <ac:chgData name="Hugo O'Grady (MTS - Economics)" userId="be5239d6-4e1c-4d0a-af6d-902fa350e3f1" providerId="ADAL" clId="{185C2CCA-6A21-4F18-A638-70608FEF931C}" dt="2021-03-02T10:38:41.433" v="774"/>
          <ac:spMkLst>
            <pc:docMk/>
            <pc:sldMk cId="3356561904" sldId="320"/>
            <ac:spMk id="16" creationId="{1DB7C82F-AB7E-4F0C-B829-FA1B9C415180}"/>
          </ac:spMkLst>
        </pc:spChg>
      </pc:sldChg>
    </pc:docChg>
  </pc:docChgLst>
  <pc:docChgLst>
    <pc:chgData name="Hugo O'Grady (MTS - Economics)" userId="be5239d6-4e1c-4d0a-af6d-902fa350e3f1" providerId="ADAL" clId="{24C74D2C-9E78-FA46-939C-4A39C992F7AA}"/>
    <pc:docChg chg="undo custSel modSld">
      <pc:chgData name="Hugo O'Grady (MTS - Economics)" userId="be5239d6-4e1c-4d0a-af6d-902fa350e3f1" providerId="ADAL" clId="{24C74D2C-9E78-FA46-939C-4A39C992F7AA}" dt="2020-09-01T13:57:18.763" v="671" actId="1076"/>
      <pc:docMkLst>
        <pc:docMk/>
      </pc:docMkLst>
      <pc:sldChg chg="modSp addAnim delAnim modAnim">
        <pc:chgData name="Hugo O'Grady (MTS - Economics)" userId="be5239d6-4e1c-4d0a-af6d-902fa350e3f1" providerId="ADAL" clId="{24C74D2C-9E78-FA46-939C-4A39C992F7AA}" dt="2020-09-01T09:47:51.485" v="54" actId="20577"/>
        <pc:sldMkLst>
          <pc:docMk/>
          <pc:sldMk cId="3968166955" sldId="263"/>
        </pc:sldMkLst>
        <pc:spChg chg="mod">
          <ac:chgData name="Hugo O'Grady (MTS - Economics)" userId="be5239d6-4e1c-4d0a-af6d-902fa350e3f1" providerId="ADAL" clId="{24C74D2C-9E78-FA46-939C-4A39C992F7AA}" dt="2020-09-01T09:47:51.485" v="54" actId="20577"/>
          <ac:spMkLst>
            <pc:docMk/>
            <pc:sldMk cId="3968166955" sldId="263"/>
            <ac:spMk id="4" creationId="{FF325F12-DD55-467D-9BA3-6AF84A6E8C6A}"/>
          </ac:spMkLst>
        </pc:spChg>
      </pc:sldChg>
      <pc:sldChg chg="modSp">
        <pc:chgData name="Hugo O'Grady (MTS - Economics)" userId="be5239d6-4e1c-4d0a-af6d-902fa350e3f1" providerId="ADAL" clId="{24C74D2C-9E78-FA46-939C-4A39C992F7AA}" dt="2020-09-01T12:56:14.782" v="87" actId="20577"/>
        <pc:sldMkLst>
          <pc:docMk/>
          <pc:sldMk cId="962783566" sldId="267"/>
        </pc:sldMkLst>
        <pc:spChg chg="mod">
          <ac:chgData name="Hugo O'Grady (MTS - Economics)" userId="be5239d6-4e1c-4d0a-af6d-902fa350e3f1" providerId="ADAL" clId="{24C74D2C-9E78-FA46-939C-4A39C992F7AA}" dt="2020-09-01T12:56:14.782" v="87" actId="20577"/>
          <ac:spMkLst>
            <pc:docMk/>
            <pc:sldMk cId="962783566" sldId="267"/>
            <ac:spMk id="4" creationId="{FF325F12-DD55-467D-9BA3-6AF84A6E8C6A}"/>
          </ac:spMkLst>
        </pc:spChg>
      </pc:sldChg>
      <pc:sldChg chg="modSp">
        <pc:chgData name="Hugo O'Grady (MTS - Economics)" userId="be5239d6-4e1c-4d0a-af6d-902fa350e3f1" providerId="ADAL" clId="{24C74D2C-9E78-FA46-939C-4A39C992F7AA}" dt="2020-09-01T13:20:09.588" v="554" actId="20577"/>
        <pc:sldMkLst>
          <pc:docMk/>
          <pc:sldMk cId="3307254400" sldId="269"/>
        </pc:sldMkLst>
        <pc:spChg chg="mod">
          <ac:chgData name="Hugo O'Grady (MTS - Economics)" userId="be5239d6-4e1c-4d0a-af6d-902fa350e3f1" providerId="ADAL" clId="{24C74D2C-9E78-FA46-939C-4A39C992F7AA}" dt="2020-09-01T13:20:09.588" v="554" actId="20577"/>
          <ac:spMkLst>
            <pc:docMk/>
            <pc:sldMk cId="3307254400" sldId="269"/>
            <ac:spMk id="18" creationId="{D0B56BFF-BAA0-43EF-8E9D-1AC43B587893}"/>
          </ac:spMkLst>
        </pc:spChg>
      </pc:sldChg>
      <pc:sldChg chg="modSp">
        <pc:chgData name="Hugo O'Grady (MTS - Economics)" userId="be5239d6-4e1c-4d0a-af6d-902fa350e3f1" providerId="ADAL" clId="{24C74D2C-9E78-FA46-939C-4A39C992F7AA}" dt="2020-09-01T13:21:32.208" v="613" actId="14100"/>
        <pc:sldMkLst>
          <pc:docMk/>
          <pc:sldMk cId="2514572468" sldId="270"/>
        </pc:sldMkLst>
        <pc:spChg chg="mod">
          <ac:chgData name="Hugo O'Grady (MTS - Economics)" userId="be5239d6-4e1c-4d0a-af6d-902fa350e3f1" providerId="ADAL" clId="{24C74D2C-9E78-FA46-939C-4A39C992F7AA}" dt="2020-09-01T13:21:32.208" v="613" actId="14100"/>
          <ac:spMkLst>
            <pc:docMk/>
            <pc:sldMk cId="2514572468" sldId="270"/>
            <ac:spMk id="19" creationId="{C3DDBEA1-230C-4AFD-9701-BEBA1C226C1E}"/>
          </ac:spMkLst>
        </pc:spChg>
      </pc:sldChg>
      <pc:sldChg chg="modSp">
        <pc:chgData name="Hugo O'Grady (MTS - Economics)" userId="be5239d6-4e1c-4d0a-af6d-902fa350e3f1" providerId="ADAL" clId="{24C74D2C-9E78-FA46-939C-4A39C992F7AA}" dt="2020-09-01T11:19:14.525" v="59" actId="207"/>
        <pc:sldMkLst>
          <pc:docMk/>
          <pc:sldMk cId="3533300187" sldId="272"/>
        </pc:sldMkLst>
        <pc:spChg chg="mod">
          <ac:chgData name="Hugo O'Grady (MTS - Economics)" userId="be5239d6-4e1c-4d0a-af6d-902fa350e3f1" providerId="ADAL" clId="{24C74D2C-9E78-FA46-939C-4A39C992F7AA}" dt="2020-09-01T11:19:14.525" v="59" actId="207"/>
          <ac:spMkLst>
            <pc:docMk/>
            <pc:sldMk cId="3533300187" sldId="272"/>
            <ac:spMk id="4" creationId="{FF325F12-DD55-467D-9BA3-6AF84A6E8C6A}"/>
          </ac:spMkLst>
        </pc:spChg>
      </pc:sldChg>
      <pc:sldChg chg="modSp">
        <pc:chgData name="Hugo O'Grady (MTS - Economics)" userId="be5239d6-4e1c-4d0a-af6d-902fa350e3f1" providerId="ADAL" clId="{24C74D2C-9E78-FA46-939C-4A39C992F7AA}" dt="2020-09-01T09:34:52.078" v="51" actId="1076"/>
        <pc:sldMkLst>
          <pc:docMk/>
          <pc:sldMk cId="3022641206" sldId="274"/>
        </pc:sldMkLst>
        <pc:spChg chg="mod">
          <ac:chgData name="Hugo O'Grady (MTS - Economics)" userId="be5239d6-4e1c-4d0a-af6d-902fa350e3f1" providerId="ADAL" clId="{24C74D2C-9E78-FA46-939C-4A39C992F7AA}" dt="2020-09-01T09:34:52.078" v="51" actId="1076"/>
          <ac:spMkLst>
            <pc:docMk/>
            <pc:sldMk cId="3022641206" sldId="274"/>
            <ac:spMk id="4" creationId="{FF325F12-DD55-467D-9BA3-6AF84A6E8C6A}"/>
          </ac:spMkLst>
        </pc:spChg>
      </pc:sldChg>
      <pc:sldChg chg="modSp">
        <pc:chgData name="Hugo O'Grady (MTS - Economics)" userId="be5239d6-4e1c-4d0a-af6d-902fa350e3f1" providerId="ADAL" clId="{24C74D2C-9E78-FA46-939C-4A39C992F7AA}" dt="2020-09-01T11:18:51.686" v="57" actId="207"/>
        <pc:sldMkLst>
          <pc:docMk/>
          <pc:sldMk cId="870790254" sldId="276"/>
        </pc:sldMkLst>
        <pc:spChg chg="mod">
          <ac:chgData name="Hugo O'Grady (MTS - Economics)" userId="be5239d6-4e1c-4d0a-af6d-902fa350e3f1" providerId="ADAL" clId="{24C74D2C-9E78-FA46-939C-4A39C992F7AA}" dt="2020-09-01T11:18:51.686" v="57" actId="207"/>
          <ac:spMkLst>
            <pc:docMk/>
            <pc:sldMk cId="870790254" sldId="276"/>
            <ac:spMk id="4" creationId="{FF325F12-DD55-467D-9BA3-6AF84A6E8C6A}"/>
          </ac:spMkLst>
        </pc:spChg>
      </pc:sldChg>
      <pc:sldChg chg="addSp delSp modSp addAnim">
        <pc:chgData name="Hugo O'Grady (MTS - Economics)" userId="be5239d6-4e1c-4d0a-af6d-902fa350e3f1" providerId="ADAL" clId="{24C74D2C-9E78-FA46-939C-4A39C992F7AA}" dt="2020-09-01T09:19:40.671" v="45" actId="27696"/>
        <pc:sldMkLst>
          <pc:docMk/>
          <pc:sldMk cId="4027216813" sldId="277"/>
        </pc:sldMkLst>
        <pc:spChg chg="mod">
          <ac:chgData name="Hugo O'Grady (MTS - Economics)" userId="be5239d6-4e1c-4d0a-af6d-902fa350e3f1" providerId="ADAL" clId="{24C74D2C-9E78-FA46-939C-4A39C992F7AA}" dt="2020-09-01T09:18:53.054" v="27" actId="1076"/>
          <ac:spMkLst>
            <pc:docMk/>
            <pc:sldMk cId="4027216813" sldId="277"/>
            <ac:spMk id="25" creationId="{1CFE1CEA-DE97-DB42-A78F-C6D89A8DB6C2}"/>
          </ac:spMkLst>
        </pc:spChg>
        <pc:spChg chg="add mod">
          <ac:chgData name="Hugo O'Grady (MTS - Economics)" userId="be5239d6-4e1c-4d0a-af6d-902fa350e3f1" providerId="ADAL" clId="{24C74D2C-9E78-FA46-939C-4A39C992F7AA}" dt="2020-09-01T09:19:15.238" v="43" actId="20577"/>
          <ac:spMkLst>
            <pc:docMk/>
            <pc:sldMk cId="4027216813" sldId="277"/>
            <ac:spMk id="30" creationId="{5E4E85E9-12B1-B644-8A3C-DCD9BACB69D9}"/>
          </ac:spMkLst>
        </pc:spChg>
        <pc:grpChg chg="add mod">
          <ac:chgData name="Hugo O'Grady (MTS - Economics)" userId="be5239d6-4e1c-4d0a-af6d-902fa350e3f1" providerId="ADAL" clId="{24C74D2C-9E78-FA46-939C-4A39C992F7AA}" dt="2020-09-01T09:18:11.258" v="3" actId="1076"/>
          <ac:grpSpMkLst>
            <pc:docMk/>
            <pc:sldMk cId="4027216813" sldId="277"/>
            <ac:grpSpMk id="2" creationId="{9DFC2BEC-4A46-6B4A-A085-80EEA7B98910}"/>
          </ac:grpSpMkLst>
        </pc:grpChg>
        <pc:picChg chg="del">
          <ac:chgData name="Hugo O'Grady (MTS - Economics)" userId="be5239d6-4e1c-4d0a-af6d-902fa350e3f1" providerId="ADAL" clId="{24C74D2C-9E78-FA46-939C-4A39C992F7AA}" dt="2020-09-01T09:18:04.030" v="0" actId="478"/>
          <ac:picMkLst>
            <pc:docMk/>
            <pc:sldMk cId="4027216813" sldId="277"/>
            <ac:picMk id="6" creationId="{080A3085-8C35-4993-B95D-4BD1A1612703}"/>
          </ac:picMkLst>
        </pc:picChg>
        <pc:cxnChg chg="add mod">
          <ac:chgData name="Hugo O'Grady (MTS - Economics)" userId="be5239d6-4e1c-4d0a-af6d-902fa350e3f1" providerId="ADAL" clId="{24C74D2C-9E78-FA46-939C-4A39C992F7AA}" dt="2020-09-01T09:18:31.217" v="8" actId="1076"/>
          <ac:cxnSpMkLst>
            <pc:docMk/>
            <pc:sldMk cId="4027216813" sldId="277"/>
            <ac:cxnSpMk id="3" creationId="{862F08DA-B84C-A44C-A32A-2540E394A4A3}"/>
          </ac:cxnSpMkLst>
        </pc:cxnChg>
      </pc:sldChg>
      <pc:sldChg chg="addAnim">
        <pc:chgData name="Hugo O'Grady (MTS - Economics)" userId="be5239d6-4e1c-4d0a-af6d-902fa350e3f1" providerId="ADAL" clId="{24C74D2C-9E78-FA46-939C-4A39C992F7AA}" dt="2020-09-01T09:19:32.105" v="44" actId="27696"/>
        <pc:sldMkLst>
          <pc:docMk/>
          <pc:sldMk cId="2207177544" sldId="278"/>
        </pc:sldMkLst>
      </pc:sldChg>
      <pc:sldChg chg="modSp">
        <pc:chgData name="Hugo O'Grady (MTS - Economics)" userId="be5239d6-4e1c-4d0a-af6d-902fa350e3f1" providerId="ADAL" clId="{24C74D2C-9E78-FA46-939C-4A39C992F7AA}" dt="2020-09-01T13:57:18.763" v="671" actId="1076"/>
        <pc:sldMkLst>
          <pc:docMk/>
          <pc:sldMk cId="1979853842" sldId="284"/>
        </pc:sldMkLst>
        <pc:spChg chg="mod">
          <ac:chgData name="Hugo O'Grady (MTS - Economics)" userId="be5239d6-4e1c-4d0a-af6d-902fa350e3f1" providerId="ADAL" clId="{24C74D2C-9E78-FA46-939C-4A39C992F7AA}" dt="2020-09-01T13:57:18.763" v="671" actId="1076"/>
          <ac:spMkLst>
            <pc:docMk/>
            <pc:sldMk cId="1979853842" sldId="284"/>
            <ac:spMk id="4" creationId="{FF325F12-DD55-467D-9BA3-6AF84A6E8C6A}"/>
          </ac:spMkLst>
        </pc:spChg>
      </pc:sldChg>
    </pc:docChg>
  </pc:docChgLst>
  <pc:docChgLst>
    <pc:chgData name="Hugo O'Grady (MTS - Economics)" userId="S::hco@mtsn.org.uk::be5239d6-4e1c-4d0a-af6d-902fa350e3f1" providerId="AD" clId="Web-{3EE564B0-C8CA-0DBD-6335-DDDE1B9744EC}"/>
    <pc:docChg chg="modSld">
      <pc:chgData name="Hugo O'Grady (MTS - Economics)" userId="S::hco@mtsn.org.uk::be5239d6-4e1c-4d0a-af6d-902fa350e3f1" providerId="AD" clId="Web-{3EE564B0-C8CA-0DBD-6335-DDDE1B9744EC}" dt="2020-09-01T09:29:46.586" v="17" actId="20577"/>
      <pc:docMkLst>
        <pc:docMk/>
      </pc:docMkLst>
      <pc:sldChg chg="modSp">
        <pc:chgData name="Hugo O'Grady (MTS - Economics)" userId="S::hco@mtsn.org.uk::be5239d6-4e1c-4d0a-af6d-902fa350e3f1" providerId="AD" clId="Web-{3EE564B0-C8CA-0DBD-6335-DDDE1B9744EC}" dt="2020-09-01T09:29:46.571" v="16" actId="20577"/>
        <pc:sldMkLst>
          <pc:docMk/>
          <pc:sldMk cId="3968166955" sldId="263"/>
        </pc:sldMkLst>
        <pc:spChg chg="mod">
          <ac:chgData name="Hugo O'Grady (MTS - Economics)" userId="S::hco@mtsn.org.uk::be5239d6-4e1c-4d0a-af6d-902fa350e3f1" providerId="AD" clId="Web-{3EE564B0-C8CA-0DBD-6335-DDDE1B9744EC}" dt="2020-09-01T09:29:46.571" v="16" actId="20577"/>
          <ac:spMkLst>
            <pc:docMk/>
            <pc:sldMk cId="3968166955" sldId="263"/>
            <ac:spMk id="4" creationId="{FF325F12-DD55-467D-9BA3-6AF84A6E8C6A}"/>
          </ac:spMkLst>
        </pc:spChg>
      </pc:sldChg>
    </pc:docChg>
  </pc:docChgLst>
  <pc:docChgLst>
    <pc:chgData name="Hugo O'Grady (MTS - Economics)" userId="S::hco@mtsn.org.uk::be5239d6-4e1c-4d0a-af6d-902fa350e3f1" providerId="AD" clId="Web-{691C07BC-713C-0AEE-A1E3-6E4444EAAF24}"/>
    <pc:docChg chg="modSld">
      <pc:chgData name="Hugo O'Grady (MTS - Economics)" userId="S::hco@mtsn.org.uk::be5239d6-4e1c-4d0a-af6d-902fa350e3f1" providerId="AD" clId="Web-{691C07BC-713C-0AEE-A1E3-6E4444EAAF24}" dt="2020-09-10T09:58:51.599" v="30" actId="20577"/>
      <pc:docMkLst>
        <pc:docMk/>
      </pc:docMkLst>
      <pc:sldChg chg="modSp">
        <pc:chgData name="Hugo O'Grady (MTS - Economics)" userId="S::hco@mtsn.org.uk::be5239d6-4e1c-4d0a-af6d-902fa350e3f1" providerId="AD" clId="Web-{691C07BC-713C-0AEE-A1E3-6E4444EAAF24}" dt="2020-09-10T09:58:51.599" v="29" actId="20577"/>
        <pc:sldMkLst>
          <pc:docMk/>
          <pc:sldMk cId="3968166955" sldId="263"/>
        </pc:sldMkLst>
        <pc:spChg chg="mod">
          <ac:chgData name="Hugo O'Grady (MTS - Economics)" userId="S::hco@mtsn.org.uk::be5239d6-4e1c-4d0a-af6d-902fa350e3f1" providerId="AD" clId="Web-{691C07BC-713C-0AEE-A1E3-6E4444EAAF24}" dt="2020-09-10T09:58:51.599" v="29" actId="20577"/>
          <ac:spMkLst>
            <pc:docMk/>
            <pc:sldMk cId="3968166955" sldId="263"/>
            <ac:spMk id="4" creationId="{FF325F12-DD55-467D-9BA3-6AF84A6E8C6A}"/>
          </ac:spMkLst>
        </pc:spChg>
      </pc:sldChg>
    </pc:docChg>
  </pc:docChgLst>
  <pc:docChgLst>
    <pc:chgData name="Hugo O'Grady (MTS - Economics)" userId="be5239d6-4e1c-4d0a-af6d-902fa350e3f1" providerId="ADAL" clId="{89E6E973-01DD-405A-B109-1D5C8AE3CC87}"/>
    <pc:docChg chg="custSel addSld delSld modSld">
      <pc:chgData name="Hugo O'Grady (MTS - Economics)" userId="be5239d6-4e1c-4d0a-af6d-902fa350e3f1" providerId="ADAL" clId="{89E6E973-01DD-405A-B109-1D5C8AE3CC87}" dt="2020-09-12T18:53:00.154" v="640" actId="20577"/>
      <pc:docMkLst>
        <pc:docMk/>
      </pc:docMkLst>
      <pc:sldChg chg="addSp delSp mod">
        <pc:chgData name="Hugo O'Grady (MTS - Economics)" userId="be5239d6-4e1c-4d0a-af6d-902fa350e3f1" providerId="ADAL" clId="{89E6E973-01DD-405A-B109-1D5C8AE3CC87}" dt="2020-09-12T18:49:22.740" v="633" actId="478"/>
        <pc:sldMkLst>
          <pc:docMk/>
          <pc:sldMk cId="1104102011" sldId="259"/>
        </pc:sldMkLst>
        <pc:spChg chg="add del">
          <ac:chgData name="Hugo O'Grady (MTS - Economics)" userId="be5239d6-4e1c-4d0a-af6d-902fa350e3f1" providerId="ADAL" clId="{89E6E973-01DD-405A-B109-1D5C8AE3CC87}" dt="2020-09-12T18:49:22.740" v="633" actId="478"/>
          <ac:spMkLst>
            <pc:docMk/>
            <pc:sldMk cId="1104102011" sldId="259"/>
            <ac:spMk id="9" creationId="{6CDEFC0C-1306-46AC-8D29-C49447E56DBF}"/>
          </ac:spMkLst>
        </pc:spChg>
      </pc:sldChg>
      <pc:sldChg chg="modAnim">
        <pc:chgData name="Hugo O'Grady (MTS - Economics)" userId="be5239d6-4e1c-4d0a-af6d-902fa350e3f1" providerId="ADAL" clId="{89E6E973-01DD-405A-B109-1D5C8AE3CC87}" dt="2020-09-01T09:30:40.123" v="0"/>
        <pc:sldMkLst>
          <pc:docMk/>
          <pc:sldMk cId="3968166955" sldId="263"/>
        </pc:sldMkLst>
      </pc:sldChg>
      <pc:sldChg chg="modSp modAnim">
        <pc:chgData name="Hugo O'Grady (MTS - Economics)" userId="be5239d6-4e1c-4d0a-af6d-902fa350e3f1" providerId="ADAL" clId="{89E6E973-01DD-405A-B109-1D5C8AE3CC87}" dt="2020-09-01T12:11:02.279" v="104" actId="20577"/>
        <pc:sldMkLst>
          <pc:docMk/>
          <pc:sldMk cId="3307254400" sldId="269"/>
        </pc:sldMkLst>
        <pc:spChg chg="mod">
          <ac:chgData name="Hugo O'Grady (MTS - Economics)" userId="be5239d6-4e1c-4d0a-af6d-902fa350e3f1" providerId="ADAL" clId="{89E6E973-01DD-405A-B109-1D5C8AE3CC87}" dt="2020-09-01T12:11:02.279" v="104" actId="20577"/>
          <ac:spMkLst>
            <pc:docMk/>
            <pc:sldMk cId="3307254400" sldId="269"/>
            <ac:spMk id="4" creationId="{FF325F12-DD55-467D-9BA3-6AF84A6E8C6A}"/>
          </ac:spMkLst>
        </pc:spChg>
      </pc:sldChg>
      <pc:sldChg chg="modAnim">
        <pc:chgData name="Hugo O'Grady (MTS - Economics)" userId="be5239d6-4e1c-4d0a-af6d-902fa350e3f1" providerId="ADAL" clId="{89E6E973-01DD-405A-B109-1D5C8AE3CC87}" dt="2020-09-01T09:33:30.036" v="32"/>
        <pc:sldMkLst>
          <pc:docMk/>
          <pc:sldMk cId="2514572468" sldId="270"/>
        </pc:sldMkLst>
      </pc:sldChg>
      <pc:sldChg chg="modSp mod">
        <pc:chgData name="Hugo O'Grady (MTS - Economics)" userId="be5239d6-4e1c-4d0a-af6d-902fa350e3f1" providerId="ADAL" clId="{89E6E973-01DD-405A-B109-1D5C8AE3CC87}" dt="2020-09-01T09:30:52.737" v="1" actId="1076"/>
        <pc:sldMkLst>
          <pc:docMk/>
          <pc:sldMk cId="4027216813" sldId="277"/>
        </pc:sldMkLst>
        <pc:grpChg chg="mod">
          <ac:chgData name="Hugo O'Grady (MTS - Economics)" userId="be5239d6-4e1c-4d0a-af6d-902fa350e3f1" providerId="ADAL" clId="{89E6E973-01DD-405A-B109-1D5C8AE3CC87}" dt="2020-09-01T09:30:52.737" v="1" actId="1076"/>
          <ac:grpSpMkLst>
            <pc:docMk/>
            <pc:sldMk cId="4027216813" sldId="277"/>
            <ac:grpSpMk id="2" creationId="{9DFC2BEC-4A46-6B4A-A085-80EEA7B98910}"/>
          </ac:grpSpMkLst>
        </pc:grpChg>
      </pc:sldChg>
      <pc:sldChg chg="modSp add mod">
        <pc:chgData name="Hugo O'Grady (MTS - Economics)" userId="be5239d6-4e1c-4d0a-af6d-902fa350e3f1" providerId="ADAL" clId="{89E6E973-01DD-405A-B109-1D5C8AE3CC87}" dt="2020-09-01T12:09:11.239" v="49" actId="20577"/>
        <pc:sldMkLst>
          <pc:docMk/>
          <pc:sldMk cId="212577899" sldId="281"/>
        </pc:sldMkLst>
        <pc:spChg chg="mod">
          <ac:chgData name="Hugo O'Grady (MTS - Economics)" userId="be5239d6-4e1c-4d0a-af6d-902fa350e3f1" providerId="ADAL" clId="{89E6E973-01DD-405A-B109-1D5C8AE3CC87}" dt="2020-09-01T12:09:07.443" v="47" actId="20577"/>
          <ac:spMkLst>
            <pc:docMk/>
            <pc:sldMk cId="212577899" sldId="281"/>
            <ac:spMk id="4" creationId="{AF47EB7F-192E-469A-9A81-C292999A2287}"/>
          </ac:spMkLst>
        </pc:spChg>
        <pc:spChg chg="mod">
          <ac:chgData name="Hugo O'Grady (MTS - Economics)" userId="be5239d6-4e1c-4d0a-af6d-902fa350e3f1" providerId="ADAL" clId="{89E6E973-01DD-405A-B109-1D5C8AE3CC87}" dt="2020-09-01T12:09:11.239" v="49" actId="20577"/>
          <ac:spMkLst>
            <pc:docMk/>
            <pc:sldMk cId="212577899" sldId="281"/>
            <ac:spMk id="5" creationId="{1E20BD14-672F-4172-B84C-DFA0BDF73849}"/>
          </ac:spMkLst>
        </pc:spChg>
      </pc:sldChg>
      <pc:sldChg chg="addSp delSp add del setBg delDesignElem">
        <pc:chgData name="Hugo O'Grady (MTS - Economics)" userId="be5239d6-4e1c-4d0a-af6d-902fa350e3f1" providerId="ADAL" clId="{89E6E973-01DD-405A-B109-1D5C8AE3CC87}" dt="2020-09-01T12:09:01.007" v="35"/>
        <pc:sldMkLst>
          <pc:docMk/>
          <pc:sldMk cId="3717345192" sldId="281"/>
        </pc:sldMkLst>
        <pc:spChg chg="add del">
          <ac:chgData name="Hugo O'Grady (MTS - Economics)" userId="be5239d6-4e1c-4d0a-af6d-902fa350e3f1" providerId="ADAL" clId="{89E6E973-01DD-405A-B109-1D5C8AE3CC87}" dt="2020-09-01T12:09:01.007" v="35"/>
          <ac:spMkLst>
            <pc:docMk/>
            <pc:sldMk cId="3717345192" sldId="281"/>
            <ac:spMk id="11" creationId="{C0B27210-D0CA-4654-B3E3-9ABB4F178EA1}"/>
          </ac:spMkLst>
        </pc:spChg>
        <pc:spChg chg="add del">
          <ac:chgData name="Hugo O'Grady (MTS - Economics)" userId="be5239d6-4e1c-4d0a-af6d-902fa350e3f1" providerId="ADAL" clId="{89E6E973-01DD-405A-B109-1D5C8AE3CC87}" dt="2020-09-01T12:09:01.007" v="35"/>
          <ac:spMkLst>
            <pc:docMk/>
            <pc:sldMk cId="3717345192" sldId="281"/>
            <ac:spMk id="15" creationId="{70B66945-4967-4040-926D-DCA44313CDAB}"/>
          </ac:spMkLst>
        </pc:spChg>
        <pc:spChg chg="add del">
          <ac:chgData name="Hugo O'Grady (MTS - Economics)" userId="be5239d6-4e1c-4d0a-af6d-902fa350e3f1" providerId="ADAL" clId="{89E6E973-01DD-405A-B109-1D5C8AE3CC87}" dt="2020-09-01T12:09:01.007" v="35"/>
          <ac:spMkLst>
            <pc:docMk/>
            <pc:sldMk cId="3717345192" sldId="281"/>
            <ac:spMk id="16" creationId="{1DB7C82F-AB7E-4F0C-B829-FA1B9C415180}"/>
          </ac:spMkLst>
        </pc:spChg>
      </pc:sldChg>
      <pc:sldChg chg="add">
        <pc:chgData name="Hugo O'Grady (MTS - Economics)" userId="be5239d6-4e1c-4d0a-af6d-902fa350e3f1" providerId="ADAL" clId="{89E6E973-01DD-405A-B109-1D5C8AE3CC87}" dt="2020-09-01T12:09:01.025" v="36"/>
        <pc:sldMkLst>
          <pc:docMk/>
          <pc:sldMk cId="1343705526" sldId="282"/>
        </pc:sldMkLst>
      </pc:sldChg>
      <pc:sldChg chg="add del">
        <pc:chgData name="Hugo O'Grady (MTS - Economics)" userId="be5239d6-4e1c-4d0a-af6d-902fa350e3f1" providerId="ADAL" clId="{89E6E973-01DD-405A-B109-1D5C8AE3CC87}" dt="2020-09-01T12:09:01.007" v="35"/>
        <pc:sldMkLst>
          <pc:docMk/>
          <pc:sldMk cId="3054616148" sldId="282"/>
        </pc:sldMkLst>
      </pc:sldChg>
      <pc:sldChg chg="delSp modSp add mod delAnim modAnim">
        <pc:chgData name="Hugo O'Grady (MTS - Economics)" userId="be5239d6-4e1c-4d0a-af6d-902fa350e3f1" providerId="ADAL" clId="{89E6E973-01DD-405A-B109-1D5C8AE3CC87}" dt="2020-09-01T12:11:33.963" v="131" actId="1076"/>
        <pc:sldMkLst>
          <pc:docMk/>
          <pc:sldMk cId="1801121738" sldId="283"/>
        </pc:sldMkLst>
        <pc:spChg chg="mod">
          <ac:chgData name="Hugo O'Grady (MTS - Economics)" userId="be5239d6-4e1c-4d0a-af6d-902fa350e3f1" providerId="ADAL" clId="{89E6E973-01DD-405A-B109-1D5C8AE3CC87}" dt="2020-09-01T12:11:28.638" v="130" actId="20577"/>
          <ac:spMkLst>
            <pc:docMk/>
            <pc:sldMk cId="1801121738" sldId="283"/>
            <ac:spMk id="4" creationId="{FF325F12-DD55-467D-9BA3-6AF84A6E8C6A}"/>
          </ac:spMkLst>
        </pc:spChg>
        <pc:spChg chg="del">
          <ac:chgData name="Hugo O'Grady (MTS - Economics)" userId="be5239d6-4e1c-4d0a-af6d-902fa350e3f1" providerId="ADAL" clId="{89E6E973-01DD-405A-B109-1D5C8AE3CC87}" dt="2020-09-01T12:09:59.352" v="69" actId="478"/>
          <ac:spMkLst>
            <pc:docMk/>
            <pc:sldMk cId="1801121738" sldId="283"/>
            <ac:spMk id="18" creationId="{D0B56BFF-BAA0-43EF-8E9D-1AC43B587893}"/>
          </ac:spMkLst>
        </pc:spChg>
        <pc:grpChg chg="mod">
          <ac:chgData name="Hugo O'Grady (MTS - Economics)" userId="be5239d6-4e1c-4d0a-af6d-902fa350e3f1" providerId="ADAL" clId="{89E6E973-01DD-405A-B109-1D5C8AE3CC87}" dt="2020-09-01T12:11:33.963" v="131" actId="1076"/>
          <ac:grpSpMkLst>
            <pc:docMk/>
            <pc:sldMk cId="1801121738" sldId="283"/>
            <ac:grpSpMk id="14" creationId="{3276C1A2-1DAE-4538-A95D-4AED197E781B}"/>
          </ac:grpSpMkLst>
        </pc:grpChg>
      </pc:sldChg>
      <pc:sldChg chg="delSp modSp add mod delAnim modAnim">
        <pc:chgData name="Hugo O'Grady (MTS - Economics)" userId="be5239d6-4e1c-4d0a-af6d-902fa350e3f1" providerId="ADAL" clId="{89E6E973-01DD-405A-B109-1D5C8AE3CC87}" dt="2020-09-01T12:26:17.572" v="631" actId="207"/>
        <pc:sldMkLst>
          <pc:docMk/>
          <pc:sldMk cId="1979853842" sldId="284"/>
        </pc:sldMkLst>
        <pc:spChg chg="mod">
          <ac:chgData name="Hugo O'Grady (MTS - Economics)" userId="be5239d6-4e1c-4d0a-af6d-902fa350e3f1" providerId="ADAL" clId="{89E6E973-01DD-405A-B109-1D5C8AE3CC87}" dt="2020-09-01T12:26:17.572" v="631" actId="207"/>
          <ac:spMkLst>
            <pc:docMk/>
            <pc:sldMk cId="1979853842" sldId="284"/>
            <ac:spMk id="4" creationId="{FF325F12-DD55-467D-9BA3-6AF84A6E8C6A}"/>
          </ac:spMkLst>
        </pc:spChg>
        <pc:grpChg chg="del">
          <ac:chgData name="Hugo O'Grady (MTS - Economics)" userId="be5239d6-4e1c-4d0a-af6d-902fa350e3f1" providerId="ADAL" clId="{89E6E973-01DD-405A-B109-1D5C8AE3CC87}" dt="2020-09-01T12:12:10.213" v="133" actId="478"/>
          <ac:grpSpMkLst>
            <pc:docMk/>
            <pc:sldMk cId="1979853842" sldId="284"/>
            <ac:grpSpMk id="14" creationId="{3276C1A2-1DAE-4538-A95D-4AED197E781B}"/>
          </ac:grpSpMkLst>
        </pc:grpChg>
      </pc:sldChg>
      <pc:sldChg chg="addSp delSp modSp add del mod setBg delDesignElem">
        <pc:chgData name="Hugo O'Grady (MTS - Economics)" userId="be5239d6-4e1c-4d0a-af6d-902fa350e3f1" providerId="ADAL" clId="{89E6E973-01DD-405A-B109-1D5C8AE3CC87}" dt="2020-09-12T18:53:00.154" v="640" actId="20577"/>
        <pc:sldMkLst>
          <pc:docMk/>
          <pc:sldMk cId="3390989218" sldId="319"/>
        </pc:sldMkLst>
        <pc:spChg chg="mod">
          <ac:chgData name="Hugo O'Grady (MTS - Economics)" userId="be5239d6-4e1c-4d0a-af6d-902fa350e3f1" providerId="ADAL" clId="{89E6E973-01DD-405A-B109-1D5C8AE3CC87}" dt="2020-09-12T18:52:56.289" v="638"/>
          <ac:spMkLst>
            <pc:docMk/>
            <pc:sldMk cId="3390989218" sldId="319"/>
            <ac:spMk id="2" creationId="{053D6F51-ED65-4C79-9B3F-7682EC01442C}"/>
          </ac:spMkLst>
        </pc:spChg>
        <pc:spChg chg="mod">
          <ac:chgData name="Hugo O'Grady (MTS - Economics)" userId="be5239d6-4e1c-4d0a-af6d-902fa350e3f1" providerId="ADAL" clId="{89E6E973-01DD-405A-B109-1D5C8AE3CC87}" dt="2020-09-12T18:53:00.154" v="640" actId="20577"/>
          <ac:spMkLst>
            <pc:docMk/>
            <pc:sldMk cId="3390989218" sldId="319"/>
            <ac:spMk id="4" creationId="{AF47EB7F-192E-469A-9A81-C292999A2287}"/>
          </ac:spMkLst>
        </pc:spChg>
        <pc:spChg chg="add del">
          <ac:chgData name="Hugo O'Grady (MTS - Economics)" userId="be5239d6-4e1c-4d0a-af6d-902fa350e3f1" providerId="ADAL" clId="{89E6E973-01DD-405A-B109-1D5C8AE3CC87}" dt="2020-09-12T18:50:16.419" v="636"/>
          <ac:spMkLst>
            <pc:docMk/>
            <pc:sldMk cId="3390989218" sldId="319"/>
            <ac:spMk id="19" creationId="{7CA0DAA6-33B8-4A25-810D-2F4D816FB40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79191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2468363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068739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44933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464666-973F-4DBD-B071-2A1DA70E32D4}" type="datetimeFigureOut">
              <a:rPr lang="en-GB" smtClean="0"/>
              <a:t>13/05/2021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454988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464666-973F-4DBD-B071-2A1DA70E32D4}" type="datetimeFigureOut">
              <a:rPr lang="en-GB" smtClean="0"/>
              <a:t>13/05/2021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2577257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464666-973F-4DBD-B071-2A1DA70E32D4}" type="datetimeFigureOut">
              <a:rPr lang="en-GB" smtClean="0"/>
              <a:t>13/05/2021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122748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464666-973F-4DBD-B071-2A1DA70E32D4}" type="datetimeFigureOut">
              <a:rPr lang="en-GB" smtClean="0"/>
              <a:t>13/05/2021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2998960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464666-973F-4DBD-B071-2A1DA70E32D4}" type="datetimeFigureOut">
              <a:rPr lang="en-GB" smtClean="0"/>
              <a:t>13/05/2021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210177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464666-973F-4DBD-B071-2A1DA70E32D4}" type="datetimeFigureOut">
              <a:rPr lang="en-GB" smtClean="0"/>
              <a:t>13/05/2021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2409933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464666-973F-4DBD-B071-2A1DA70E32D4}" type="datetimeFigureOut">
              <a:rPr lang="en-GB" smtClean="0"/>
              <a:t>13/05/2021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849307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464666-973F-4DBD-B071-2A1DA70E32D4}" type="datetimeFigureOut">
              <a:rPr lang="en-GB" smtClean="0"/>
              <a:t>13/05/2021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427DC-7949-44C3-A783-A2E7A3199817}" type="slidenum">
              <a:rPr lang="en-GB" smtClean="0"/>
              <a:t>‹#›</a:t>
            </a:fld>
            <a:endParaRPr lang="en-GB"/>
          </a:p>
        </p:txBody>
      </p:sp>
    </p:spTree>
    <p:extLst>
      <p:ext uri="{BB962C8B-B14F-4D97-AF65-F5344CB8AC3E}">
        <p14:creationId xmlns:p14="http://schemas.microsoft.com/office/powerpoint/2010/main" val="28325205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0">
            <a:extLst>
              <a:ext uri="{FF2B5EF4-FFF2-40B4-BE49-F238E27FC236}">
                <a16:creationId xmlns:a16="http://schemas.microsoft.com/office/drawing/2014/main" id="{7CA0DAA6-33B8-4A25-810D-2F4D816FB4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97259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51307" y="640081"/>
            <a:ext cx="3892558" cy="3681976"/>
          </a:xfrm>
          <a:noFill/>
        </p:spPr>
        <p:txBody>
          <a:bodyPr vert="horz" lIns="91440" tIns="45720" rIns="91440" bIns="45720" rtlCol="0">
            <a:normAutofit/>
          </a:bodyPr>
          <a:lstStyle/>
          <a:p>
            <a:pPr algn="l"/>
            <a:r>
              <a:rPr lang="en-US" sz="4400" kern="1200">
                <a:solidFill>
                  <a:schemeClr val="bg1"/>
                </a:solidFill>
                <a:latin typeface="+mj-lt"/>
                <a:ea typeface="+mj-ea"/>
                <a:cs typeface="+mj-cs"/>
              </a:rPr>
              <a:t>Revenue</a:t>
            </a:r>
            <a:endParaRPr lang="en-US" sz="4400" kern="1200" dirty="0">
              <a:solidFill>
                <a:schemeClr val="bg1"/>
              </a:solidFill>
              <a:latin typeface="+mj-lt"/>
              <a:cs typeface="Calibri Light"/>
            </a:endParaRPr>
          </a:p>
        </p:txBody>
      </p:sp>
      <p:sp>
        <p:nvSpPr>
          <p:cNvPr id="2" name="Subtitle 1">
            <a:extLst>
              <a:ext uri="{FF2B5EF4-FFF2-40B4-BE49-F238E27FC236}">
                <a16:creationId xmlns:a16="http://schemas.microsoft.com/office/drawing/2014/main" id="{053D6F51-ED65-4C79-9B3F-7682EC01442C}"/>
              </a:ext>
            </a:extLst>
          </p:cNvPr>
          <p:cNvSpPr>
            <a:spLocks noGrp="1"/>
          </p:cNvSpPr>
          <p:nvPr>
            <p:ph type="subTitle" idx="1"/>
          </p:nvPr>
        </p:nvSpPr>
        <p:spPr>
          <a:xfrm>
            <a:off x="651307" y="4460487"/>
            <a:ext cx="3377184" cy="1757433"/>
          </a:xfrm>
          <a:noFill/>
        </p:spPr>
        <p:txBody>
          <a:bodyPr>
            <a:normAutofit/>
          </a:bodyPr>
          <a:lstStyle/>
          <a:p>
            <a:pPr algn="l"/>
            <a:r>
              <a:rPr lang="en-GB" sz="2200" dirty="0">
                <a:solidFill>
                  <a:schemeClr val="bg1"/>
                </a:solidFill>
              </a:rPr>
              <a:t>Upper 6</a:t>
            </a:r>
            <a:r>
              <a:rPr lang="en-GB" sz="2200" baseline="30000" dirty="0">
                <a:solidFill>
                  <a:schemeClr val="bg1"/>
                </a:solidFill>
              </a:rPr>
              <a:t>th</a:t>
            </a:r>
            <a:r>
              <a:rPr lang="en-GB" sz="2200" dirty="0">
                <a:solidFill>
                  <a:schemeClr val="bg1"/>
                </a:solidFill>
              </a:rPr>
              <a:t> Micro</a:t>
            </a:r>
          </a:p>
          <a:p>
            <a:pPr algn="l"/>
            <a:r>
              <a:rPr lang="en-US" sz="2400" kern="1200" dirty="0">
                <a:solidFill>
                  <a:schemeClr val="bg1"/>
                </a:solidFill>
                <a:latin typeface="+mj-lt"/>
                <a:ea typeface="+mj-ea"/>
                <a:cs typeface="+mj-cs"/>
              </a:rPr>
              <a:t>Revenue, Costs &amp; Profits</a:t>
            </a:r>
            <a:endParaRPr lang="en-GB" sz="2200" dirty="0">
              <a:solidFill>
                <a:schemeClr val="bg1"/>
              </a:solidFill>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rotWithShape="1">
          <a:blip r:embed="rId2">
            <a:extLst>
              <a:ext uri="{28A0092B-C50C-407E-A947-70E740481C1C}">
                <a14:useLocalDpi xmlns:a14="http://schemas.microsoft.com/office/drawing/2010/main" val="0"/>
              </a:ext>
            </a:extLst>
          </a:blip>
          <a:srcRect t="5584" r="-1" b="3432"/>
          <a:stretch/>
        </p:blipFill>
        <p:spPr>
          <a:xfrm>
            <a:off x="4654297" y="10"/>
            <a:ext cx="7537704" cy="6857990"/>
          </a:xfrm>
          <a:prstGeom prst="rect">
            <a:avLst/>
          </a:prstGeom>
        </p:spPr>
      </p:pic>
    </p:spTree>
    <p:extLst>
      <p:ext uri="{BB962C8B-B14F-4D97-AF65-F5344CB8AC3E}">
        <p14:creationId xmlns:p14="http://schemas.microsoft.com/office/powerpoint/2010/main" val="33909892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3258336"/>
          </a:xfrm>
        </p:spPr>
        <p:txBody>
          <a:bodyPr>
            <a:normAutofit lnSpcReduction="10000"/>
          </a:bodyPr>
          <a:lstStyle/>
          <a:p>
            <a:pPr marL="0" indent="0" algn="ctr">
              <a:buNone/>
            </a:pPr>
            <a:r>
              <a:rPr lang="en-GB" u="sng" dirty="0"/>
              <a:t>Total Revenue</a:t>
            </a:r>
          </a:p>
          <a:p>
            <a:pPr marL="0" indent="0">
              <a:buNone/>
            </a:pPr>
            <a:r>
              <a:rPr lang="en-GB" b="1" dirty="0">
                <a:solidFill>
                  <a:srgbClr val="FF0000"/>
                </a:solidFill>
              </a:rPr>
              <a:t>Recap: </a:t>
            </a:r>
            <a:r>
              <a:rPr lang="en-GB" dirty="0"/>
              <a:t>The total income a firm gains from selling its output</a:t>
            </a:r>
          </a:p>
          <a:p>
            <a:pPr marL="457200" lvl="1" indent="0">
              <a:buNone/>
            </a:pPr>
            <a:r>
              <a:rPr lang="en-GB" b="1" dirty="0">
                <a:solidFill>
                  <a:schemeClr val="accent3"/>
                </a:solidFill>
              </a:rPr>
              <a:t>Equation: </a:t>
            </a:r>
            <a:r>
              <a:rPr lang="en-GB" altLang="en-US" dirty="0"/>
              <a:t>TR=P x</a:t>
            </a:r>
            <a:r>
              <a:rPr lang="en-US" altLang="en-US" dirty="0">
                <a:cs typeface="Times New Roman" panose="02020603050405020304" pitchFamily="18" charset="0"/>
              </a:rPr>
              <a:t> Q</a:t>
            </a:r>
          </a:p>
          <a:p>
            <a:pPr marL="0" indent="0">
              <a:buNone/>
            </a:pPr>
            <a:r>
              <a:rPr lang="en-US" altLang="en-US" b="1" dirty="0">
                <a:solidFill>
                  <a:schemeClr val="accent1"/>
                </a:solidFill>
                <a:cs typeface="Times New Roman" panose="02020603050405020304" pitchFamily="18" charset="0"/>
              </a:rPr>
              <a:t>Graphing total revenue – Price setters:</a:t>
            </a:r>
            <a:r>
              <a:rPr lang="en-US" altLang="en-US" dirty="0">
                <a:cs typeface="Times New Roman" panose="02020603050405020304" pitchFamily="18" charset="0"/>
              </a:rPr>
              <a:t> For firms with a downward sloping demand curve, total revenue looks like this</a:t>
            </a:r>
          </a:p>
          <a:p>
            <a:pPr marL="457200" lvl="1" indent="0">
              <a:buNone/>
            </a:pPr>
            <a:r>
              <a:rPr lang="en-US" altLang="en-US" dirty="0">
                <a:cs typeface="Times New Roman" panose="02020603050405020304" pitchFamily="18" charset="0"/>
              </a:rPr>
              <a:t>We can see this by considering a demand curve and the TR equation</a:t>
            </a:r>
          </a:p>
          <a:p>
            <a:pPr marL="457200" lvl="1" indent="0">
              <a:buNone/>
            </a:pPr>
            <a:r>
              <a:rPr lang="en-US" altLang="en-US" dirty="0">
                <a:cs typeface="Times New Roman" panose="02020603050405020304" pitchFamily="18" charset="0"/>
              </a:rPr>
              <a:t>TR = P x Q is represented by the rectangular area between a point on the demand curve and the price and quantity axes </a:t>
            </a:r>
          </a:p>
          <a:p>
            <a:pPr marL="457200" lvl="1" indent="0">
              <a:buNone/>
            </a:pPr>
            <a:endParaRPr lang="en-US" altLang="en-US" dirty="0">
              <a:cs typeface="Times New Roman" panose="02020603050405020304" pitchFamily="18" charset="0"/>
            </a:endParaRPr>
          </a:p>
        </p:txBody>
      </p:sp>
      <p:grpSp>
        <p:nvGrpSpPr>
          <p:cNvPr id="20" name="Group 19">
            <a:extLst>
              <a:ext uri="{FF2B5EF4-FFF2-40B4-BE49-F238E27FC236}">
                <a16:creationId xmlns:a16="http://schemas.microsoft.com/office/drawing/2014/main" id="{4C327A40-0DD1-4DB9-8788-5E0478D07710}"/>
              </a:ext>
            </a:extLst>
          </p:cNvPr>
          <p:cNvGrpSpPr/>
          <p:nvPr/>
        </p:nvGrpSpPr>
        <p:grpSpPr>
          <a:xfrm>
            <a:off x="8619232" y="3159736"/>
            <a:ext cx="3957777" cy="3648665"/>
            <a:chOff x="755620" y="1958780"/>
            <a:chExt cx="4111796" cy="3648665"/>
          </a:xfrm>
        </p:grpSpPr>
        <p:sp>
          <p:nvSpPr>
            <p:cNvPr id="21" name="Rectangle 20">
              <a:extLst>
                <a:ext uri="{FF2B5EF4-FFF2-40B4-BE49-F238E27FC236}">
                  <a16:creationId xmlns:a16="http://schemas.microsoft.com/office/drawing/2014/main" id="{C7884820-C009-4B3C-ADCC-312EF2AA85C0}"/>
                </a:ext>
              </a:extLst>
            </p:cNvPr>
            <p:cNvSpPr/>
            <p:nvPr/>
          </p:nvSpPr>
          <p:spPr>
            <a:xfrm>
              <a:off x="755620" y="1958780"/>
              <a:ext cx="3665759" cy="3648665"/>
            </a:xfrm>
            <a:prstGeom prst="rect">
              <a:avLst/>
            </a:prstGeom>
            <a:solidFill>
              <a:srgbClr val="FFFFFF"/>
            </a:solid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2" name="Straight Connector 21">
              <a:extLst>
                <a:ext uri="{FF2B5EF4-FFF2-40B4-BE49-F238E27FC236}">
                  <a16:creationId xmlns:a16="http://schemas.microsoft.com/office/drawing/2014/main" id="{9EFACE3C-8629-45F2-B1C6-459BAB0A65AE}"/>
                </a:ext>
              </a:extLst>
            </p:cNvPr>
            <p:cNvCxnSpPr>
              <a:cxnSpLocks/>
            </p:cNvCxnSpPr>
            <p:nvPr/>
          </p:nvCxnSpPr>
          <p:spPr>
            <a:xfrm>
              <a:off x="1183350" y="2383124"/>
              <a:ext cx="0" cy="288000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89D08DA5-E91B-4977-A26C-D3D8CE6DC0CB}"/>
                </a:ext>
              </a:extLst>
            </p:cNvPr>
            <p:cNvCxnSpPr>
              <a:cxnSpLocks/>
            </p:cNvCxnSpPr>
            <p:nvPr/>
          </p:nvCxnSpPr>
          <p:spPr>
            <a:xfrm>
              <a:off x="1172715" y="5256374"/>
              <a:ext cx="2880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nvGrpSpPr>
            <p:cNvPr id="24" name="Group 23">
              <a:extLst>
                <a:ext uri="{FF2B5EF4-FFF2-40B4-BE49-F238E27FC236}">
                  <a16:creationId xmlns:a16="http://schemas.microsoft.com/office/drawing/2014/main" id="{ACFBDBE5-F5F1-40CD-B073-3DCFCAD51CA4}"/>
                </a:ext>
              </a:extLst>
            </p:cNvPr>
            <p:cNvGrpSpPr/>
            <p:nvPr/>
          </p:nvGrpSpPr>
          <p:grpSpPr>
            <a:xfrm>
              <a:off x="1193985" y="2454799"/>
              <a:ext cx="3673431" cy="2837343"/>
              <a:chOff x="914953" y="524882"/>
              <a:chExt cx="3354190" cy="2597642"/>
            </a:xfrm>
          </p:grpSpPr>
          <p:cxnSp>
            <p:nvCxnSpPr>
              <p:cNvPr id="41" name="Straight Connector 40">
                <a:extLst>
                  <a:ext uri="{FF2B5EF4-FFF2-40B4-BE49-F238E27FC236}">
                    <a16:creationId xmlns:a16="http://schemas.microsoft.com/office/drawing/2014/main" id="{87CFFE3F-D215-4CEF-9B1B-2B59343A7D39}"/>
                  </a:ext>
                </a:extLst>
              </p:cNvPr>
              <p:cNvCxnSpPr>
                <a:cxnSpLocks/>
              </p:cNvCxnSpPr>
              <p:nvPr/>
            </p:nvCxnSpPr>
            <p:spPr>
              <a:xfrm>
                <a:off x="914953" y="524882"/>
                <a:ext cx="2520000" cy="252000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2501BF15-DE65-4DCE-B158-CF93CA108AA8}"/>
                  </a:ext>
                </a:extLst>
              </p:cNvPr>
              <p:cNvSpPr txBox="1"/>
              <p:nvPr/>
            </p:nvSpPr>
            <p:spPr>
              <a:xfrm>
                <a:off x="3434953" y="2722414"/>
                <a:ext cx="834190"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0000"/>
                    </a:solidFill>
                    <a:effectLst/>
                    <a:uLnTx/>
                    <a:uFillTx/>
                    <a:latin typeface="Calibri" panose="020F0502020204030204"/>
                    <a:ea typeface="+mn-ea"/>
                    <a:cs typeface="+mn-cs"/>
                  </a:rPr>
                  <a:t>D</a:t>
                </a:r>
              </a:p>
            </p:txBody>
          </p:sp>
        </p:grpSp>
        <p:sp>
          <p:nvSpPr>
            <p:cNvPr id="25" name="TextBox 24">
              <a:extLst>
                <a:ext uri="{FF2B5EF4-FFF2-40B4-BE49-F238E27FC236}">
                  <a16:creationId xmlns:a16="http://schemas.microsoft.com/office/drawing/2014/main" id="{6718C162-4F81-4F56-AB7B-5FE084639940}"/>
                </a:ext>
              </a:extLst>
            </p:cNvPr>
            <p:cNvSpPr txBox="1"/>
            <p:nvPr/>
          </p:nvSpPr>
          <p:spPr>
            <a:xfrm>
              <a:off x="3140141" y="5207335"/>
              <a:ext cx="1281239"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Quantity</a:t>
              </a:r>
            </a:p>
          </p:txBody>
        </p:sp>
        <p:sp>
          <p:nvSpPr>
            <p:cNvPr id="26" name="TextBox 25">
              <a:extLst>
                <a:ext uri="{FF2B5EF4-FFF2-40B4-BE49-F238E27FC236}">
                  <a16:creationId xmlns:a16="http://schemas.microsoft.com/office/drawing/2014/main" id="{E7FAB69C-82B3-4198-B88D-6AC323710234}"/>
                </a:ext>
              </a:extLst>
            </p:cNvPr>
            <p:cNvSpPr txBox="1"/>
            <p:nvPr/>
          </p:nvSpPr>
          <p:spPr>
            <a:xfrm>
              <a:off x="755620" y="2047940"/>
              <a:ext cx="834190"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Price</a:t>
              </a:r>
            </a:p>
          </p:txBody>
        </p:sp>
      </p:grpSp>
      <p:sp>
        <p:nvSpPr>
          <p:cNvPr id="43" name="Rectangle 42">
            <a:extLst>
              <a:ext uri="{FF2B5EF4-FFF2-40B4-BE49-F238E27FC236}">
                <a16:creationId xmlns:a16="http://schemas.microsoft.com/office/drawing/2014/main" id="{5C3D8694-8479-406B-8CEE-54D0FAD5F5A3}"/>
              </a:ext>
            </a:extLst>
          </p:cNvPr>
          <p:cNvSpPr/>
          <p:nvPr/>
        </p:nvSpPr>
        <p:spPr>
          <a:xfrm>
            <a:off x="9025532" y="3978441"/>
            <a:ext cx="346515" cy="2448000"/>
          </a:xfrm>
          <a:prstGeom prst="rect">
            <a:avLst/>
          </a:prstGeom>
          <a:solidFill>
            <a:schemeClr val="accent3">
              <a:lumMod val="60000"/>
              <a:lumOff val="40000"/>
              <a:alpha val="49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F35E08D7-3E00-417A-840C-D1D3AFCEDA1E}"/>
              </a:ext>
            </a:extLst>
          </p:cNvPr>
          <p:cNvSpPr/>
          <p:nvPr/>
        </p:nvSpPr>
        <p:spPr>
          <a:xfrm>
            <a:off x="9035767" y="4363197"/>
            <a:ext cx="693030" cy="2088000"/>
          </a:xfrm>
          <a:prstGeom prst="rect">
            <a:avLst/>
          </a:prstGeom>
          <a:solidFill>
            <a:schemeClr val="accent3">
              <a:lumMod val="60000"/>
              <a:lumOff val="40000"/>
              <a:alpha val="49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5D2B1826-8C28-47BF-B546-7B128E5AA1A0}"/>
              </a:ext>
            </a:extLst>
          </p:cNvPr>
          <p:cNvSpPr/>
          <p:nvPr/>
        </p:nvSpPr>
        <p:spPr>
          <a:xfrm>
            <a:off x="9020486" y="4973052"/>
            <a:ext cx="1316758" cy="1476000"/>
          </a:xfrm>
          <a:prstGeom prst="rect">
            <a:avLst/>
          </a:prstGeom>
          <a:solidFill>
            <a:schemeClr val="accent3">
              <a:lumMod val="60000"/>
              <a:lumOff val="40000"/>
              <a:alpha val="49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7E47F790-CB3E-444C-849E-9B70782A2981}"/>
              </a:ext>
            </a:extLst>
          </p:cNvPr>
          <p:cNvSpPr/>
          <p:nvPr/>
        </p:nvSpPr>
        <p:spPr>
          <a:xfrm rot="16200000">
            <a:off x="9674582" y="5079431"/>
            <a:ext cx="720000" cy="2009788"/>
          </a:xfrm>
          <a:prstGeom prst="rect">
            <a:avLst/>
          </a:prstGeom>
          <a:solidFill>
            <a:schemeClr val="accent3">
              <a:lumMod val="60000"/>
              <a:lumOff val="40000"/>
              <a:alpha val="49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Content Placeholder 2">
            <a:extLst>
              <a:ext uri="{FF2B5EF4-FFF2-40B4-BE49-F238E27FC236}">
                <a16:creationId xmlns:a16="http://schemas.microsoft.com/office/drawing/2014/main" id="{AC63AE86-4976-4887-B59E-E6E65FB70456}"/>
              </a:ext>
            </a:extLst>
          </p:cNvPr>
          <p:cNvSpPr txBox="1">
            <a:spLocks/>
          </p:cNvSpPr>
          <p:nvPr/>
        </p:nvSpPr>
        <p:spPr>
          <a:xfrm>
            <a:off x="3755096" y="2967788"/>
            <a:ext cx="4896498" cy="390624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en-US" sz="1800" dirty="0">
                <a:cs typeface="Times New Roman" panose="02020603050405020304" pitchFamily="18" charset="0"/>
              </a:rPr>
              <a:t>When price is high, although AR is high, TR is low as quantity is low.</a:t>
            </a:r>
          </a:p>
          <a:p>
            <a:pPr marL="0" indent="0">
              <a:buFont typeface="Arial" panose="020B0604020202020204" pitchFamily="34" charset="0"/>
              <a:buNone/>
            </a:pPr>
            <a:r>
              <a:rPr lang="en-US" altLang="en-US" sz="1800" dirty="0">
                <a:cs typeface="Times New Roman" panose="02020603050405020304" pitchFamily="18" charset="0"/>
              </a:rPr>
              <a:t>After cutting price a little, revenue increases by a lot, there is a small proportional fall in price, but a large proportional increase in quantity</a:t>
            </a:r>
          </a:p>
          <a:p>
            <a:pPr marL="0" indent="0">
              <a:buFont typeface="Arial" panose="020B0604020202020204" pitchFamily="34" charset="0"/>
              <a:buNone/>
            </a:pPr>
            <a:r>
              <a:rPr lang="en-US" altLang="en-US" sz="1800" dirty="0">
                <a:cs typeface="Times New Roman" panose="02020603050405020304" pitchFamily="18" charset="0"/>
              </a:rPr>
              <a:t>Cuts to price continue to increase total revenue up to the midpoint of the demand curve. This is because the proportional rise in Q outweighs the fall in AR</a:t>
            </a:r>
          </a:p>
          <a:p>
            <a:pPr marL="457200" lvl="1" indent="0">
              <a:buFont typeface="Arial" panose="020B0604020202020204" pitchFamily="34" charset="0"/>
              <a:buNone/>
            </a:pPr>
            <a:r>
              <a:rPr lang="en-US" altLang="en-US" sz="1600" dirty="0">
                <a:cs typeface="Times New Roman" panose="02020603050405020304" pitchFamily="18" charset="0"/>
              </a:rPr>
              <a:t>TR is flat at this point!</a:t>
            </a:r>
          </a:p>
          <a:p>
            <a:pPr marL="0" indent="0">
              <a:buFont typeface="Arial" panose="020B0604020202020204" pitchFamily="34" charset="0"/>
              <a:buNone/>
            </a:pPr>
            <a:r>
              <a:rPr lang="en-US" altLang="en-US" sz="1800" dirty="0">
                <a:cs typeface="Times New Roman" panose="02020603050405020304" pitchFamily="18" charset="0"/>
              </a:rPr>
              <a:t>After the midpoint though, the cuts to price are detrimental to revenue. Whilst the firm is selling more, they are now priced so low that they’d do better to have a higher price and sell a bit less</a:t>
            </a:r>
          </a:p>
          <a:p>
            <a:pPr marL="457200" lvl="1" indent="0">
              <a:buFont typeface="Arial" panose="020B0604020202020204" pitchFamily="34" charset="0"/>
              <a:buNone/>
            </a:pPr>
            <a:endParaRPr lang="en-US" altLang="en-US" sz="1600" dirty="0">
              <a:cs typeface="Times New Roman" panose="02020603050405020304" pitchFamily="18" charset="0"/>
            </a:endParaRPr>
          </a:p>
        </p:txBody>
      </p:sp>
      <p:grpSp>
        <p:nvGrpSpPr>
          <p:cNvPr id="3" name="Group 2">
            <a:extLst>
              <a:ext uri="{FF2B5EF4-FFF2-40B4-BE49-F238E27FC236}">
                <a16:creationId xmlns:a16="http://schemas.microsoft.com/office/drawing/2014/main" id="{A08A4334-CD2C-455E-8DC8-D3BB188BB720}"/>
              </a:ext>
            </a:extLst>
          </p:cNvPr>
          <p:cNvGrpSpPr/>
          <p:nvPr/>
        </p:nvGrpSpPr>
        <p:grpSpPr>
          <a:xfrm>
            <a:off x="56778" y="3157514"/>
            <a:ext cx="3641540" cy="3631076"/>
            <a:chOff x="6721642" y="1617414"/>
            <a:chExt cx="4175090" cy="3631076"/>
          </a:xfrm>
        </p:grpSpPr>
        <p:sp>
          <p:nvSpPr>
            <p:cNvPr id="5" name="Rectangle 4">
              <a:extLst>
                <a:ext uri="{FF2B5EF4-FFF2-40B4-BE49-F238E27FC236}">
                  <a16:creationId xmlns:a16="http://schemas.microsoft.com/office/drawing/2014/main" id="{EF29A233-EA32-4749-BCC4-93D775CF7B32}"/>
                </a:ext>
              </a:extLst>
            </p:cNvPr>
            <p:cNvSpPr/>
            <p:nvPr/>
          </p:nvSpPr>
          <p:spPr>
            <a:xfrm flipV="1">
              <a:off x="6721642" y="1617414"/>
              <a:ext cx="4175090" cy="3631076"/>
            </a:xfrm>
            <a:prstGeom prst="rect">
              <a:avLst/>
            </a:prstGeom>
            <a:solidFill>
              <a:srgbClr val="FFFFFF"/>
            </a:solid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6" name="Straight Connector 5">
              <a:extLst>
                <a:ext uri="{FF2B5EF4-FFF2-40B4-BE49-F238E27FC236}">
                  <a16:creationId xmlns:a16="http://schemas.microsoft.com/office/drawing/2014/main" id="{32DFAA68-7F31-4B88-BB43-BAF63CAD216E}"/>
                </a:ext>
              </a:extLst>
            </p:cNvPr>
            <p:cNvCxnSpPr>
              <a:cxnSpLocks/>
            </p:cNvCxnSpPr>
            <p:nvPr/>
          </p:nvCxnSpPr>
          <p:spPr>
            <a:xfrm>
              <a:off x="7493870" y="2138414"/>
              <a:ext cx="37798" cy="274487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F806AF5-2FF9-48EB-8DC4-7F52D933794F}"/>
                </a:ext>
              </a:extLst>
            </p:cNvPr>
            <p:cNvCxnSpPr>
              <a:cxnSpLocks/>
            </p:cNvCxnSpPr>
            <p:nvPr/>
          </p:nvCxnSpPr>
          <p:spPr>
            <a:xfrm>
              <a:off x="7521033" y="4876538"/>
              <a:ext cx="2880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31123C88-BD7E-4AFA-BE9F-656C8A4FB49E}"/>
                </a:ext>
              </a:extLst>
            </p:cNvPr>
            <p:cNvSpPr txBox="1"/>
            <p:nvPr/>
          </p:nvSpPr>
          <p:spPr>
            <a:xfrm>
              <a:off x="9484580" y="4848380"/>
              <a:ext cx="1301479"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Quantity</a:t>
              </a:r>
            </a:p>
          </p:txBody>
        </p:sp>
        <p:sp>
          <p:nvSpPr>
            <p:cNvPr id="10" name="TextBox 9">
              <a:extLst>
                <a:ext uri="{FF2B5EF4-FFF2-40B4-BE49-F238E27FC236}">
                  <a16:creationId xmlns:a16="http://schemas.microsoft.com/office/drawing/2014/main" id="{771C5A44-CE06-4266-A7AA-6FB4824C44DE}"/>
                </a:ext>
              </a:extLst>
            </p:cNvPr>
            <p:cNvSpPr txBox="1"/>
            <p:nvPr/>
          </p:nvSpPr>
          <p:spPr>
            <a:xfrm>
              <a:off x="6954387" y="1677861"/>
              <a:ext cx="1252318"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Revenue</a:t>
              </a:r>
            </a:p>
          </p:txBody>
        </p:sp>
        <p:sp>
          <p:nvSpPr>
            <p:cNvPr id="14" name="Freeform: Shape 13">
              <a:extLst>
                <a:ext uri="{FF2B5EF4-FFF2-40B4-BE49-F238E27FC236}">
                  <a16:creationId xmlns:a16="http://schemas.microsoft.com/office/drawing/2014/main" id="{1379D8E2-FC86-457C-8C2C-10EFA55C902D}"/>
                </a:ext>
              </a:extLst>
            </p:cNvPr>
            <p:cNvSpPr/>
            <p:nvPr/>
          </p:nvSpPr>
          <p:spPr>
            <a:xfrm>
              <a:off x="7512148" y="1812200"/>
              <a:ext cx="2827606" cy="3055213"/>
            </a:xfrm>
            <a:custGeom>
              <a:avLst/>
              <a:gdLst>
                <a:gd name="connsiteX0" fmla="*/ 2827606 w 2827606"/>
                <a:gd name="connsiteY0" fmla="*/ 2672888 h 2715091"/>
                <a:gd name="connsiteX1" fmla="*/ 1448972 w 2827606"/>
                <a:gd name="connsiteY1" fmla="*/ 27 h 2715091"/>
                <a:gd name="connsiteX2" fmla="*/ 0 w 2827606"/>
                <a:gd name="connsiteY2" fmla="*/ 2715091 h 2715091"/>
                <a:gd name="connsiteX3" fmla="*/ 0 w 2827606"/>
                <a:gd name="connsiteY3" fmla="*/ 2715091 h 2715091"/>
                <a:gd name="connsiteX4" fmla="*/ 14067 w 2827606"/>
                <a:gd name="connsiteY4" fmla="*/ 2701024 h 27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7606" h="2715091">
                  <a:moveTo>
                    <a:pt x="2827606" y="2672888"/>
                  </a:moveTo>
                  <a:cubicBezTo>
                    <a:pt x="2373923" y="1332940"/>
                    <a:pt x="1920240" y="-7007"/>
                    <a:pt x="1448972" y="27"/>
                  </a:cubicBezTo>
                  <a:cubicBezTo>
                    <a:pt x="977704" y="7061"/>
                    <a:pt x="0" y="2715091"/>
                    <a:pt x="0" y="2715091"/>
                  </a:cubicBezTo>
                  <a:lnTo>
                    <a:pt x="0" y="2715091"/>
                  </a:lnTo>
                  <a:lnTo>
                    <a:pt x="14067" y="2701024"/>
                  </a:ln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A53DB060-1EBD-40F4-BCDA-4D48BFCB93BA}"/>
                </a:ext>
              </a:extLst>
            </p:cNvPr>
            <p:cNvSpPr txBox="1"/>
            <p:nvPr/>
          </p:nvSpPr>
          <p:spPr>
            <a:xfrm>
              <a:off x="9782776" y="3805696"/>
              <a:ext cx="1113956"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dirty="0">
                  <a:solidFill>
                    <a:schemeClr val="accent1"/>
                  </a:solidFill>
                  <a:latin typeface="Calibri" panose="020F0502020204030204"/>
                </a:rPr>
                <a:t>TR</a:t>
              </a:r>
              <a:endParaRPr kumimoji="0" lang="en-GB" sz="2000" b="1" i="0" u="none" strike="noStrike" kern="1200" cap="none" spc="0" normalizeH="0" baseline="0" noProof="0" dirty="0">
                <a:ln>
                  <a:noFill/>
                </a:ln>
                <a:solidFill>
                  <a:schemeClr val="accent1"/>
                </a:solidFill>
                <a:effectLst/>
                <a:uLnTx/>
                <a:uFillTx/>
                <a:latin typeface="Calibri" panose="020F0502020204030204"/>
              </a:endParaRPr>
            </a:p>
          </p:txBody>
        </p:sp>
      </p:grpSp>
      <p:cxnSp>
        <p:nvCxnSpPr>
          <p:cNvPr id="47" name="Straight Connector 46">
            <a:extLst>
              <a:ext uri="{FF2B5EF4-FFF2-40B4-BE49-F238E27FC236}">
                <a16:creationId xmlns:a16="http://schemas.microsoft.com/office/drawing/2014/main" id="{1025C70B-F5A1-4B5B-A4CC-0257160557C4}"/>
              </a:ext>
            </a:extLst>
          </p:cNvPr>
          <p:cNvCxnSpPr/>
          <p:nvPr/>
        </p:nvCxnSpPr>
        <p:spPr>
          <a:xfrm flipV="1">
            <a:off x="1001233" y="5598694"/>
            <a:ext cx="0" cy="801833"/>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5FBB1A0C-7FCC-4121-973B-1A4D797609B5}"/>
              </a:ext>
            </a:extLst>
          </p:cNvPr>
          <p:cNvCxnSpPr/>
          <p:nvPr/>
        </p:nvCxnSpPr>
        <p:spPr>
          <a:xfrm flipV="1">
            <a:off x="1281074" y="4748461"/>
            <a:ext cx="0" cy="162000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25552691-33A9-4415-A0F7-AEB6BC3BC7BB}"/>
              </a:ext>
            </a:extLst>
          </p:cNvPr>
          <p:cNvCxnSpPr/>
          <p:nvPr/>
        </p:nvCxnSpPr>
        <p:spPr>
          <a:xfrm flipV="1">
            <a:off x="2022651" y="3353052"/>
            <a:ext cx="0" cy="306000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9D3FF191-5EA2-4C78-ACF8-D20848DD7374}"/>
              </a:ext>
            </a:extLst>
          </p:cNvPr>
          <p:cNvCxnSpPr/>
          <p:nvPr/>
        </p:nvCxnSpPr>
        <p:spPr>
          <a:xfrm flipV="1">
            <a:off x="2688992" y="4526067"/>
            <a:ext cx="0" cy="187200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0790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fade">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fade">
                                      <p:cBhvr>
                                        <p:cTn id="42" dur="500"/>
                                        <p:tgtEl>
                                          <p:spTgt spid="4">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0">
                                            <p:txEl>
                                              <p:pRg st="0" end="0"/>
                                            </p:txEl>
                                          </p:spTgt>
                                        </p:tgtEl>
                                        <p:attrNameLst>
                                          <p:attrName>style.visibility</p:attrName>
                                        </p:attrNameLst>
                                      </p:cBhvr>
                                      <p:to>
                                        <p:strVal val="visible"/>
                                      </p:to>
                                    </p:set>
                                    <p:animEffect transition="in" filter="fade">
                                      <p:cBhvr>
                                        <p:cTn id="47" dur="500"/>
                                        <p:tgtEl>
                                          <p:spTgt spid="50">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fade">
                                      <p:cBhvr>
                                        <p:cTn id="52" dur="500"/>
                                        <p:tgtEl>
                                          <p:spTgt spid="47"/>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fade">
                                      <p:cBhvr>
                                        <p:cTn id="55" dur="500"/>
                                        <p:tgtEl>
                                          <p:spTgt spid="43"/>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50">
                                            <p:txEl>
                                              <p:pRg st="1" end="1"/>
                                            </p:txEl>
                                          </p:spTgt>
                                        </p:tgtEl>
                                        <p:attrNameLst>
                                          <p:attrName>style.visibility</p:attrName>
                                        </p:attrNameLst>
                                      </p:cBhvr>
                                      <p:to>
                                        <p:strVal val="visible"/>
                                      </p:to>
                                    </p:set>
                                    <p:animEffect transition="in" filter="fade">
                                      <p:cBhvr>
                                        <p:cTn id="60" dur="500"/>
                                        <p:tgtEl>
                                          <p:spTgt spid="50">
                                            <p:txEl>
                                              <p:pRg st="1" end="1"/>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48"/>
                                        </p:tgtEl>
                                        <p:attrNameLst>
                                          <p:attrName>style.visibility</p:attrName>
                                        </p:attrNameLst>
                                      </p:cBhvr>
                                      <p:to>
                                        <p:strVal val="visible"/>
                                      </p:to>
                                    </p:set>
                                    <p:animEffect transition="in" filter="fade">
                                      <p:cBhvr>
                                        <p:cTn id="65" dur="500"/>
                                        <p:tgtEl>
                                          <p:spTgt spid="48"/>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fade">
                                      <p:cBhvr>
                                        <p:cTn id="68" dur="500"/>
                                        <p:tgtEl>
                                          <p:spTgt spid="44"/>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50">
                                            <p:txEl>
                                              <p:pRg st="2" end="2"/>
                                            </p:txEl>
                                          </p:spTgt>
                                        </p:tgtEl>
                                        <p:attrNameLst>
                                          <p:attrName>style.visibility</p:attrName>
                                        </p:attrNameLst>
                                      </p:cBhvr>
                                      <p:to>
                                        <p:strVal val="visible"/>
                                      </p:to>
                                    </p:set>
                                    <p:animEffect transition="in" filter="fade">
                                      <p:cBhvr>
                                        <p:cTn id="73" dur="500"/>
                                        <p:tgtEl>
                                          <p:spTgt spid="50">
                                            <p:txEl>
                                              <p:pRg st="2" end="2"/>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50">
                                            <p:txEl>
                                              <p:pRg st="3" end="3"/>
                                            </p:txEl>
                                          </p:spTgt>
                                        </p:tgtEl>
                                        <p:attrNameLst>
                                          <p:attrName>style.visibility</p:attrName>
                                        </p:attrNameLst>
                                      </p:cBhvr>
                                      <p:to>
                                        <p:strVal val="visible"/>
                                      </p:to>
                                    </p:set>
                                    <p:animEffect transition="in" filter="fade">
                                      <p:cBhvr>
                                        <p:cTn id="78" dur="500"/>
                                        <p:tgtEl>
                                          <p:spTgt spid="50">
                                            <p:txEl>
                                              <p:pRg st="3" end="3"/>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nodeType="clickEffect">
                                  <p:stCondLst>
                                    <p:cond delay="0"/>
                                  </p:stCondLst>
                                  <p:childTnLst>
                                    <p:set>
                                      <p:cBhvr>
                                        <p:cTn id="82" dur="1" fill="hold">
                                          <p:stCondLst>
                                            <p:cond delay="0"/>
                                          </p:stCondLst>
                                        </p:cTn>
                                        <p:tgtEl>
                                          <p:spTgt spid="52"/>
                                        </p:tgtEl>
                                        <p:attrNameLst>
                                          <p:attrName>style.visibility</p:attrName>
                                        </p:attrNameLst>
                                      </p:cBhvr>
                                      <p:to>
                                        <p:strVal val="visible"/>
                                      </p:to>
                                    </p:set>
                                    <p:animEffect transition="in" filter="fade">
                                      <p:cBhvr>
                                        <p:cTn id="83" dur="500"/>
                                        <p:tgtEl>
                                          <p:spTgt spid="52"/>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45"/>
                                        </p:tgtEl>
                                        <p:attrNameLst>
                                          <p:attrName>style.visibility</p:attrName>
                                        </p:attrNameLst>
                                      </p:cBhvr>
                                      <p:to>
                                        <p:strVal val="visible"/>
                                      </p:to>
                                    </p:set>
                                    <p:animEffect transition="in" filter="fade">
                                      <p:cBhvr>
                                        <p:cTn id="86" dur="500"/>
                                        <p:tgtEl>
                                          <p:spTgt spid="45"/>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50">
                                            <p:txEl>
                                              <p:pRg st="4" end="4"/>
                                            </p:txEl>
                                          </p:spTgt>
                                        </p:tgtEl>
                                        <p:attrNameLst>
                                          <p:attrName>style.visibility</p:attrName>
                                        </p:attrNameLst>
                                      </p:cBhvr>
                                      <p:to>
                                        <p:strVal val="visible"/>
                                      </p:to>
                                    </p:set>
                                    <p:animEffect transition="in" filter="fade">
                                      <p:cBhvr>
                                        <p:cTn id="91" dur="500"/>
                                        <p:tgtEl>
                                          <p:spTgt spid="50">
                                            <p:txEl>
                                              <p:pRg st="4" end="4"/>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nodeType="clickEffect">
                                  <p:stCondLst>
                                    <p:cond delay="0"/>
                                  </p:stCondLst>
                                  <p:childTnLst>
                                    <p:set>
                                      <p:cBhvr>
                                        <p:cTn id="95" dur="1" fill="hold">
                                          <p:stCondLst>
                                            <p:cond delay="0"/>
                                          </p:stCondLst>
                                        </p:cTn>
                                        <p:tgtEl>
                                          <p:spTgt spid="53"/>
                                        </p:tgtEl>
                                        <p:attrNameLst>
                                          <p:attrName>style.visibility</p:attrName>
                                        </p:attrNameLst>
                                      </p:cBhvr>
                                      <p:to>
                                        <p:strVal val="visible"/>
                                      </p:to>
                                    </p:set>
                                    <p:animEffect transition="in" filter="fade">
                                      <p:cBhvr>
                                        <p:cTn id="96" dur="500"/>
                                        <p:tgtEl>
                                          <p:spTgt spid="53"/>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49"/>
                                        </p:tgtEl>
                                        <p:attrNameLst>
                                          <p:attrName>style.visibility</p:attrName>
                                        </p:attrNameLst>
                                      </p:cBhvr>
                                      <p:to>
                                        <p:strVal val="visible"/>
                                      </p:to>
                                    </p:set>
                                    <p:animEffect transition="in" filter="fade">
                                      <p:cBhvr>
                                        <p:cTn id="9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43" grpId="0" animBg="1"/>
      <p:bldP spid="44" grpId="0" animBg="1"/>
      <p:bldP spid="45" grpId="0" animBg="1"/>
      <p:bldP spid="49" grpId="0" animBg="1"/>
      <p:bldP spid="50"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3258336"/>
          </a:xfrm>
        </p:spPr>
        <p:txBody>
          <a:bodyPr>
            <a:normAutofit/>
          </a:bodyPr>
          <a:lstStyle/>
          <a:p>
            <a:pPr marL="0" indent="0">
              <a:buNone/>
            </a:pPr>
            <a:r>
              <a:rPr lang="en-US" altLang="en-US" b="1" dirty="0">
                <a:solidFill>
                  <a:schemeClr val="accent1"/>
                </a:solidFill>
                <a:cs typeface="Times New Roman" panose="02020603050405020304" pitchFamily="18" charset="0"/>
              </a:rPr>
              <a:t>Graphing total revenue – Price takers:</a:t>
            </a:r>
            <a:r>
              <a:rPr lang="en-US" altLang="en-US" dirty="0">
                <a:cs typeface="Times New Roman" panose="02020603050405020304" pitchFamily="18" charset="0"/>
              </a:rPr>
              <a:t> For firms with a flat demand curve, total revenue looks like this</a:t>
            </a:r>
          </a:p>
          <a:p>
            <a:pPr marL="457200" lvl="1" indent="0">
              <a:buNone/>
            </a:pPr>
            <a:r>
              <a:rPr lang="en-US" altLang="en-US" dirty="0">
                <a:cs typeface="Times New Roman" panose="02020603050405020304" pitchFamily="18" charset="0"/>
              </a:rPr>
              <a:t>This is because on the perfectly elastic demand curve, the firm doesn’t lower its price as quantity increases, so there is constant marginal revenue</a:t>
            </a:r>
          </a:p>
          <a:p>
            <a:pPr marL="457200" lvl="1" indent="0">
              <a:buNone/>
            </a:pPr>
            <a:r>
              <a:rPr lang="en-US" altLang="en-US" dirty="0">
                <a:cs typeface="Times New Roman" panose="02020603050405020304" pitchFamily="18" charset="0"/>
              </a:rPr>
              <a:t>Total revenue increases at the same rate regardless of the quantity</a:t>
            </a:r>
          </a:p>
          <a:p>
            <a:pPr marL="457200" lvl="1" indent="0">
              <a:buNone/>
            </a:pPr>
            <a:endParaRPr lang="en-US" altLang="en-US" dirty="0">
              <a:cs typeface="Times New Roman" panose="02020603050405020304" pitchFamily="18" charset="0"/>
            </a:endParaRPr>
          </a:p>
        </p:txBody>
      </p:sp>
      <p:grpSp>
        <p:nvGrpSpPr>
          <p:cNvPr id="20" name="Group 19">
            <a:extLst>
              <a:ext uri="{FF2B5EF4-FFF2-40B4-BE49-F238E27FC236}">
                <a16:creationId xmlns:a16="http://schemas.microsoft.com/office/drawing/2014/main" id="{4C327A40-0DD1-4DB9-8788-5E0478D07710}"/>
              </a:ext>
            </a:extLst>
          </p:cNvPr>
          <p:cNvGrpSpPr/>
          <p:nvPr/>
        </p:nvGrpSpPr>
        <p:grpSpPr>
          <a:xfrm>
            <a:off x="6885359" y="2434072"/>
            <a:ext cx="3854200" cy="3648665"/>
            <a:chOff x="755620" y="1958780"/>
            <a:chExt cx="4004188" cy="3648665"/>
          </a:xfrm>
        </p:grpSpPr>
        <p:sp>
          <p:nvSpPr>
            <p:cNvPr id="21" name="Rectangle 20">
              <a:extLst>
                <a:ext uri="{FF2B5EF4-FFF2-40B4-BE49-F238E27FC236}">
                  <a16:creationId xmlns:a16="http://schemas.microsoft.com/office/drawing/2014/main" id="{C7884820-C009-4B3C-ADCC-312EF2AA85C0}"/>
                </a:ext>
              </a:extLst>
            </p:cNvPr>
            <p:cNvSpPr/>
            <p:nvPr/>
          </p:nvSpPr>
          <p:spPr>
            <a:xfrm>
              <a:off x="755620" y="1958780"/>
              <a:ext cx="3665759" cy="3648665"/>
            </a:xfrm>
            <a:prstGeom prst="rect">
              <a:avLst/>
            </a:prstGeom>
            <a:solidFill>
              <a:srgbClr val="FFFFFF"/>
            </a:solid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2" name="Straight Connector 21">
              <a:extLst>
                <a:ext uri="{FF2B5EF4-FFF2-40B4-BE49-F238E27FC236}">
                  <a16:creationId xmlns:a16="http://schemas.microsoft.com/office/drawing/2014/main" id="{9EFACE3C-8629-45F2-B1C6-459BAB0A65AE}"/>
                </a:ext>
              </a:extLst>
            </p:cNvPr>
            <p:cNvCxnSpPr>
              <a:cxnSpLocks/>
            </p:cNvCxnSpPr>
            <p:nvPr/>
          </p:nvCxnSpPr>
          <p:spPr>
            <a:xfrm>
              <a:off x="1183350" y="2383124"/>
              <a:ext cx="0" cy="288000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89D08DA5-E91B-4977-A26C-D3D8CE6DC0CB}"/>
                </a:ext>
              </a:extLst>
            </p:cNvPr>
            <p:cNvCxnSpPr>
              <a:cxnSpLocks/>
            </p:cNvCxnSpPr>
            <p:nvPr/>
          </p:nvCxnSpPr>
          <p:spPr>
            <a:xfrm>
              <a:off x="1172715" y="5256374"/>
              <a:ext cx="2880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nvGrpSpPr>
            <p:cNvPr id="24" name="Group 23">
              <a:extLst>
                <a:ext uri="{FF2B5EF4-FFF2-40B4-BE49-F238E27FC236}">
                  <a16:creationId xmlns:a16="http://schemas.microsoft.com/office/drawing/2014/main" id="{ACFBDBE5-F5F1-40CD-B073-3DCFCAD51CA4}"/>
                </a:ext>
              </a:extLst>
            </p:cNvPr>
            <p:cNvGrpSpPr/>
            <p:nvPr/>
          </p:nvGrpSpPr>
          <p:grpSpPr>
            <a:xfrm>
              <a:off x="1193985" y="3341813"/>
              <a:ext cx="3565823" cy="437031"/>
              <a:chOff x="914953" y="1336960"/>
              <a:chExt cx="3255934" cy="400110"/>
            </a:xfrm>
          </p:grpSpPr>
          <p:cxnSp>
            <p:nvCxnSpPr>
              <p:cNvPr id="41" name="Straight Connector 40">
                <a:extLst>
                  <a:ext uri="{FF2B5EF4-FFF2-40B4-BE49-F238E27FC236}">
                    <a16:creationId xmlns:a16="http://schemas.microsoft.com/office/drawing/2014/main" id="{87CFFE3F-D215-4CEF-9B1B-2B59343A7D39}"/>
                  </a:ext>
                </a:extLst>
              </p:cNvPr>
              <p:cNvCxnSpPr>
                <a:cxnSpLocks/>
              </p:cNvCxnSpPr>
              <p:nvPr/>
            </p:nvCxnSpPr>
            <p:spPr>
              <a:xfrm>
                <a:off x="914953" y="1678324"/>
                <a:ext cx="2520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2501BF15-DE65-4DCE-B158-CF93CA108AA8}"/>
                  </a:ext>
                </a:extLst>
              </p:cNvPr>
              <p:cNvSpPr txBox="1"/>
              <p:nvPr/>
            </p:nvSpPr>
            <p:spPr>
              <a:xfrm>
                <a:off x="3336697" y="1336960"/>
                <a:ext cx="834190"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0000"/>
                    </a:solidFill>
                    <a:effectLst/>
                    <a:uLnTx/>
                    <a:uFillTx/>
                    <a:latin typeface="Calibri" panose="020F0502020204030204"/>
                    <a:ea typeface="+mn-ea"/>
                    <a:cs typeface="+mn-cs"/>
                  </a:rPr>
                  <a:t>D</a:t>
                </a:r>
              </a:p>
            </p:txBody>
          </p:sp>
        </p:grpSp>
        <p:sp>
          <p:nvSpPr>
            <p:cNvPr id="25" name="TextBox 24">
              <a:extLst>
                <a:ext uri="{FF2B5EF4-FFF2-40B4-BE49-F238E27FC236}">
                  <a16:creationId xmlns:a16="http://schemas.microsoft.com/office/drawing/2014/main" id="{6718C162-4F81-4F56-AB7B-5FE084639940}"/>
                </a:ext>
              </a:extLst>
            </p:cNvPr>
            <p:cNvSpPr txBox="1"/>
            <p:nvPr/>
          </p:nvSpPr>
          <p:spPr>
            <a:xfrm>
              <a:off x="3140141" y="5207335"/>
              <a:ext cx="1281239"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Quantity</a:t>
              </a:r>
            </a:p>
          </p:txBody>
        </p:sp>
        <p:sp>
          <p:nvSpPr>
            <p:cNvPr id="26" name="TextBox 25">
              <a:extLst>
                <a:ext uri="{FF2B5EF4-FFF2-40B4-BE49-F238E27FC236}">
                  <a16:creationId xmlns:a16="http://schemas.microsoft.com/office/drawing/2014/main" id="{E7FAB69C-82B3-4198-B88D-6AC323710234}"/>
                </a:ext>
              </a:extLst>
            </p:cNvPr>
            <p:cNvSpPr txBox="1"/>
            <p:nvPr/>
          </p:nvSpPr>
          <p:spPr>
            <a:xfrm>
              <a:off x="755620" y="2047940"/>
              <a:ext cx="834190"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Price</a:t>
              </a:r>
            </a:p>
          </p:txBody>
        </p:sp>
      </p:grpSp>
      <p:sp>
        <p:nvSpPr>
          <p:cNvPr id="49" name="Rectangle 48">
            <a:extLst>
              <a:ext uri="{FF2B5EF4-FFF2-40B4-BE49-F238E27FC236}">
                <a16:creationId xmlns:a16="http://schemas.microsoft.com/office/drawing/2014/main" id="{7E47F790-CB3E-444C-849E-9B70782A2981}"/>
              </a:ext>
            </a:extLst>
          </p:cNvPr>
          <p:cNvSpPr/>
          <p:nvPr/>
        </p:nvSpPr>
        <p:spPr>
          <a:xfrm rot="16200000">
            <a:off x="7611173" y="3869740"/>
            <a:ext cx="1512000" cy="2160000"/>
          </a:xfrm>
          <a:prstGeom prst="rect">
            <a:avLst/>
          </a:prstGeom>
          <a:solidFill>
            <a:schemeClr val="accent3">
              <a:lumMod val="60000"/>
              <a:lumOff val="40000"/>
              <a:alpha val="49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5" name="Group 54">
            <a:extLst>
              <a:ext uri="{FF2B5EF4-FFF2-40B4-BE49-F238E27FC236}">
                <a16:creationId xmlns:a16="http://schemas.microsoft.com/office/drawing/2014/main" id="{5830EB0C-77E9-4C19-87C0-D009E2FB11DB}"/>
              </a:ext>
            </a:extLst>
          </p:cNvPr>
          <p:cNvGrpSpPr/>
          <p:nvPr/>
        </p:nvGrpSpPr>
        <p:grpSpPr>
          <a:xfrm>
            <a:off x="1452441" y="2451661"/>
            <a:ext cx="3641540" cy="3631076"/>
            <a:chOff x="56778" y="3157514"/>
            <a:chExt cx="3641540" cy="3631076"/>
          </a:xfrm>
        </p:grpSpPr>
        <p:grpSp>
          <p:nvGrpSpPr>
            <p:cNvPr id="3" name="Group 2">
              <a:extLst>
                <a:ext uri="{FF2B5EF4-FFF2-40B4-BE49-F238E27FC236}">
                  <a16:creationId xmlns:a16="http://schemas.microsoft.com/office/drawing/2014/main" id="{A08A4334-CD2C-455E-8DC8-D3BB188BB720}"/>
                </a:ext>
              </a:extLst>
            </p:cNvPr>
            <p:cNvGrpSpPr/>
            <p:nvPr/>
          </p:nvGrpSpPr>
          <p:grpSpPr>
            <a:xfrm>
              <a:off x="56778" y="3157514"/>
              <a:ext cx="3641540" cy="3631076"/>
              <a:chOff x="6721642" y="1617414"/>
              <a:chExt cx="4175090" cy="3631076"/>
            </a:xfrm>
          </p:grpSpPr>
          <p:sp>
            <p:nvSpPr>
              <p:cNvPr id="5" name="Rectangle 4">
                <a:extLst>
                  <a:ext uri="{FF2B5EF4-FFF2-40B4-BE49-F238E27FC236}">
                    <a16:creationId xmlns:a16="http://schemas.microsoft.com/office/drawing/2014/main" id="{EF29A233-EA32-4749-BCC4-93D775CF7B32}"/>
                  </a:ext>
                </a:extLst>
              </p:cNvPr>
              <p:cNvSpPr/>
              <p:nvPr/>
            </p:nvSpPr>
            <p:spPr>
              <a:xfrm flipV="1">
                <a:off x="6721642" y="1617414"/>
                <a:ext cx="4175090" cy="3631076"/>
              </a:xfrm>
              <a:prstGeom prst="rect">
                <a:avLst/>
              </a:prstGeom>
              <a:solidFill>
                <a:srgbClr val="FFFFFF"/>
              </a:solid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6" name="Straight Connector 5">
                <a:extLst>
                  <a:ext uri="{FF2B5EF4-FFF2-40B4-BE49-F238E27FC236}">
                    <a16:creationId xmlns:a16="http://schemas.microsoft.com/office/drawing/2014/main" id="{32DFAA68-7F31-4B88-BB43-BAF63CAD216E}"/>
                  </a:ext>
                </a:extLst>
              </p:cNvPr>
              <p:cNvCxnSpPr>
                <a:cxnSpLocks/>
              </p:cNvCxnSpPr>
              <p:nvPr/>
            </p:nvCxnSpPr>
            <p:spPr>
              <a:xfrm>
                <a:off x="7493870" y="2138414"/>
                <a:ext cx="37798" cy="274487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F806AF5-2FF9-48EB-8DC4-7F52D933794F}"/>
                  </a:ext>
                </a:extLst>
              </p:cNvPr>
              <p:cNvCxnSpPr>
                <a:cxnSpLocks/>
              </p:cNvCxnSpPr>
              <p:nvPr/>
            </p:nvCxnSpPr>
            <p:spPr>
              <a:xfrm>
                <a:off x="7521033" y="4876538"/>
                <a:ext cx="2880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31123C88-BD7E-4AFA-BE9F-656C8A4FB49E}"/>
                  </a:ext>
                </a:extLst>
              </p:cNvPr>
              <p:cNvSpPr txBox="1"/>
              <p:nvPr/>
            </p:nvSpPr>
            <p:spPr>
              <a:xfrm>
                <a:off x="9484580" y="4848380"/>
                <a:ext cx="1301479"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Quantity</a:t>
                </a:r>
              </a:p>
            </p:txBody>
          </p:sp>
          <p:sp>
            <p:nvSpPr>
              <p:cNvPr id="10" name="TextBox 9">
                <a:extLst>
                  <a:ext uri="{FF2B5EF4-FFF2-40B4-BE49-F238E27FC236}">
                    <a16:creationId xmlns:a16="http://schemas.microsoft.com/office/drawing/2014/main" id="{771C5A44-CE06-4266-A7AA-6FB4824C44DE}"/>
                  </a:ext>
                </a:extLst>
              </p:cNvPr>
              <p:cNvSpPr txBox="1"/>
              <p:nvPr/>
            </p:nvSpPr>
            <p:spPr>
              <a:xfrm>
                <a:off x="6954387" y="1677861"/>
                <a:ext cx="1252318"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Revenue</a:t>
                </a:r>
              </a:p>
            </p:txBody>
          </p:sp>
          <p:sp>
            <p:nvSpPr>
              <p:cNvPr id="15" name="TextBox 14">
                <a:extLst>
                  <a:ext uri="{FF2B5EF4-FFF2-40B4-BE49-F238E27FC236}">
                    <a16:creationId xmlns:a16="http://schemas.microsoft.com/office/drawing/2014/main" id="{A53DB060-1EBD-40F4-BCDA-4D48BFCB93BA}"/>
                  </a:ext>
                </a:extLst>
              </p:cNvPr>
              <p:cNvSpPr txBox="1"/>
              <p:nvPr/>
            </p:nvSpPr>
            <p:spPr>
              <a:xfrm>
                <a:off x="9604517" y="1877916"/>
                <a:ext cx="1113955"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dirty="0">
                    <a:solidFill>
                      <a:schemeClr val="accent1"/>
                    </a:solidFill>
                    <a:latin typeface="Calibri" panose="020F0502020204030204"/>
                  </a:rPr>
                  <a:t>TR</a:t>
                </a:r>
                <a:endParaRPr kumimoji="0" lang="en-GB" sz="2000" b="1" i="0" u="none" strike="noStrike" kern="1200" cap="none" spc="0" normalizeH="0" baseline="0" noProof="0" dirty="0">
                  <a:ln>
                    <a:noFill/>
                  </a:ln>
                  <a:solidFill>
                    <a:schemeClr val="accent1"/>
                  </a:solidFill>
                  <a:effectLst/>
                  <a:uLnTx/>
                  <a:uFillTx/>
                  <a:latin typeface="Calibri" panose="020F0502020204030204"/>
                </a:endParaRPr>
              </a:p>
            </p:txBody>
          </p:sp>
        </p:grpSp>
        <p:cxnSp>
          <p:nvCxnSpPr>
            <p:cNvPr id="47" name="Straight Connector 46">
              <a:extLst>
                <a:ext uri="{FF2B5EF4-FFF2-40B4-BE49-F238E27FC236}">
                  <a16:creationId xmlns:a16="http://schemas.microsoft.com/office/drawing/2014/main" id="{1025C70B-F5A1-4B5B-A4CC-0257160557C4}"/>
                </a:ext>
              </a:extLst>
            </p:cNvPr>
            <p:cNvCxnSpPr/>
            <p:nvPr/>
          </p:nvCxnSpPr>
          <p:spPr>
            <a:xfrm flipV="1">
              <a:off x="763288" y="3684942"/>
              <a:ext cx="2088000" cy="270000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a:extLst>
              <a:ext uri="{FF2B5EF4-FFF2-40B4-BE49-F238E27FC236}">
                <a16:creationId xmlns:a16="http://schemas.microsoft.com/office/drawing/2014/main" id="{5FBB1A0C-7FCC-4121-973B-1A4D797609B5}"/>
              </a:ext>
            </a:extLst>
          </p:cNvPr>
          <p:cNvCxnSpPr/>
          <p:nvPr/>
        </p:nvCxnSpPr>
        <p:spPr>
          <a:xfrm flipV="1">
            <a:off x="2676737" y="5037219"/>
            <a:ext cx="0" cy="68400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25552691-33A9-4415-A0F7-AEB6BC3BC7BB}"/>
              </a:ext>
            </a:extLst>
          </p:cNvPr>
          <p:cNvCxnSpPr/>
          <p:nvPr/>
        </p:nvCxnSpPr>
        <p:spPr>
          <a:xfrm flipV="1">
            <a:off x="3390956" y="4132608"/>
            <a:ext cx="0" cy="158400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9D3FF191-5EA2-4C78-ACF8-D20848DD7374}"/>
              </a:ext>
            </a:extLst>
          </p:cNvPr>
          <p:cNvCxnSpPr/>
          <p:nvPr/>
        </p:nvCxnSpPr>
        <p:spPr>
          <a:xfrm flipV="1">
            <a:off x="4084655" y="3194576"/>
            <a:ext cx="0" cy="252000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5D2B1826-8C28-47BF-B546-7B128E5AA1A0}"/>
              </a:ext>
            </a:extLst>
          </p:cNvPr>
          <p:cNvSpPr/>
          <p:nvPr/>
        </p:nvSpPr>
        <p:spPr>
          <a:xfrm>
            <a:off x="7303073" y="4186990"/>
            <a:ext cx="1440000" cy="1512000"/>
          </a:xfrm>
          <a:prstGeom prst="rect">
            <a:avLst/>
          </a:prstGeom>
          <a:solidFill>
            <a:schemeClr val="accent3">
              <a:lumMod val="60000"/>
              <a:lumOff val="40000"/>
              <a:alpha val="49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F35E08D7-3E00-417A-840C-D1D3AFCEDA1E}"/>
              </a:ext>
            </a:extLst>
          </p:cNvPr>
          <p:cNvSpPr/>
          <p:nvPr/>
        </p:nvSpPr>
        <p:spPr>
          <a:xfrm>
            <a:off x="7287174" y="4186990"/>
            <a:ext cx="720000" cy="1512000"/>
          </a:xfrm>
          <a:prstGeom prst="rect">
            <a:avLst/>
          </a:prstGeom>
          <a:solidFill>
            <a:schemeClr val="accent3">
              <a:lumMod val="60000"/>
              <a:lumOff val="40000"/>
              <a:alpha val="49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33300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5"/>
                                        </p:tgtEl>
                                        <p:attrNameLst>
                                          <p:attrName>style.visibility</p:attrName>
                                        </p:attrNameLst>
                                      </p:cBhvr>
                                      <p:to>
                                        <p:strVal val="visible"/>
                                      </p:to>
                                    </p:set>
                                    <p:animEffect transition="in" filter="fade">
                                      <p:cBhvr>
                                        <p:cTn id="12" dur="500"/>
                                        <p:tgtEl>
                                          <p:spTgt spid="5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Effect transition="in" filter="fade">
                                      <p:cBhvr>
                                        <p:cTn id="25" dur="500"/>
                                        <p:tgtEl>
                                          <p:spTgt spid="4">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8"/>
                                        </p:tgtEl>
                                        <p:attrNameLst>
                                          <p:attrName>style.visibility</p:attrName>
                                        </p:attrNameLst>
                                      </p:cBhvr>
                                      <p:to>
                                        <p:strVal val="visible"/>
                                      </p:to>
                                    </p:set>
                                    <p:animEffect transition="in" filter="fade">
                                      <p:cBhvr>
                                        <p:cTn id="30" dur="500"/>
                                        <p:tgtEl>
                                          <p:spTgt spid="48"/>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4"/>
                                        </p:tgtEl>
                                        <p:attrNameLst>
                                          <p:attrName>style.visibility</p:attrName>
                                        </p:attrNameLst>
                                      </p:cBhvr>
                                      <p:to>
                                        <p:strVal val="visible"/>
                                      </p:to>
                                    </p:set>
                                    <p:animEffect transition="in" filter="fade">
                                      <p:cBhvr>
                                        <p:cTn id="33" dur="500"/>
                                        <p:tgtEl>
                                          <p:spTgt spid="44"/>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52"/>
                                        </p:tgtEl>
                                        <p:attrNameLst>
                                          <p:attrName>style.visibility</p:attrName>
                                        </p:attrNameLst>
                                      </p:cBhvr>
                                      <p:to>
                                        <p:strVal val="visible"/>
                                      </p:to>
                                    </p:set>
                                    <p:animEffect transition="in" filter="fade">
                                      <p:cBhvr>
                                        <p:cTn id="38" dur="500"/>
                                        <p:tgtEl>
                                          <p:spTgt spid="52"/>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fade">
                                      <p:cBhvr>
                                        <p:cTn id="41" dur="500"/>
                                        <p:tgtEl>
                                          <p:spTgt spid="45"/>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53"/>
                                        </p:tgtEl>
                                        <p:attrNameLst>
                                          <p:attrName>style.visibility</p:attrName>
                                        </p:attrNameLst>
                                      </p:cBhvr>
                                      <p:to>
                                        <p:strVal val="visible"/>
                                      </p:to>
                                    </p:set>
                                    <p:animEffect transition="in" filter="fade">
                                      <p:cBhvr>
                                        <p:cTn id="46" dur="500"/>
                                        <p:tgtEl>
                                          <p:spTgt spid="53"/>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49"/>
                                        </p:tgtEl>
                                        <p:attrNameLst>
                                          <p:attrName>style.visibility</p:attrName>
                                        </p:attrNameLst>
                                      </p:cBhvr>
                                      <p:to>
                                        <p:strVal val="visible"/>
                                      </p:to>
                                    </p:set>
                                    <p:animEffect transition="in" filter="fade">
                                      <p:cBhvr>
                                        <p:cTn id="4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49" grpId="0" animBg="1"/>
      <p:bldP spid="45" grpId="0" animBg="1"/>
      <p:bldP spid="4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Demand &amp; Marginal Revenue</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Revenue</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26428280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3138193"/>
          </a:xfrm>
        </p:spPr>
        <p:txBody>
          <a:bodyPr>
            <a:normAutofit lnSpcReduction="10000"/>
          </a:bodyPr>
          <a:lstStyle/>
          <a:p>
            <a:pPr marL="0" indent="0" algn="ctr">
              <a:buNone/>
            </a:pPr>
            <a:r>
              <a:rPr lang="en-GB" u="sng" dirty="0"/>
              <a:t>Demand &amp; Marginal Revenue</a:t>
            </a:r>
          </a:p>
          <a:p>
            <a:pPr marL="0" indent="0">
              <a:buNone/>
            </a:pPr>
            <a:r>
              <a:rPr lang="en-GB" b="1" dirty="0">
                <a:solidFill>
                  <a:srgbClr val="FF0000"/>
                </a:solidFill>
              </a:rPr>
              <a:t>Recap – Demand curve: </a:t>
            </a:r>
            <a:r>
              <a:rPr lang="en-GB" dirty="0"/>
              <a:t>The demand curve shows the quantity of an item that consumers are willing and able to buy at each price</a:t>
            </a:r>
          </a:p>
          <a:p>
            <a:pPr marL="457200" lvl="1" indent="0">
              <a:buNone/>
            </a:pPr>
            <a:r>
              <a:rPr lang="en-GB" dirty="0"/>
              <a:t>Previously, demand curves studied are graphical representations of the total demand in an entire market.</a:t>
            </a:r>
          </a:p>
          <a:p>
            <a:pPr marL="457200" lvl="1" indent="0">
              <a:buNone/>
            </a:pPr>
            <a:r>
              <a:rPr lang="en-GB" dirty="0"/>
              <a:t>But now we must consider the demand curves for individual firms, which is the same as the individual firm’s AR curve</a:t>
            </a:r>
          </a:p>
          <a:p>
            <a:pPr marL="0" indent="0">
              <a:buNone/>
            </a:pPr>
            <a:r>
              <a:rPr lang="en-GB" b="1" dirty="0">
                <a:solidFill>
                  <a:schemeClr val="accent1"/>
                </a:solidFill>
              </a:rPr>
              <a:t>Key Analysis: </a:t>
            </a:r>
            <a:r>
              <a:rPr lang="en-GB" dirty="0"/>
              <a:t>The demand curve is important in understanding marginal revenue </a:t>
            </a:r>
          </a:p>
          <a:p>
            <a:pPr marL="457200" lvl="1" indent="0">
              <a:buNone/>
            </a:pPr>
            <a:endParaRPr lang="en-GB" dirty="0"/>
          </a:p>
          <a:p>
            <a:pPr marL="457200" lvl="1" indent="0">
              <a:buNone/>
            </a:pPr>
            <a:endParaRPr lang="en-GB" dirty="0"/>
          </a:p>
        </p:txBody>
      </p:sp>
      <p:grpSp>
        <p:nvGrpSpPr>
          <p:cNvPr id="14" name="Group 13">
            <a:extLst>
              <a:ext uri="{FF2B5EF4-FFF2-40B4-BE49-F238E27FC236}">
                <a16:creationId xmlns:a16="http://schemas.microsoft.com/office/drawing/2014/main" id="{3276C1A2-1DAE-4538-A95D-4AED197E781B}"/>
              </a:ext>
            </a:extLst>
          </p:cNvPr>
          <p:cNvGrpSpPr/>
          <p:nvPr/>
        </p:nvGrpSpPr>
        <p:grpSpPr>
          <a:xfrm>
            <a:off x="8139649" y="3138193"/>
            <a:ext cx="3938890" cy="3480903"/>
            <a:chOff x="8234900" y="3143250"/>
            <a:chExt cx="3938890" cy="3480903"/>
          </a:xfrm>
        </p:grpSpPr>
        <p:sp>
          <p:nvSpPr>
            <p:cNvPr id="13" name="Rectangle 12">
              <a:extLst>
                <a:ext uri="{FF2B5EF4-FFF2-40B4-BE49-F238E27FC236}">
                  <a16:creationId xmlns:a16="http://schemas.microsoft.com/office/drawing/2014/main" id="{C3617F06-D74A-4472-858B-F4B2FF2E4B0C}"/>
                </a:ext>
              </a:extLst>
            </p:cNvPr>
            <p:cNvSpPr/>
            <p:nvPr/>
          </p:nvSpPr>
          <p:spPr>
            <a:xfrm>
              <a:off x="8311097" y="3143250"/>
              <a:ext cx="3815525" cy="3467100"/>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 name="Group 2">
              <a:extLst>
                <a:ext uri="{FF2B5EF4-FFF2-40B4-BE49-F238E27FC236}">
                  <a16:creationId xmlns:a16="http://schemas.microsoft.com/office/drawing/2014/main" id="{4B045A4F-F017-4237-8F10-CE338219CD93}"/>
                </a:ext>
              </a:extLst>
            </p:cNvPr>
            <p:cNvGrpSpPr/>
            <p:nvPr/>
          </p:nvGrpSpPr>
          <p:grpSpPr>
            <a:xfrm>
              <a:off x="8234900" y="3314700"/>
              <a:ext cx="3938890" cy="3309453"/>
              <a:chOff x="7318590" y="1459361"/>
              <a:chExt cx="4018918" cy="3311667"/>
            </a:xfrm>
          </p:grpSpPr>
          <p:cxnSp>
            <p:nvCxnSpPr>
              <p:cNvPr id="5" name="Straight Connector 4">
                <a:extLst>
                  <a:ext uri="{FF2B5EF4-FFF2-40B4-BE49-F238E27FC236}">
                    <a16:creationId xmlns:a16="http://schemas.microsoft.com/office/drawing/2014/main" id="{0F030DCF-2697-4056-8ED1-1D493F6DEE15}"/>
                  </a:ext>
                </a:extLst>
              </p:cNvPr>
              <p:cNvCxnSpPr>
                <a:cxnSpLocks/>
              </p:cNvCxnSpPr>
              <p:nvPr/>
            </p:nvCxnSpPr>
            <p:spPr>
              <a:xfrm>
                <a:off x="8104654" y="1482792"/>
                <a:ext cx="0" cy="2880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251F6D0F-4859-4076-BAEE-A911B2BF03BC}"/>
                  </a:ext>
                </a:extLst>
              </p:cNvPr>
              <p:cNvCxnSpPr>
                <a:cxnSpLocks/>
              </p:cNvCxnSpPr>
              <p:nvPr/>
            </p:nvCxnSpPr>
            <p:spPr>
              <a:xfrm>
                <a:off x="8094019" y="4356042"/>
                <a:ext cx="288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118C2F8D-8CFC-4E45-A4D5-286864561567}"/>
                  </a:ext>
                </a:extLst>
              </p:cNvPr>
              <p:cNvGrpSpPr/>
              <p:nvPr/>
            </p:nvGrpSpPr>
            <p:grpSpPr>
              <a:xfrm>
                <a:off x="8274019" y="1659417"/>
                <a:ext cx="3063489" cy="2520000"/>
                <a:chOff x="914953" y="524882"/>
                <a:chExt cx="3063489" cy="2520000"/>
              </a:xfrm>
            </p:grpSpPr>
            <p:cxnSp>
              <p:nvCxnSpPr>
                <p:cNvPr id="8" name="Straight Connector 7">
                  <a:extLst>
                    <a:ext uri="{FF2B5EF4-FFF2-40B4-BE49-F238E27FC236}">
                      <a16:creationId xmlns:a16="http://schemas.microsoft.com/office/drawing/2014/main" id="{AF49E150-5311-420F-A38D-FB50CBDCA4FC}"/>
                    </a:ext>
                  </a:extLst>
                </p:cNvPr>
                <p:cNvCxnSpPr>
                  <a:cxnSpLocks/>
                </p:cNvCxnSpPr>
                <p:nvPr/>
              </p:nvCxnSpPr>
              <p:spPr>
                <a:xfrm>
                  <a:off x="914953" y="524882"/>
                  <a:ext cx="2520000" cy="252000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B6AF1B4D-D6AD-4171-A839-FECFE9026FC6}"/>
                    </a:ext>
                  </a:extLst>
                </p:cNvPr>
                <p:cNvSpPr txBox="1"/>
                <p:nvPr/>
              </p:nvSpPr>
              <p:spPr>
                <a:xfrm>
                  <a:off x="3017858" y="2220346"/>
                  <a:ext cx="960584" cy="400378"/>
                </a:xfrm>
                <a:prstGeom prst="rect">
                  <a:avLst/>
                </a:prstGeom>
                <a:noFill/>
                <a:ln>
                  <a:noFill/>
                </a:ln>
              </p:spPr>
              <p:txBody>
                <a:bodyPr wrap="square" rtlCol="0">
                  <a:spAutoFit/>
                </a:bodyPr>
                <a:lstStyle/>
                <a:p>
                  <a:r>
                    <a:rPr lang="en-GB" sz="2000" b="1" dirty="0">
                      <a:solidFill>
                        <a:srgbClr val="FF0000"/>
                      </a:solidFill>
                    </a:rPr>
                    <a:t>D = AR</a:t>
                  </a:r>
                </a:p>
              </p:txBody>
            </p:sp>
          </p:grpSp>
          <p:sp>
            <p:nvSpPr>
              <p:cNvPr id="10" name="TextBox 9">
                <a:extLst>
                  <a:ext uri="{FF2B5EF4-FFF2-40B4-BE49-F238E27FC236}">
                    <a16:creationId xmlns:a16="http://schemas.microsoft.com/office/drawing/2014/main" id="{BABC66F2-AD39-4460-987A-2635E323A0DA}"/>
                  </a:ext>
                </a:extLst>
              </p:cNvPr>
              <p:cNvSpPr txBox="1"/>
              <p:nvPr/>
            </p:nvSpPr>
            <p:spPr>
              <a:xfrm>
                <a:off x="10175427" y="4370918"/>
                <a:ext cx="1113956" cy="400110"/>
              </a:xfrm>
              <a:prstGeom prst="rect">
                <a:avLst/>
              </a:prstGeom>
              <a:noFill/>
              <a:ln>
                <a:noFill/>
              </a:ln>
            </p:spPr>
            <p:txBody>
              <a:bodyPr wrap="square" rtlCol="0">
                <a:spAutoFit/>
              </a:bodyPr>
              <a:lstStyle/>
              <a:p>
                <a:pPr algn="ctr"/>
                <a:r>
                  <a:rPr lang="en-GB" sz="2000" dirty="0"/>
                  <a:t>Quantity</a:t>
                </a:r>
              </a:p>
            </p:txBody>
          </p:sp>
          <p:sp>
            <p:nvSpPr>
              <p:cNvPr id="11" name="TextBox 10">
                <a:extLst>
                  <a:ext uri="{FF2B5EF4-FFF2-40B4-BE49-F238E27FC236}">
                    <a16:creationId xmlns:a16="http://schemas.microsoft.com/office/drawing/2014/main" id="{AECF8806-5D11-4741-BD3D-A17344DD242B}"/>
                  </a:ext>
                </a:extLst>
              </p:cNvPr>
              <p:cNvSpPr txBox="1"/>
              <p:nvPr/>
            </p:nvSpPr>
            <p:spPr>
              <a:xfrm>
                <a:off x="7318590" y="1459361"/>
                <a:ext cx="834190" cy="400110"/>
              </a:xfrm>
              <a:prstGeom prst="rect">
                <a:avLst/>
              </a:prstGeom>
              <a:noFill/>
              <a:ln>
                <a:noFill/>
              </a:ln>
            </p:spPr>
            <p:txBody>
              <a:bodyPr wrap="square" rtlCol="0">
                <a:spAutoFit/>
              </a:bodyPr>
              <a:lstStyle/>
              <a:p>
                <a:pPr algn="ctr"/>
                <a:r>
                  <a:rPr lang="en-GB" sz="2000" dirty="0"/>
                  <a:t>Price</a:t>
                </a:r>
              </a:p>
            </p:txBody>
          </p:sp>
        </p:grpSp>
      </p:grpSp>
      <p:sp>
        <p:nvSpPr>
          <p:cNvPr id="12" name="Content Placeholder 2">
            <a:extLst>
              <a:ext uri="{FF2B5EF4-FFF2-40B4-BE49-F238E27FC236}">
                <a16:creationId xmlns:a16="http://schemas.microsoft.com/office/drawing/2014/main" id="{DE3F6F89-570C-4899-A115-A87E0ADB909B}"/>
              </a:ext>
            </a:extLst>
          </p:cNvPr>
          <p:cNvSpPr txBox="1">
            <a:spLocks/>
          </p:cNvSpPr>
          <p:nvPr/>
        </p:nvSpPr>
        <p:spPr>
          <a:xfrm>
            <a:off x="0" y="2953889"/>
            <a:ext cx="8168679" cy="59157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Font typeface="Arial" panose="020B0604020202020204" pitchFamily="34" charset="0"/>
              <a:buNone/>
            </a:pPr>
            <a:r>
              <a:rPr lang="en-GB" dirty="0"/>
              <a:t>It shows how much a firm has to lower price in order to sell one more of an item</a:t>
            </a:r>
          </a:p>
          <a:p>
            <a:pPr marL="914400" lvl="2" indent="0">
              <a:buFont typeface="Arial" panose="020B0604020202020204" pitchFamily="34" charset="0"/>
              <a:buNone/>
            </a:pPr>
            <a:r>
              <a:rPr lang="en-GB" dirty="0"/>
              <a:t>The steeper the demand curve is, the more a producer must lower his price in order to increase the quantity demanded, and vice versa</a:t>
            </a:r>
          </a:p>
          <a:p>
            <a:pPr marL="457200" lvl="1" indent="0">
              <a:buNone/>
            </a:pPr>
            <a:r>
              <a:rPr lang="en-GB" dirty="0"/>
              <a:t>Assuming a uniform price total revenue is visible in a firm’s demand curve as the </a:t>
            </a:r>
            <a:r>
              <a:rPr lang="en-US" altLang="en-US" dirty="0">
                <a:cs typeface="Times New Roman" panose="02020603050405020304" pitchFamily="18" charset="0"/>
              </a:rPr>
              <a:t>the rectangular area between a point on the demand curve and the price and quantity axes</a:t>
            </a:r>
            <a:r>
              <a:rPr lang="en-GB" dirty="0"/>
              <a:t>.</a:t>
            </a:r>
          </a:p>
          <a:p>
            <a:pPr marL="914400" lvl="2" indent="0">
              <a:buNone/>
            </a:pPr>
            <a:r>
              <a:rPr lang="en-GB" dirty="0"/>
              <a:t>Marginal revenue can then be seen as how the area of this rectangle changes as we increase quantity incrementally</a:t>
            </a:r>
          </a:p>
          <a:p>
            <a:pPr marL="914400" lvl="2" indent="0">
              <a:buNone/>
            </a:pPr>
            <a:r>
              <a:rPr lang="en-GB" dirty="0"/>
              <a:t>MR </a:t>
            </a:r>
            <a:r>
              <a:rPr lang="en-GB" baseline="-25000" dirty="0"/>
              <a:t>(of going from Q=1 to Q=2)</a:t>
            </a:r>
            <a:r>
              <a:rPr lang="en-GB" dirty="0"/>
              <a:t> = TR</a:t>
            </a:r>
            <a:r>
              <a:rPr lang="en-GB" baseline="-25000" dirty="0"/>
              <a:t>2</a:t>
            </a:r>
            <a:r>
              <a:rPr lang="en-GB" dirty="0"/>
              <a:t> –TR</a:t>
            </a:r>
            <a:r>
              <a:rPr lang="en-GB" baseline="-25000" dirty="0"/>
              <a:t>1</a:t>
            </a:r>
          </a:p>
          <a:p>
            <a:pPr marL="457200" lvl="1" indent="0">
              <a:buFont typeface="Arial" panose="020B0604020202020204" pitchFamily="34" charset="0"/>
              <a:buNone/>
            </a:pPr>
            <a:endParaRPr lang="en-GB" dirty="0"/>
          </a:p>
        </p:txBody>
      </p:sp>
      <p:sp>
        <p:nvSpPr>
          <p:cNvPr id="16" name="Rectangle 15">
            <a:extLst>
              <a:ext uri="{FF2B5EF4-FFF2-40B4-BE49-F238E27FC236}">
                <a16:creationId xmlns:a16="http://schemas.microsoft.com/office/drawing/2014/main" id="{276554F3-4CE7-4A40-8996-8AD927DC605F}"/>
              </a:ext>
            </a:extLst>
          </p:cNvPr>
          <p:cNvSpPr/>
          <p:nvPr/>
        </p:nvSpPr>
        <p:spPr>
          <a:xfrm>
            <a:off x="8894086" y="4080858"/>
            <a:ext cx="720000" cy="2124342"/>
          </a:xfrm>
          <a:prstGeom prst="rect">
            <a:avLst/>
          </a:prstGeom>
          <a:solidFill>
            <a:schemeClr val="accent4">
              <a:alpha val="49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accent4">
                    <a:lumMod val="50000"/>
                  </a:schemeClr>
                </a:solidFill>
              </a:rPr>
              <a:t>TR</a:t>
            </a:r>
            <a:r>
              <a:rPr lang="en-GB" b="1" baseline="-25000" dirty="0">
                <a:solidFill>
                  <a:schemeClr val="accent4">
                    <a:lumMod val="50000"/>
                  </a:schemeClr>
                </a:solidFill>
              </a:rPr>
              <a:t>1</a:t>
            </a:r>
            <a:endParaRPr lang="en-GB" b="1" dirty="0">
              <a:solidFill>
                <a:schemeClr val="accent4">
                  <a:lumMod val="50000"/>
                </a:schemeClr>
              </a:solidFill>
            </a:endParaRPr>
          </a:p>
        </p:txBody>
      </p:sp>
      <p:sp>
        <p:nvSpPr>
          <p:cNvPr id="15" name="Rectangle 14">
            <a:extLst>
              <a:ext uri="{FF2B5EF4-FFF2-40B4-BE49-F238E27FC236}">
                <a16:creationId xmlns:a16="http://schemas.microsoft.com/office/drawing/2014/main" id="{083A7867-097B-48D8-B501-059C02F16DF2}"/>
              </a:ext>
            </a:extLst>
          </p:cNvPr>
          <p:cNvSpPr/>
          <p:nvPr/>
        </p:nvSpPr>
        <p:spPr>
          <a:xfrm>
            <a:off x="8894087" y="4712677"/>
            <a:ext cx="1335616" cy="1492523"/>
          </a:xfrm>
          <a:prstGeom prst="rect">
            <a:avLst/>
          </a:prstGeom>
          <a:solidFill>
            <a:schemeClr val="accent3">
              <a:lumMod val="60000"/>
              <a:lumOff val="40000"/>
              <a:alpha val="49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accent3"/>
                </a:solidFill>
              </a:rPr>
              <a:t>TR</a:t>
            </a:r>
            <a:r>
              <a:rPr lang="en-GB" b="1" baseline="-25000" dirty="0">
                <a:solidFill>
                  <a:schemeClr val="accent3"/>
                </a:solidFill>
              </a:rPr>
              <a:t>2</a:t>
            </a:r>
          </a:p>
        </p:txBody>
      </p:sp>
      <p:sp>
        <p:nvSpPr>
          <p:cNvPr id="2" name="TextBox 1">
            <a:extLst>
              <a:ext uri="{FF2B5EF4-FFF2-40B4-BE49-F238E27FC236}">
                <a16:creationId xmlns:a16="http://schemas.microsoft.com/office/drawing/2014/main" id="{FFBD294A-EEB1-4901-99E4-60EE511A4476}"/>
              </a:ext>
            </a:extLst>
          </p:cNvPr>
          <p:cNvSpPr txBox="1"/>
          <p:nvPr/>
        </p:nvSpPr>
        <p:spPr>
          <a:xfrm>
            <a:off x="9411286" y="6219253"/>
            <a:ext cx="202800" cy="369332"/>
          </a:xfrm>
          <a:prstGeom prst="rect">
            <a:avLst/>
          </a:prstGeom>
          <a:noFill/>
        </p:spPr>
        <p:txBody>
          <a:bodyPr wrap="square" rtlCol="0">
            <a:spAutoFit/>
          </a:bodyPr>
          <a:lstStyle/>
          <a:p>
            <a:r>
              <a:rPr lang="en-GB" dirty="0"/>
              <a:t>1</a:t>
            </a:r>
          </a:p>
        </p:txBody>
      </p:sp>
      <p:sp>
        <p:nvSpPr>
          <p:cNvPr id="17" name="TextBox 16">
            <a:extLst>
              <a:ext uri="{FF2B5EF4-FFF2-40B4-BE49-F238E27FC236}">
                <a16:creationId xmlns:a16="http://schemas.microsoft.com/office/drawing/2014/main" id="{B10D2712-E0DC-41C4-A853-1242B053440E}"/>
              </a:ext>
            </a:extLst>
          </p:cNvPr>
          <p:cNvSpPr txBox="1"/>
          <p:nvPr/>
        </p:nvSpPr>
        <p:spPr>
          <a:xfrm>
            <a:off x="10123608" y="6223437"/>
            <a:ext cx="202800" cy="369332"/>
          </a:xfrm>
          <a:prstGeom prst="rect">
            <a:avLst/>
          </a:prstGeom>
          <a:noFill/>
        </p:spPr>
        <p:txBody>
          <a:bodyPr wrap="square" rtlCol="0">
            <a:spAutoFit/>
          </a:bodyPr>
          <a:lstStyle/>
          <a:p>
            <a:r>
              <a:rPr lang="en-GB" dirty="0"/>
              <a:t>2</a:t>
            </a:r>
          </a:p>
        </p:txBody>
      </p:sp>
    </p:spTree>
    <p:extLst>
      <p:ext uri="{BB962C8B-B14F-4D97-AF65-F5344CB8AC3E}">
        <p14:creationId xmlns:p14="http://schemas.microsoft.com/office/powerpoint/2010/main" val="962783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fade">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Effect transition="in" filter="fade">
                                      <p:cBhvr>
                                        <p:cTn id="37" dur="500"/>
                                        <p:tgtEl>
                                          <p:spTgt spid="12">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xEl>
                                              <p:pRg st="1" end="1"/>
                                            </p:txEl>
                                          </p:spTgt>
                                        </p:tgtEl>
                                        <p:attrNameLst>
                                          <p:attrName>style.visibility</p:attrName>
                                        </p:attrNameLst>
                                      </p:cBhvr>
                                      <p:to>
                                        <p:strVal val="visible"/>
                                      </p:to>
                                    </p:set>
                                    <p:animEffect transition="in" filter="fade">
                                      <p:cBhvr>
                                        <p:cTn id="42" dur="500"/>
                                        <p:tgtEl>
                                          <p:spTgt spid="12">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xEl>
                                              <p:pRg st="2" end="2"/>
                                            </p:txEl>
                                          </p:spTgt>
                                        </p:tgtEl>
                                        <p:attrNameLst>
                                          <p:attrName>style.visibility</p:attrName>
                                        </p:attrNameLst>
                                      </p:cBhvr>
                                      <p:to>
                                        <p:strVal val="visible"/>
                                      </p:to>
                                    </p:set>
                                    <p:animEffect transition="in" filter="fade">
                                      <p:cBhvr>
                                        <p:cTn id="47" dur="500"/>
                                        <p:tgtEl>
                                          <p:spTgt spid="12">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xEl>
                                              <p:pRg st="3" end="3"/>
                                            </p:txEl>
                                          </p:spTgt>
                                        </p:tgtEl>
                                        <p:attrNameLst>
                                          <p:attrName>style.visibility</p:attrName>
                                        </p:attrNameLst>
                                      </p:cBhvr>
                                      <p:to>
                                        <p:strVal val="visible"/>
                                      </p:to>
                                    </p:set>
                                    <p:animEffect transition="in" filter="fade">
                                      <p:cBhvr>
                                        <p:cTn id="52" dur="500"/>
                                        <p:tgtEl>
                                          <p:spTgt spid="12">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fade">
                                      <p:cBhvr>
                                        <p:cTn id="57" dur="500"/>
                                        <p:tgtEl>
                                          <p:spTgt spid="16"/>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
                                        </p:tgtEl>
                                        <p:attrNameLst>
                                          <p:attrName>style.visibility</p:attrName>
                                        </p:attrNameLst>
                                      </p:cBhvr>
                                      <p:to>
                                        <p:strVal val="visible"/>
                                      </p:to>
                                    </p:set>
                                    <p:animEffect transition="in" filter="fade">
                                      <p:cBhvr>
                                        <p:cTn id="60" dur="500"/>
                                        <p:tgtEl>
                                          <p:spTgt spid="2"/>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fade">
                                      <p:cBhvr>
                                        <p:cTn id="65" dur="500"/>
                                        <p:tgtEl>
                                          <p:spTgt spid="15"/>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17"/>
                                        </p:tgtEl>
                                        <p:attrNameLst>
                                          <p:attrName>style.visibility</p:attrName>
                                        </p:attrNameLst>
                                      </p:cBhvr>
                                      <p:to>
                                        <p:strVal val="visible"/>
                                      </p:to>
                                    </p:set>
                                    <p:animEffect transition="in" filter="fade">
                                      <p:cBhvr>
                                        <p:cTn id="68" dur="500"/>
                                        <p:tgtEl>
                                          <p:spTgt spid="17"/>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12">
                                            <p:txEl>
                                              <p:pRg st="4" end="4"/>
                                            </p:txEl>
                                          </p:spTgt>
                                        </p:tgtEl>
                                        <p:attrNameLst>
                                          <p:attrName>style.visibility</p:attrName>
                                        </p:attrNameLst>
                                      </p:cBhvr>
                                      <p:to>
                                        <p:strVal val="visible"/>
                                      </p:to>
                                    </p:set>
                                    <p:animEffect transition="in" filter="fade">
                                      <p:cBhvr>
                                        <p:cTn id="73" dur="500"/>
                                        <p:tgtEl>
                                          <p:spTgt spid="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12" grpId="0" uiExpand="1" build="p"/>
      <p:bldP spid="16" grpId="0" animBg="1"/>
      <p:bldP spid="15" grpId="0" animBg="1"/>
      <p:bldP spid="2" grpId="0"/>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3"/>
            <a:ext cx="8274685" cy="4403191"/>
          </a:xfrm>
        </p:spPr>
        <p:txBody>
          <a:bodyPr>
            <a:normAutofit fontScale="92500" lnSpcReduction="10000"/>
          </a:bodyPr>
          <a:lstStyle/>
          <a:p>
            <a:pPr marL="0" indent="0" algn="ctr">
              <a:buNone/>
            </a:pPr>
            <a:r>
              <a:rPr lang="en-GB" u="sng" dirty="0"/>
              <a:t>Graphing Marginal Revenue</a:t>
            </a:r>
          </a:p>
          <a:p>
            <a:pPr marL="0" indent="0">
              <a:buNone/>
            </a:pPr>
            <a:r>
              <a:rPr lang="en-GB" b="1" dirty="0">
                <a:solidFill>
                  <a:schemeClr val="accent3"/>
                </a:solidFill>
              </a:rPr>
              <a:t>Marginal revenue (MR):</a:t>
            </a:r>
            <a:r>
              <a:rPr lang="en-GB" dirty="0"/>
              <a:t> The addition to total revenue from selling one more unit of output</a:t>
            </a:r>
          </a:p>
          <a:p>
            <a:pPr marL="457200" lvl="1" indent="0">
              <a:buNone/>
            </a:pPr>
            <a:r>
              <a:rPr lang="en-GB" b="1" dirty="0">
                <a:solidFill>
                  <a:schemeClr val="accent3"/>
                </a:solidFill>
              </a:rPr>
              <a:t>Recap: </a:t>
            </a:r>
            <a:r>
              <a:rPr lang="en-GB" dirty="0"/>
              <a:t>Marginal refers to incremental change to one variable from an additional unit to another. </a:t>
            </a:r>
          </a:p>
          <a:p>
            <a:pPr marL="457200" lvl="1" indent="0">
              <a:buNone/>
            </a:pPr>
            <a:r>
              <a:rPr lang="en-GB" b="1" dirty="0">
                <a:solidFill>
                  <a:schemeClr val="accent3"/>
                </a:solidFill>
              </a:rPr>
              <a:t>Equation: </a:t>
            </a:r>
            <a:r>
              <a:rPr lang="en-GB" dirty="0"/>
              <a:t>MR = ∆TR/∆Q , the gradient function of the TR curve!</a:t>
            </a:r>
            <a:endParaRPr lang="en-GB" b="1" dirty="0">
              <a:solidFill>
                <a:schemeClr val="accent1"/>
              </a:solidFill>
            </a:endParaRPr>
          </a:p>
          <a:p>
            <a:pPr marL="0" indent="0">
              <a:buNone/>
            </a:pPr>
            <a:r>
              <a:rPr lang="en-GB" b="1" dirty="0">
                <a:solidFill>
                  <a:schemeClr val="accent1"/>
                </a:solidFill>
              </a:rPr>
              <a:t>Diagram: </a:t>
            </a:r>
            <a:r>
              <a:rPr lang="en-GB" dirty="0"/>
              <a:t>The MR curve is always below the AR curve when it is downward sloping</a:t>
            </a:r>
          </a:p>
          <a:p>
            <a:pPr marL="457200" lvl="1" indent="0">
              <a:buNone/>
            </a:pPr>
            <a:r>
              <a:rPr lang="en-GB" dirty="0"/>
              <a:t>When a producer has to lower the price in order to sell more of an item, marginal revenue is less than price(i.e. AR), as the producer lowers the price for </a:t>
            </a:r>
            <a:r>
              <a:rPr lang="en-GB" i="1" dirty="0"/>
              <a:t>all</a:t>
            </a:r>
            <a:r>
              <a:rPr lang="en-GB" dirty="0"/>
              <a:t> the items they sell </a:t>
            </a:r>
          </a:p>
          <a:p>
            <a:pPr marL="914400" lvl="2" indent="0">
              <a:buNone/>
            </a:pPr>
            <a:r>
              <a:rPr lang="en-GB" dirty="0"/>
              <a:t>(i.e. to increase sales to 5 units a firm has to sell the previous 4 units at a lower price; to increase sales to 6, it must cut the price of the previous 5)</a:t>
            </a:r>
          </a:p>
        </p:txBody>
      </p:sp>
      <p:grpSp>
        <p:nvGrpSpPr>
          <p:cNvPr id="14" name="Group 13">
            <a:extLst>
              <a:ext uri="{FF2B5EF4-FFF2-40B4-BE49-F238E27FC236}">
                <a16:creationId xmlns:a16="http://schemas.microsoft.com/office/drawing/2014/main" id="{3276C1A2-1DAE-4538-A95D-4AED197E781B}"/>
              </a:ext>
            </a:extLst>
          </p:cNvPr>
          <p:cNvGrpSpPr/>
          <p:nvPr/>
        </p:nvGrpSpPr>
        <p:grpSpPr>
          <a:xfrm>
            <a:off x="8159261" y="81176"/>
            <a:ext cx="3891181" cy="3590492"/>
            <a:chOff x="8234899" y="3143250"/>
            <a:chExt cx="3891724" cy="3615431"/>
          </a:xfrm>
        </p:grpSpPr>
        <p:sp>
          <p:nvSpPr>
            <p:cNvPr id="13" name="Rectangle 12">
              <a:extLst>
                <a:ext uri="{FF2B5EF4-FFF2-40B4-BE49-F238E27FC236}">
                  <a16:creationId xmlns:a16="http://schemas.microsoft.com/office/drawing/2014/main" id="{C3617F06-D74A-4472-858B-F4B2FF2E4B0C}"/>
                </a:ext>
              </a:extLst>
            </p:cNvPr>
            <p:cNvSpPr/>
            <p:nvPr/>
          </p:nvSpPr>
          <p:spPr>
            <a:xfrm>
              <a:off x="8347320" y="3143250"/>
              <a:ext cx="3779303" cy="3615431"/>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 name="Group 2">
              <a:extLst>
                <a:ext uri="{FF2B5EF4-FFF2-40B4-BE49-F238E27FC236}">
                  <a16:creationId xmlns:a16="http://schemas.microsoft.com/office/drawing/2014/main" id="{4B045A4F-F017-4237-8F10-CE338219CD93}"/>
                </a:ext>
              </a:extLst>
            </p:cNvPr>
            <p:cNvGrpSpPr/>
            <p:nvPr/>
          </p:nvGrpSpPr>
          <p:grpSpPr>
            <a:xfrm>
              <a:off x="8234899" y="3314700"/>
              <a:ext cx="3891723" cy="3350446"/>
              <a:chOff x="7318590" y="1459361"/>
              <a:chExt cx="3970793" cy="3352687"/>
            </a:xfrm>
          </p:grpSpPr>
          <p:cxnSp>
            <p:nvCxnSpPr>
              <p:cNvPr id="5" name="Straight Connector 4">
                <a:extLst>
                  <a:ext uri="{FF2B5EF4-FFF2-40B4-BE49-F238E27FC236}">
                    <a16:creationId xmlns:a16="http://schemas.microsoft.com/office/drawing/2014/main" id="{0F030DCF-2697-4056-8ED1-1D493F6DEE15}"/>
                  </a:ext>
                </a:extLst>
              </p:cNvPr>
              <p:cNvCxnSpPr>
                <a:cxnSpLocks/>
              </p:cNvCxnSpPr>
              <p:nvPr/>
            </p:nvCxnSpPr>
            <p:spPr>
              <a:xfrm>
                <a:off x="8104654" y="1482792"/>
                <a:ext cx="0" cy="2880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251F6D0F-4859-4076-BAEE-A911B2BF03BC}"/>
                  </a:ext>
                </a:extLst>
              </p:cNvPr>
              <p:cNvCxnSpPr>
                <a:cxnSpLocks/>
              </p:cNvCxnSpPr>
              <p:nvPr/>
            </p:nvCxnSpPr>
            <p:spPr>
              <a:xfrm>
                <a:off x="8094019" y="4356042"/>
                <a:ext cx="288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118C2F8D-8CFC-4E45-A4D5-286864561567}"/>
                  </a:ext>
                </a:extLst>
              </p:cNvPr>
              <p:cNvGrpSpPr/>
              <p:nvPr/>
            </p:nvGrpSpPr>
            <p:grpSpPr>
              <a:xfrm>
                <a:off x="8097841" y="1706568"/>
                <a:ext cx="3114497" cy="3105480"/>
                <a:chOff x="738775" y="572033"/>
                <a:chExt cx="3114497" cy="3105480"/>
              </a:xfrm>
            </p:grpSpPr>
            <p:cxnSp>
              <p:nvCxnSpPr>
                <p:cNvPr id="8" name="Straight Connector 7">
                  <a:extLst>
                    <a:ext uri="{FF2B5EF4-FFF2-40B4-BE49-F238E27FC236}">
                      <a16:creationId xmlns:a16="http://schemas.microsoft.com/office/drawing/2014/main" id="{AF49E150-5311-420F-A38D-FB50CBDCA4FC}"/>
                    </a:ext>
                  </a:extLst>
                </p:cNvPr>
                <p:cNvCxnSpPr>
                  <a:cxnSpLocks/>
                </p:cNvCxnSpPr>
                <p:nvPr/>
              </p:nvCxnSpPr>
              <p:spPr>
                <a:xfrm>
                  <a:off x="738775" y="572033"/>
                  <a:ext cx="2604813" cy="262957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B6AF1B4D-D6AD-4171-A839-FECFE9026FC6}"/>
                    </a:ext>
                  </a:extLst>
                </p:cNvPr>
                <p:cNvSpPr txBox="1"/>
                <p:nvPr/>
              </p:nvSpPr>
              <p:spPr>
                <a:xfrm>
                  <a:off x="3112448" y="2422790"/>
                  <a:ext cx="740824" cy="678975"/>
                </a:xfrm>
                <a:prstGeom prst="rect">
                  <a:avLst/>
                </a:prstGeom>
                <a:noFill/>
                <a:ln>
                  <a:noFill/>
                </a:ln>
              </p:spPr>
              <p:txBody>
                <a:bodyPr wrap="square" rtlCol="0">
                  <a:spAutoFit/>
                </a:bodyPr>
                <a:lstStyle/>
                <a:p>
                  <a:r>
                    <a:rPr lang="en-GB" sz="2000" b="1" dirty="0">
                      <a:solidFill>
                        <a:srgbClr val="FF0000"/>
                      </a:solidFill>
                    </a:rPr>
                    <a:t>D = AR</a:t>
                  </a:r>
                </a:p>
              </p:txBody>
            </p:sp>
            <p:cxnSp>
              <p:nvCxnSpPr>
                <p:cNvPr id="16" name="Straight Connector 15">
                  <a:extLst>
                    <a:ext uri="{FF2B5EF4-FFF2-40B4-BE49-F238E27FC236}">
                      <a16:creationId xmlns:a16="http://schemas.microsoft.com/office/drawing/2014/main" id="{DFF82F1F-E2C0-4125-B9C6-B1076D6775D2}"/>
                    </a:ext>
                  </a:extLst>
                </p:cNvPr>
                <p:cNvCxnSpPr>
                  <a:cxnSpLocks/>
                </p:cNvCxnSpPr>
                <p:nvPr/>
              </p:nvCxnSpPr>
              <p:spPr>
                <a:xfrm>
                  <a:off x="762089" y="618541"/>
                  <a:ext cx="1483754" cy="2958266"/>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A303D2C-05A9-46F9-AB49-7E49692CE6E0}"/>
                    </a:ext>
                  </a:extLst>
                </p:cNvPr>
                <p:cNvSpPr txBox="1"/>
                <p:nvPr/>
              </p:nvSpPr>
              <p:spPr>
                <a:xfrm>
                  <a:off x="2190658" y="3293744"/>
                  <a:ext cx="743045" cy="383769"/>
                </a:xfrm>
                <a:prstGeom prst="rect">
                  <a:avLst/>
                </a:prstGeom>
                <a:noFill/>
                <a:ln>
                  <a:noFill/>
                </a:ln>
              </p:spPr>
              <p:txBody>
                <a:bodyPr wrap="square" rtlCol="0">
                  <a:spAutoFit/>
                </a:bodyPr>
                <a:lstStyle/>
                <a:p>
                  <a:r>
                    <a:rPr lang="en-GB" sz="2000" b="1" dirty="0">
                      <a:solidFill>
                        <a:schemeClr val="accent1"/>
                      </a:solidFill>
                    </a:rPr>
                    <a:t>MR</a:t>
                  </a:r>
                </a:p>
              </p:txBody>
            </p:sp>
          </p:grpSp>
          <p:sp>
            <p:nvSpPr>
              <p:cNvPr id="10" name="TextBox 9">
                <a:extLst>
                  <a:ext uri="{FF2B5EF4-FFF2-40B4-BE49-F238E27FC236}">
                    <a16:creationId xmlns:a16="http://schemas.microsoft.com/office/drawing/2014/main" id="{BABC66F2-AD39-4460-987A-2635E323A0DA}"/>
                  </a:ext>
                </a:extLst>
              </p:cNvPr>
              <p:cNvSpPr txBox="1"/>
              <p:nvPr/>
            </p:nvSpPr>
            <p:spPr>
              <a:xfrm>
                <a:off x="10175427" y="4370918"/>
                <a:ext cx="1113956" cy="400110"/>
              </a:xfrm>
              <a:prstGeom prst="rect">
                <a:avLst/>
              </a:prstGeom>
              <a:noFill/>
              <a:ln>
                <a:noFill/>
              </a:ln>
            </p:spPr>
            <p:txBody>
              <a:bodyPr wrap="square" rtlCol="0">
                <a:spAutoFit/>
              </a:bodyPr>
              <a:lstStyle/>
              <a:p>
                <a:pPr algn="ctr"/>
                <a:r>
                  <a:rPr lang="en-GB" sz="2000" dirty="0"/>
                  <a:t>Quantity</a:t>
                </a:r>
              </a:p>
            </p:txBody>
          </p:sp>
          <p:sp>
            <p:nvSpPr>
              <p:cNvPr id="11" name="TextBox 10">
                <a:extLst>
                  <a:ext uri="{FF2B5EF4-FFF2-40B4-BE49-F238E27FC236}">
                    <a16:creationId xmlns:a16="http://schemas.microsoft.com/office/drawing/2014/main" id="{AECF8806-5D11-4741-BD3D-A17344DD242B}"/>
                  </a:ext>
                </a:extLst>
              </p:cNvPr>
              <p:cNvSpPr txBox="1"/>
              <p:nvPr/>
            </p:nvSpPr>
            <p:spPr>
              <a:xfrm>
                <a:off x="7318590" y="1459361"/>
                <a:ext cx="834190" cy="400110"/>
              </a:xfrm>
              <a:prstGeom prst="rect">
                <a:avLst/>
              </a:prstGeom>
              <a:noFill/>
              <a:ln>
                <a:noFill/>
              </a:ln>
            </p:spPr>
            <p:txBody>
              <a:bodyPr wrap="square" rtlCol="0">
                <a:spAutoFit/>
              </a:bodyPr>
              <a:lstStyle/>
              <a:p>
                <a:pPr algn="ctr"/>
                <a:r>
                  <a:rPr lang="en-GB" sz="2000" dirty="0"/>
                  <a:t>Price</a:t>
                </a:r>
              </a:p>
            </p:txBody>
          </p:sp>
        </p:grpSp>
      </p:grpSp>
      <p:sp>
        <p:nvSpPr>
          <p:cNvPr id="18" name="Content Placeholder 2">
            <a:extLst>
              <a:ext uri="{FF2B5EF4-FFF2-40B4-BE49-F238E27FC236}">
                <a16:creationId xmlns:a16="http://schemas.microsoft.com/office/drawing/2014/main" id="{D0B56BFF-BAA0-43EF-8E9D-1AC43B587893}"/>
              </a:ext>
            </a:extLst>
          </p:cNvPr>
          <p:cNvSpPr txBox="1">
            <a:spLocks/>
          </p:cNvSpPr>
          <p:nvPr/>
        </p:nvSpPr>
        <p:spPr>
          <a:xfrm>
            <a:off x="11004" y="4162063"/>
            <a:ext cx="12312294" cy="27643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n-GB" sz="2200" b="1" dirty="0">
                <a:solidFill>
                  <a:schemeClr val="accent1"/>
                </a:solidFill>
              </a:rPr>
              <a:t>N.B. </a:t>
            </a:r>
            <a:r>
              <a:rPr lang="en-GB" sz="2200" dirty="0">
                <a:solidFill>
                  <a:prstClr val="black"/>
                </a:solidFill>
              </a:rPr>
              <a:t>In the case of straight-line demand curves, it turns out that the marginal revenue curve has the same intercept on the P axis as the demand curve but it is twice as steep, as illustrated in the diagram</a:t>
            </a:r>
            <a:endParaRPr lang="en-GB" sz="2400" u="sng" dirty="0"/>
          </a:p>
          <a:p>
            <a:pPr marL="0" indent="0" algn="ctr">
              <a:buFont typeface="Arial" panose="020B0604020202020204" pitchFamily="34" charset="0"/>
              <a:buNone/>
            </a:pPr>
            <a:r>
              <a:rPr lang="en-GB" sz="2600" u="sng" dirty="0"/>
              <a:t>Key Questions</a:t>
            </a:r>
          </a:p>
          <a:p>
            <a:pPr marL="0" indent="0">
              <a:buFont typeface="Arial" panose="020B0604020202020204" pitchFamily="34" charset="0"/>
              <a:buNone/>
            </a:pPr>
            <a:r>
              <a:rPr lang="en-GB" sz="2600" b="1" dirty="0">
                <a:solidFill>
                  <a:schemeClr val="accent1"/>
                </a:solidFill>
              </a:rPr>
              <a:t>Why does MR go below Zero? </a:t>
            </a:r>
          </a:p>
          <a:p>
            <a:pPr marL="457200" lvl="1" indent="0">
              <a:buFont typeface="Arial" panose="020B0604020202020204" pitchFamily="34" charset="0"/>
              <a:buNone/>
            </a:pPr>
            <a:r>
              <a:rPr lang="en-GB" sz="2200" dirty="0"/>
              <a:t>Some sales will have a negative effect on total revenue</a:t>
            </a:r>
          </a:p>
          <a:p>
            <a:pPr marL="914400" lvl="2" indent="0">
              <a:buFont typeface="Arial" panose="020B0604020202020204" pitchFamily="34" charset="0"/>
              <a:buNone/>
            </a:pPr>
            <a:r>
              <a:rPr lang="en-GB" sz="1800" dirty="0"/>
              <a:t>The gain from selling an extra is offset by the loss from cutting the price of all previous units sold</a:t>
            </a:r>
          </a:p>
          <a:p>
            <a:pPr marL="914400" lvl="2" indent="0">
              <a:buFont typeface="Arial" panose="020B0604020202020204" pitchFamily="34" charset="0"/>
              <a:buNone/>
            </a:pPr>
            <a:r>
              <a:rPr lang="en-GB" sz="1800" dirty="0"/>
              <a:t>Eventually, the gain from the extra sale is outweighed by the loss from the previous sales</a:t>
            </a:r>
          </a:p>
        </p:txBody>
      </p:sp>
    </p:spTree>
    <p:extLst>
      <p:ext uri="{BB962C8B-B14F-4D97-AF65-F5344CB8AC3E}">
        <p14:creationId xmlns:p14="http://schemas.microsoft.com/office/powerpoint/2010/main" val="3307254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fade">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fade">
                                      <p:cBhvr>
                                        <p:cTn id="42" dur="500"/>
                                        <p:tgtEl>
                                          <p:spTgt spid="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8">
                                            <p:txEl>
                                              <p:pRg st="0" end="0"/>
                                            </p:txEl>
                                          </p:spTgt>
                                        </p:tgtEl>
                                        <p:attrNameLst>
                                          <p:attrName>style.visibility</p:attrName>
                                        </p:attrNameLst>
                                      </p:cBhvr>
                                      <p:to>
                                        <p:strVal val="visible"/>
                                      </p:to>
                                    </p:set>
                                    <p:animEffect transition="in" filter="fade">
                                      <p:cBhvr>
                                        <p:cTn id="47" dur="500"/>
                                        <p:tgtEl>
                                          <p:spTgt spid="18">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8">
                                            <p:txEl>
                                              <p:pRg st="1" end="1"/>
                                            </p:txEl>
                                          </p:spTgt>
                                        </p:tgtEl>
                                        <p:attrNameLst>
                                          <p:attrName>style.visibility</p:attrName>
                                        </p:attrNameLst>
                                      </p:cBhvr>
                                      <p:to>
                                        <p:strVal val="visible"/>
                                      </p:to>
                                    </p:set>
                                    <p:animEffect transition="in" filter="fade">
                                      <p:cBhvr>
                                        <p:cTn id="52" dur="500"/>
                                        <p:tgtEl>
                                          <p:spTgt spid="18">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8">
                                            <p:txEl>
                                              <p:pRg st="2" end="2"/>
                                            </p:txEl>
                                          </p:spTgt>
                                        </p:tgtEl>
                                        <p:attrNameLst>
                                          <p:attrName>style.visibility</p:attrName>
                                        </p:attrNameLst>
                                      </p:cBhvr>
                                      <p:to>
                                        <p:strVal val="visible"/>
                                      </p:to>
                                    </p:set>
                                    <p:animEffect transition="in" filter="fade">
                                      <p:cBhvr>
                                        <p:cTn id="57" dur="500"/>
                                        <p:tgtEl>
                                          <p:spTgt spid="18">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8">
                                            <p:txEl>
                                              <p:pRg st="3" end="3"/>
                                            </p:txEl>
                                          </p:spTgt>
                                        </p:tgtEl>
                                        <p:attrNameLst>
                                          <p:attrName>style.visibility</p:attrName>
                                        </p:attrNameLst>
                                      </p:cBhvr>
                                      <p:to>
                                        <p:strVal val="visible"/>
                                      </p:to>
                                    </p:set>
                                    <p:animEffect transition="in" filter="fade">
                                      <p:cBhvr>
                                        <p:cTn id="62" dur="500"/>
                                        <p:tgtEl>
                                          <p:spTgt spid="18">
                                            <p:txEl>
                                              <p:pRg st="3" end="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8">
                                            <p:txEl>
                                              <p:pRg st="4" end="4"/>
                                            </p:txEl>
                                          </p:spTgt>
                                        </p:tgtEl>
                                        <p:attrNameLst>
                                          <p:attrName>style.visibility</p:attrName>
                                        </p:attrNameLst>
                                      </p:cBhvr>
                                      <p:to>
                                        <p:strVal val="visible"/>
                                      </p:to>
                                    </p:set>
                                    <p:animEffect transition="in" filter="fade">
                                      <p:cBhvr>
                                        <p:cTn id="67" dur="500"/>
                                        <p:tgtEl>
                                          <p:spTgt spid="18">
                                            <p:txEl>
                                              <p:pRg st="4" end="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8">
                                            <p:txEl>
                                              <p:pRg st="5" end="5"/>
                                            </p:txEl>
                                          </p:spTgt>
                                        </p:tgtEl>
                                        <p:attrNameLst>
                                          <p:attrName>style.visibility</p:attrName>
                                        </p:attrNameLst>
                                      </p:cBhvr>
                                      <p:to>
                                        <p:strVal val="visible"/>
                                      </p:to>
                                    </p:set>
                                    <p:animEffect transition="in" filter="fade">
                                      <p:cBhvr>
                                        <p:cTn id="72" dur="500"/>
                                        <p:tgtEl>
                                          <p:spTgt spid="1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18"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3276C1A2-1DAE-4538-A95D-4AED197E781B}"/>
              </a:ext>
            </a:extLst>
          </p:cNvPr>
          <p:cNvGrpSpPr/>
          <p:nvPr/>
        </p:nvGrpSpPr>
        <p:grpSpPr>
          <a:xfrm>
            <a:off x="8248650" y="76200"/>
            <a:ext cx="3959262" cy="3655080"/>
            <a:chOff x="8234899" y="3143250"/>
            <a:chExt cx="4004146" cy="3615431"/>
          </a:xfrm>
        </p:grpSpPr>
        <p:sp>
          <p:nvSpPr>
            <p:cNvPr id="13" name="Rectangle 12">
              <a:extLst>
                <a:ext uri="{FF2B5EF4-FFF2-40B4-BE49-F238E27FC236}">
                  <a16:creationId xmlns:a16="http://schemas.microsoft.com/office/drawing/2014/main" id="{C3617F06-D74A-4472-858B-F4B2FF2E4B0C}"/>
                </a:ext>
              </a:extLst>
            </p:cNvPr>
            <p:cNvSpPr/>
            <p:nvPr/>
          </p:nvSpPr>
          <p:spPr>
            <a:xfrm>
              <a:off x="8347320" y="3143250"/>
              <a:ext cx="3779303" cy="3615431"/>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 name="Group 2">
              <a:extLst>
                <a:ext uri="{FF2B5EF4-FFF2-40B4-BE49-F238E27FC236}">
                  <a16:creationId xmlns:a16="http://schemas.microsoft.com/office/drawing/2014/main" id="{4B045A4F-F017-4237-8F10-CE338219CD93}"/>
                </a:ext>
              </a:extLst>
            </p:cNvPr>
            <p:cNvGrpSpPr/>
            <p:nvPr/>
          </p:nvGrpSpPr>
          <p:grpSpPr>
            <a:xfrm>
              <a:off x="8234899" y="3314700"/>
              <a:ext cx="4004146" cy="3362702"/>
              <a:chOff x="7318590" y="1459361"/>
              <a:chExt cx="4085500" cy="3364952"/>
            </a:xfrm>
          </p:grpSpPr>
          <p:cxnSp>
            <p:nvCxnSpPr>
              <p:cNvPr id="5" name="Straight Connector 4">
                <a:extLst>
                  <a:ext uri="{FF2B5EF4-FFF2-40B4-BE49-F238E27FC236}">
                    <a16:creationId xmlns:a16="http://schemas.microsoft.com/office/drawing/2014/main" id="{0F030DCF-2697-4056-8ED1-1D493F6DEE15}"/>
                  </a:ext>
                </a:extLst>
              </p:cNvPr>
              <p:cNvCxnSpPr>
                <a:cxnSpLocks/>
              </p:cNvCxnSpPr>
              <p:nvPr/>
            </p:nvCxnSpPr>
            <p:spPr>
              <a:xfrm>
                <a:off x="8104654" y="1482792"/>
                <a:ext cx="0" cy="2880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251F6D0F-4859-4076-BAEE-A911B2BF03BC}"/>
                  </a:ext>
                </a:extLst>
              </p:cNvPr>
              <p:cNvCxnSpPr>
                <a:cxnSpLocks/>
              </p:cNvCxnSpPr>
              <p:nvPr/>
            </p:nvCxnSpPr>
            <p:spPr>
              <a:xfrm>
                <a:off x="8094019" y="4356042"/>
                <a:ext cx="288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118C2F8D-8CFC-4E45-A4D5-286864561567}"/>
                  </a:ext>
                </a:extLst>
              </p:cNvPr>
              <p:cNvGrpSpPr/>
              <p:nvPr/>
            </p:nvGrpSpPr>
            <p:grpSpPr>
              <a:xfrm>
                <a:off x="8097841" y="1706568"/>
                <a:ext cx="3114497" cy="3117745"/>
                <a:chOff x="738775" y="572033"/>
                <a:chExt cx="3114497" cy="3117745"/>
              </a:xfrm>
            </p:grpSpPr>
            <p:cxnSp>
              <p:nvCxnSpPr>
                <p:cNvPr id="8" name="Straight Connector 7">
                  <a:extLst>
                    <a:ext uri="{FF2B5EF4-FFF2-40B4-BE49-F238E27FC236}">
                      <a16:creationId xmlns:a16="http://schemas.microsoft.com/office/drawing/2014/main" id="{AF49E150-5311-420F-A38D-FB50CBDCA4FC}"/>
                    </a:ext>
                  </a:extLst>
                </p:cNvPr>
                <p:cNvCxnSpPr>
                  <a:cxnSpLocks/>
                </p:cNvCxnSpPr>
                <p:nvPr/>
              </p:nvCxnSpPr>
              <p:spPr>
                <a:xfrm>
                  <a:off x="738775" y="572033"/>
                  <a:ext cx="2604813" cy="262957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B6AF1B4D-D6AD-4171-A839-FECFE9026FC6}"/>
                    </a:ext>
                  </a:extLst>
                </p:cNvPr>
                <p:cNvSpPr txBox="1"/>
                <p:nvPr/>
              </p:nvSpPr>
              <p:spPr>
                <a:xfrm>
                  <a:off x="3112448" y="2422790"/>
                  <a:ext cx="740824" cy="678975"/>
                </a:xfrm>
                <a:prstGeom prst="rect">
                  <a:avLst/>
                </a:prstGeom>
                <a:noFill/>
                <a:ln>
                  <a:noFill/>
                </a:ln>
              </p:spPr>
              <p:txBody>
                <a:bodyPr wrap="square" rtlCol="0">
                  <a:spAutoFit/>
                </a:bodyPr>
                <a:lstStyle/>
                <a:p>
                  <a:r>
                    <a:rPr lang="en-GB" sz="2000" b="1" dirty="0">
                      <a:solidFill>
                        <a:srgbClr val="FF0000"/>
                      </a:solidFill>
                    </a:rPr>
                    <a:t>D = AR</a:t>
                  </a:r>
                </a:p>
              </p:txBody>
            </p:sp>
            <p:cxnSp>
              <p:nvCxnSpPr>
                <p:cNvPr id="16" name="Straight Connector 15">
                  <a:extLst>
                    <a:ext uri="{FF2B5EF4-FFF2-40B4-BE49-F238E27FC236}">
                      <a16:creationId xmlns:a16="http://schemas.microsoft.com/office/drawing/2014/main" id="{DFF82F1F-E2C0-4125-B9C6-B1076D6775D2}"/>
                    </a:ext>
                  </a:extLst>
                </p:cNvPr>
                <p:cNvCxnSpPr>
                  <a:cxnSpLocks/>
                </p:cNvCxnSpPr>
                <p:nvPr/>
              </p:nvCxnSpPr>
              <p:spPr>
                <a:xfrm>
                  <a:off x="762089" y="618541"/>
                  <a:ext cx="1483754" cy="2958266"/>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A303D2C-05A9-46F9-AB49-7E49692CE6E0}"/>
                    </a:ext>
                  </a:extLst>
                </p:cNvPr>
                <p:cNvSpPr txBox="1"/>
                <p:nvPr/>
              </p:nvSpPr>
              <p:spPr>
                <a:xfrm>
                  <a:off x="2190658" y="3293744"/>
                  <a:ext cx="743045" cy="396034"/>
                </a:xfrm>
                <a:prstGeom prst="rect">
                  <a:avLst/>
                </a:prstGeom>
                <a:noFill/>
                <a:ln>
                  <a:noFill/>
                </a:ln>
              </p:spPr>
              <p:txBody>
                <a:bodyPr wrap="square" rtlCol="0">
                  <a:spAutoFit/>
                </a:bodyPr>
                <a:lstStyle/>
                <a:p>
                  <a:r>
                    <a:rPr lang="en-GB" sz="2000" b="1" dirty="0">
                      <a:solidFill>
                        <a:schemeClr val="accent1"/>
                      </a:solidFill>
                    </a:rPr>
                    <a:t>MR</a:t>
                  </a:r>
                </a:p>
              </p:txBody>
            </p:sp>
          </p:grpSp>
          <p:sp>
            <p:nvSpPr>
              <p:cNvPr id="10" name="TextBox 9">
                <a:extLst>
                  <a:ext uri="{FF2B5EF4-FFF2-40B4-BE49-F238E27FC236}">
                    <a16:creationId xmlns:a16="http://schemas.microsoft.com/office/drawing/2014/main" id="{BABC66F2-AD39-4460-987A-2635E323A0DA}"/>
                  </a:ext>
                </a:extLst>
              </p:cNvPr>
              <p:cNvSpPr txBox="1"/>
              <p:nvPr/>
            </p:nvSpPr>
            <p:spPr>
              <a:xfrm>
                <a:off x="10175426" y="4370919"/>
                <a:ext cx="1228664" cy="396034"/>
              </a:xfrm>
              <a:prstGeom prst="rect">
                <a:avLst/>
              </a:prstGeom>
              <a:noFill/>
              <a:ln>
                <a:noFill/>
              </a:ln>
            </p:spPr>
            <p:txBody>
              <a:bodyPr wrap="square" rtlCol="0">
                <a:spAutoFit/>
              </a:bodyPr>
              <a:lstStyle/>
              <a:p>
                <a:pPr algn="ctr"/>
                <a:r>
                  <a:rPr lang="en-GB" sz="2000" dirty="0"/>
                  <a:t>Quantity</a:t>
                </a:r>
              </a:p>
            </p:txBody>
          </p:sp>
          <p:sp>
            <p:nvSpPr>
              <p:cNvPr id="11" name="TextBox 10">
                <a:extLst>
                  <a:ext uri="{FF2B5EF4-FFF2-40B4-BE49-F238E27FC236}">
                    <a16:creationId xmlns:a16="http://schemas.microsoft.com/office/drawing/2014/main" id="{AECF8806-5D11-4741-BD3D-A17344DD242B}"/>
                  </a:ext>
                </a:extLst>
              </p:cNvPr>
              <p:cNvSpPr txBox="1"/>
              <p:nvPr/>
            </p:nvSpPr>
            <p:spPr>
              <a:xfrm>
                <a:off x="7318590" y="1459361"/>
                <a:ext cx="834190" cy="400110"/>
              </a:xfrm>
              <a:prstGeom prst="rect">
                <a:avLst/>
              </a:prstGeom>
              <a:noFill/>
              <a:ln>
                <a:noFill/>
              </a:ln>
            </p:spPr>
            <p:txBody>
              <a:bodyPr wrap="square" rtlCol="0">
                <a:spAutoFit/>
              </a:bodyPr>
              <a:lstStyle/>
              <a:p>
                <a:pPr algn="ctr"/>
                <a:r>
                  <a:rPr lang="en-GB" sz="2000" dirty="0"/>
                  <a:t>Price</a:t>
                </a:r>
              </a:p>
            </p:txBody>
          </p:sp>
        </p:grpSp>
      </p:grpSp>
      <p:sp>
        <p:nvSpPr>
          <p:cNvPr id="18" name="Content Placeholder 2">
            <a:extLst>
              <a:ext uri="{FF2B5EF4-FFF2-40B4-BE49-F238E27FC236}">
                <a16:creationId xmlns:a16="http://schemas.microsoft.com/office/drawing/2014/main" id="{D0B56BFF-BAA0-43EF-8E9D-1AC43B587893}"/>
              </a:ext>
            </a:extLst>
          </p:cNvPr>
          <p:cNvSpPr txBox="1">
            <a:spLocks/>
          </p:cNvSpPr>
          <p:nvPr/>
        </p:nvSpPr>
        <p:spPr>
          <a:xfrm>
            <a:off x="0" y="0"/>
            <a:ext cx="8358679" cy="35911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dirty="0">
                <a:solidFill>
                  <a:schemeClr val="accent1"/>
                </a:solidFill>
              </a:rPr>
              <a:t>Where is total revenue maximised?</a:t>
            </a:r>
          </a:p>
          <a:p>
            <a:pPr marL="457200" lvl="1" indent="0">
              <a:buFont typeface="Arial" panose="020B0604020202020204" pitchFamily="34" charset="0"/>
              <a:buNone/>
            </a:pPr>
            <a:r>
              <a:rPr lang="en-GB" dirty="0"/>
              <a:t>TR max occurs where MR = 0</a:t>
            </a:r>
          </a:p>
          <a:p>
            <a:pPr marL="914400" lvl="2" indent="0">
              <a:buFont typeface="Arial" panose="020B0604020202020204" pitchFamily="34" charset="0"/>
              <a:buNone/>
            </a:pPr>
            <a:r>
              <a:rPr lang="en-GB" dirty="0"/>
              <a:t>With more output, MR is negative dragging down TR</a:t>
            </a:r>
          </a:p>
          <a:p>
            <a:pPr marL="914400" lvl="2" indent="0">
              <a:buFont typeface="Arial" panose="020B0604020202020204" pitchFamily="34" charset="0"/>
              <a:buNone/>
            </a:pPr>
            <a:r>
              <a:rPr lang="en-GB" dirty="0"/>
              <a:t>Any less output and the firm is not making units which would add to its revenue, it is missing out on output with positive MR</a:t>
            </a:r>
          </a:p>
          <a:p>
            <a:pPr marL="914400" lvl="2" indent="0">
              <a:buFont typeface="Arial" panose="020B0604020202020204" pitchFamily="34" charset="0"/>
              <a:buNone/>
            </a:pPr>
            <a:r>
              <a:rPr lang="en-GB" dirty="0"/>
              <a:t>The area of the rectangle between the D/AR curve and the P and Q axes is maximised </a:t>
            </a:r>
          </a:p>
          <a:p>
            <a:pPr marL="914400" lvl="2" indent="0">
              <a:buFont typeface="Arial" panose="020B0604020202020204" pitchFamily="34" charset="0"/>
              <a:buNone/>
            </a:pPr>
            <a:r>
              <a:rPr lang="en-GB" dirty="0"/>
              <a:t>This is also the point where the demand curve is unit elastic</a:t>
            </a:r>
          </a:p>
          <a:p>
            <a:pPr marL="1371600" lvl="3" indent="0">
              <a:buFont typeface="Arial" panose="020B0604020202020204" pitchFamily="34" charset="0"/>
              <a:buNone/>
            </a:pPr>
            <a:r>
              <a:rPr lang="en-GB" dirty="0"/>
              <a:t>(Recall PED and Revenue content from elasticities topic)</a:t>
            </a:r>
          </a:p>
        </p:txBody>
      </p:sp>
      <p:sp>
        <p:nvSpPr>
          <p:cNvPr id="19" name="Content Placeholder 2">
            <a:extLst>
              <a:ext uri="{FF2B5EF4-FFF2-40B4-BE49-F238E27FC236}">
                <a16:creationId xmlns:a16="http://schemas.microsoft.com/office/drawing/2014/main" id="{C3DDBEA1-230C-4AFD-9701-BEBA1C226C1E}"/>
              </a:ext>
            </a:extLst>
          </p:cNvPr>
          <p:cNvSpPr txBox="1">
            <a:spLocks/>
          </p:cNvSpPr>
          <p:nvPr/>
        </p:nvSpPr>
        <p:spPr>
          <a:xfrm>
            <a:off x="17047" y="3141360"/>
            <a:ext cx="12191997" cy="37246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dirty="0">
                <a:solidFill>
                  <a:schemeClr val="accent1"/>
                </a:solidFill>
              </a:rPr>
              <a:t>What level of output would a firm produce? </a:t>
            </a:r>
          </a:p>
          <a:p>
            <a:pPr marL="457200" lvl="1" indent="0">
              <a:buFont typeface="Arial" panose="020B0604020202020204" pitchFamily="34" charset="0"/>
              <a:buNone/>
            </a:pPr>
            <a:r>
              <a:rPr lang="en-GB" dirty="0"/>
              <a:t>In short, we don’t know enough yet!</a:t>
            </a:r>
          </a:p>
          <a:p>
            <a:pPr marL="914400" lvl="2" indent="0">
              <a:buFont typeface="Arial" panose="020B0604020202020204" pitchFamily="34" charset="0"/>
              <a:buNone/>
            </a:pPr>
            <a:r>
              <a:rPr lang="en-GB" dirty="0"/>
              <a:t>A revenue maximising firm would produce at the point where MR = 0</a:t>
            </a:r>
          </a:p>
          <a:p>
            <a:pPr marL="914400" lvl="2" indent="0">
              <a:buFont typeface="Arial" panose="020B0604020202020204" pitchFamily="34" charset="0"/>
              <a:buNone/>
            </a:pPr>
            <a:r>
              <a:rPr lang="en-GB" dirty="0"/>
              <a:t>However, revenue maximising isn’t the only objective for firms. </a:t>
            </a:r>
          </a:p>
          <a:p>
            <a:pPr marL="1371600" lvl="3" indent="0">
              <a:buFont typeface="Arial" panose="020B0604020202020204" pitchFamily="34" charset="0"/>
              <a:buNone/>
            </a:pPr>
            <a:r>
              <a:rPr lang="en-GB" dirty="0"/>
              <a:t>Most tend to be profit maximisers, but there are other objectives such as sales maximising</a:t>
            </a:r>
          </a:p>
          <a:p>
            <a:pPr marL="914400" lvl="2" indent="0">
              <a:buFont typeface="Arial" panose="020B0604020202020204" pitchFamily="34" charset="0"/>
              <a:buNone/>
            </a:pPr>
            <a:r>
              <a:rPr lang="en-GB" dirty="0"/>
              <a:t>High revenues are important to find where a profit maximising firm would produce, but cost considerations are very important too</a:t>
            </a:r>
          </a:p>
          <a:p>
            <a:pPr marL="914400" lvl="2" indent="0">
              <a:buFont typeface="Arial" panose="020B0604020202020204" pitchFamily="34" charset="0"/>
              <a:buNone/>
            </a:pPr>
            <a:r>
              <a:rPr lang="en-GB" dirty="0"/>
              <a:t>What we can determine is that any price setting profit maximising firm would produce at a quantity that is to the left of MR = 0, </a:t>
            </a:r>
          </a:p>
          <a:p>
            <a:pPr marL="1371600" lvl="3" indent="0">
              <a:buFont typeface="Arial" panose="020B0604020202020204" pitchFamily="34" charset="0"/>
              <a:buNone/>
            </a:pPr>
            <a:r>
              <a:rPr lang="en-GB" dirty="0"/>
              <a:t>It is possible to </a:t>
            </a:r>
            <a:r>
              <a:rPr lang="en-GB"/>
              <a:t>get an </a:t>
            </a:r>
            <a:r>
              <a:rPr lang="en-GB" dirty="0"/>
              <a:t>equal revenue from a greater level </a:t>
            </a:r>
            <a:r>
              <a:rPr lang="en-GB"/>
              <a:t>of output, </a:t>
            </a:r>
            <a:r>
              <a:rPr lang="en-GB" dirty="0"/>
              <a:t>but that would incur greater costs</a:t>
            </a:r>
          </a:p>
        </p:txBody>
      </p:sp>
    </p:spTree>
    <p:extLst>
      <p:ext uri="{BB962C8B-B14F-4D97-AF65-F5344CB8AC3E}">
        <p14:creationId xmlns:p14="http://schemas.microsoft.com/office/powerpoint/2010/main" val="251457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fade">
                                      <p:cBhvr>
                                        <p:cTn id="7" dur="500"/>
                                        <p:tgtEl>
                                          <p:spTgt spid="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xEl>
                                              <p:pRg st="1" end="1"/>
                                            </p:txEl>
                                          </p:spTgt>
                                        </p:tgtEl>
                                        <p:attrNameLst>
                                          <p:attrName>style.visibility</p:attrName>
                                        </p:attrNameLst>
                                      </p:cBhvr>
                                      <p:to>
                                        <p:strVal val="visible"/>
                                      </p:to>
                                    </p:set>
                                    <p:animEffect transition="in" filter="fade">
                                      <p:cBhvr>
                                        <p:cTn id="12" dur="500"/>
                                        <p:tgtEl>
                                          <p:spTgt spid="1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xEl>
                                              <p:pRg st="2" end="2"/>
                                            </p:txEl>
                                          </p:spTgt>
                                        </p:tgtEl>
                                        <p:attrNameLst>
                                          <p:attrName>style.visibility</p:attrName>
                                        </p:attrNameLst>
                                      </p:cBhvr>
                                      <p:to>
                                        <p:strVal val="visible"/>
                                      </p:to>
                                    </p:set>
                                    <p:animEffect transition="in" filter="fade">
                                      <p:cBhvr>
                                        <p:cTn id="22" dur="500"/>
                                        <p:tgtEl>
                                          <p:spTgt spid="1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
                                            <p:txEl>
                                              <p:pRg st="3" end="3"/>
                                            </p:txEl>
                                          </p:spTgt>
                                        </p:tgtEl>
                                        <p:attrNameLst>
                                          <p:attrName>style.visibility</p:attrName>
                                        </p:attrNameLst>
                                      </p:cBhvr>
                                      <p:to>
                                        <p:strVal val="visible"/>
                                      </p:to>
                                    </p:set>
                                    <p:animEffect transition="in" filter="fade">
                                      <p:cBhvr>
                                        <p:cTn id="27" dur="500"/>
                                        <p:tgtEl>
                                          <p:spTgt spid="1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xEl>
                                              <p:pRg st="4" end="4"/>
                                            </p:txEl>
                                          </p:spTgt>
                                        </p:tgtEl>
                                        <p:attrNameLst>
                                          <p:attrName>style.visibility</p:attrName>
                                        </p:attrNameLst>
                                      </p:cBhvr>
                                      <p:to>
                                        <p:strVal val="visible"/>
                                      </p:to>
                                    </p:set>
                                    <p:animEffect transition="in" filter="fade">
                                      <p:cBhvr>
                                        <p:cTn id="32" dur="500"/>
                                        <p:tgtEl>
                                          <p:spTgt spid="18">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8">
                                            <p:txEl>
                                              <p:pRg st="5" end="5"/>
                                            </p:txEl>
                                          </p:spTgt>
                                        </p:tgtEl>
                                        <p:attrNameLst>
                                          <p:attrName>style.visibility</p:attrName>
                                        </p:attrNameLst>
                                      </p:cBhvr>
                                      <p:to>
                                        <p:strVal val="visible"/>
                                      </p:to>
                                    </p:set>
                                    <p:animEffect transition="in" filter="fade">
                                      <p:cBhvr>
                                        <p:cTn id="37" dur="500"/>
                                        <p:tgtEl>
                                          <p:spTgt spid="18">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
                                            <p:txEl>
                                              <p:pRg st="6" end="6"/>
                                            </p:txEl>
                                          </p:spTgt>
                                        </p:tgtEl>
                                        <p:attrNameLst>
                                          <p:attrName>style.visibility</p:attrName>
                                        </p:attrNameLst>
                                      </p:cBhvr>
                                      <p:to>
                                        <p:strVal val="visible"/>
                                      </p:to>
                                    </p:set>
                                    <p:animEffect transition="in" filter="fade">
                                      <p:cBhvr>
                                        <p:cTn id="42" dur="500"/>
                                        <p:tgtEl>
                                          <p:spTgt spid="18">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xEl>
                                              <p:pRg st="0" end="0"/>
                                            </p:txEl>
                                          </p:spTgt>
                                        </p:tgtEl>
                                        <p:attrNameLst>
                                          <p:attrName>style.visibility</p:attrName>
                                        </p:attrNameLst>
                                      </p:cBhvr>
                                      <p:to>
                                        <p:strVal val="visible"/>
                                      </p:to>
                                    </p:set>
                                    <p:animEffect transition="in" filter="fade">
                                      <p:cBhvr>
                                        <p:cTn id="47" dur="500"/>
                                        <p:tgtEl>
                                          <p:spTgt spid="19">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9">
                                            <p:txEl>
                                              <p:pRg st="1" end="1"/>
                                            </p:txEl>
                                          </p:spTgt>
                                        </p:tgtEl>
                                        <p:attrNameLst>
                                          <p:attrName>style.visibility</p:attrName>
                                        </p:attrNameLst>
                                      </p:cBhvr>
                                      <p:to>
                                        <p:strVal val="visible"/>
                                      </p:to>
                                    </p:set>
                                    <p:animEffect transition="in" filter="fade">
                                      <p:cBhvr>
                                        <p:cTn id="52" dur="500"/>
                                        <p:tgtEl>
                                          <p:spTgt spid="19">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9">
                                            <p:txEl>
                                              <p:pRg st="2" end="2"/>
                                            </p:txEl>
                                          </p:spTgt>
                                        </p:tgtEl>
                                        <p:attrNameLst>
                                          <p:attrName>style.visibility</p:attrName>
                                        </p:attrNameLst>
                                      </p:cBhvr>
                                      <p:to>
                                        <p:strVal val="visible"/>
                                      </p:to>
                                    </p:set>
                                    <p:animEffect transition="in" filter="fade">
                                      <p:cBhvr>
                                        <p:cTn id="57" dur="500"/>
                                        <p:tgtEl>
                                          <p:spTgt spid="19">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9">
                                            <p:txEl>
                                              <p:pRg st="3" end="3"/>
                                            </p:txEl>
                                          </p:spTgt>
                                        </p:tgtEl>
                                        <p:attrNameLst>
                                          <p:attrName>style.visibility</p:attrName>
                                        </p:attrNameLst>
                                      </p:cBhvr>
                                      <p:to>
                                        <p:strVal val="visible"/>
                                      </p:to>
                                    </p:set>
                                    <p:animEffect transition="in" filter="fade">
                                      <p:cBhvr>
                                        <p:cTn id="62" dur="500"/>
                                        <p:tgtEl>
                                          <p:spTgt spid="19">
                                            <p:txEl>
                                              <p:pRg st="3" end="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9">
                                            <p:txEl>
                                              <p:pRg st="4" end="4"/>
                                            </p:txEl>
                                          </p:spTgt>
                                        </p:tgtEl>
                                        <p:attrNameLst>
                                          <p:attrName>style.visibility</p:attrName>
                                        </p:attrNameLst>
                                      </p:cBhvr>
                                      <p:to>
                                        <p:strVal val="visible"/>
                                      </p:to>
                                    </p:set>
                                    <p:animEffect transition="in" filter="fade">
                                      <p:cBhvr>
                                        <p:cTn id="67" dur="500"/>
                                        <p:tgtEl>
                                          <p:spTgt spid="19">
                                            <p:txEl>
                                              <p:pRg st="4" end="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9">
                                            <p:txEl>
                                              <p:pRg st="5" end="5"/>
                                            </p:txEl>
                                          </p:spTgt>
                                        </p:tgtEl>
                                        <p:attrNameLst>
                                          <p:attrName>style.visibility</p:attrName>
                                        </p:attrNameLst>
                                      </p:cBhvr>
                                      <p:to>
                                        <p:strVal val="visible"/>
                                      </p:to>
                                    </p:set>
                                    <p:animEffect transition="in" filter="fade">
                                      <p:cBhvr>
                                        <p:cTn id="72" dur="500"/>
                                        <p:tgtEl>
                                          <p:spTgt spid="19">
                                            <p:txEl>
                                              <p:pRg st="5" end="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9">
                                            <p:txEl>
                                              <p:pRg st="6" end="6"/>
                                            </p:txEl>
                                          </p:spTgt>
                                        </p:tgtEl>
                                        <p:attrNameLst>
                                          <p:attrName>style.visibility</p:attrName>
                                        </p:attrNameLst>
                                      </p:cBhvr>
                                      <p:to>
                                        <p:strVal val="visible"/>
                                      </p:to>
                                    </p:set>
                                    <p:animEffect transition="in" filter="fade">
                                      <p:cBhvr>
                                        <p:cTn id="77" dur="500"/>
                                        <p:tgtEl>
                                          <p:spTgt spid="19">
                                            <p:txEl>
                                              <p:pRg st="6" end="6"/>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9">
                                            <p:txEl>
                                              <p:pRg st="7" end="7"/>
                                            </p:txEl>
                                          </p:spTgt>
                                        </p:tgtEl>
                                        <p:attrNameLst>
                                          <p:attrName>style.visibility</p:attrName>
                                        </p:attrNameLst>
                                      </p:cBhvr>
                                      <p:to>
                                        <p:strVal val="visible"/>
                                      </p:to>
                                    </p:set>
                                    <p:animEffect transition="in" filter="fade">
                                      <p:cBhvr>
                                        <p:cTn id="82" dur="500"/>
                                        <p:tgtEl>
                                          <p:spTgt spid="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uiExpand="1" build="p"/>
      <p:bldP spid="19"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smtClean="0">
                <a:solidFill>
                  <a:schemeClr val="bg1"/>
                </a:solidFill>
              </a:rPr>
              <a:t>Changes in Revenue</a:t>
            </a:r>
            <a:endParaRPr lang="en-GB" dirty="0">
              <a:solidFill>
                <a:schemeClr val="bg1"/>
              </a:solidFill>
            </a:endParaRP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Revenue</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34893572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6916574" y="2664823"/>
            <a:ext cx="5157861" cy="3861909"/>
            <a:chOff x="6916574" y="2664823"/>
            <a:chExt cx="5157861" cy="3861909"/>
          </a:xfrm>
        </p:grpSpPr>
        <p:sp>
          <p:nvSpPr>
            <p:cNvPr id="13" name="Rectangle 12">
              <a:extLst>
                <a:ext uri="{FF2B5EF4-FFF2-40B4-BE49-F238E27FC236}">
                  <a16:creationId xmlns:a16="http://schemas.microsoft.com/office/drawing/2014/main" id="{C3617F06-D74A-4472-858B-F4B2FF2E4B0C}"/>
                </a:ext>
              </a:extLst>
            </p:cNvPr>
            <p:cNvSpPr/>
            <p:nvPr/>
          </p:nvSpPr>
          <p:spPr>
            <a:xfrm>
              <a:off x="7061387" y="2664823"/>
              <a:ext cx="4868234" cy="386190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 name="Straight Connector 4">
              <a:extLst>
                <a:ext uri="{FF2B5EF4-FFF2-40B4-BE49-F238E27FC236}">
                  <a16:creationId xmlns:a16="http://schemas.microsoft.com/office/drawing/2014/main" id="{0F030DCF-2697-4056-8ED1-1D493F6DEE15}"/>
                </a:ext>
              </a:extLst>
            </p:cNvPr>
            <p:cNvCxnSpPr>
              <a:cxnSpLocks/>
            </p:cNvCxnSpPr>
            <p:nvPr/>
          </p:nvCxnSpPr>
          <p:spPr>
            <a:xfrm>
              <a:off x="7908964" y="2872973"/>
              <a:ext cx="0" cy="307428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251F6D0F-4859-4076-BAEE-A911B2BF03BC}"/>
                </a:ext>
              </a:extLst>
            </p:cNvPr>
            <p:cNvCxnSpPr>
              <a:cxnSpLocks/>
            </p:cNvCxnSpPr>
            <p:nvPr/>
          </p:nvCxnSpPr>
          <p:spPr>
            <a:xfrm>
              <a:off x="7895537" y="5940051"/>
              <a:ext cx="363594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AF49E150-5311-420F-A38D-FB50CBDCA4FC}"/>
                </a:ext>
              </a:extLst>
            </p:cNvPr>
            <p:cNvCxnSpPr>
              <a:cxnSpLocks/>
            </p:cNvCxnSpPr>
            <p:nvPr/>
          </p:nvCxnSpPr>
          <p:spPr>
            <a:xfrm>
              <a:off x="7895536" y="4028451"/>
              <a:ext cx="2232000" cy="1907999"/>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B6AF1B4D-D6AD-4171-A839-FECFE9026FC6}"/>
                </a:ext>
              </a:extLst>
            </p:cNvPr>
            <p:cNvSpPr txBox="1"/>
            <p:nvPr/>
          </p:nvSpPr>
          <p:spPr>
            <a:xfrm>
              <a:off x="9911949" y="5524062"/>
              <a:ext cx="935275" cy="400110"/>
            </a:xfrm>
            <a:prstGeom prst="rect">
              <a:avLst/>
            </a:prstGeom>
            <a:noFill/>
            <a:ln>
              <a:noFill/>
            </a:ln>
          </p:spPr>
          <p:txBody>
            <a:bodyPr wrap="square" rtlCol="0">
              <a:spAutoFit/>
            </a:bodyPr>
            <a:lstStyle/>
            <a:p>
              <a:r>
                <a:rPr lang="en-GB" sz="2000" b="1" dirty="0" smtClean="0">
                  <a:solidFill>
                    <a:srgbClr val="FF0000"/>
                  </a:solidFill>
                </a:rPr>
                <a:t>D = AR</a:t>
              </a:r>
              <a:endParaRPr lang="en-GB" sz="2000" b="1" dirty="0">
                <a:solidFill>
                  <a:srgbClr val="FF0000"/>
                </a:solidFill>
              </a:endParaRPr>
            </a:p>
          </p:txBody>
        </p:sp>
        <p:sp>
          <p:nvSpPr>
            <p:cNvPr id="10" name="TextBox 9">
              <a:extLst>
                <a:ext uri="{FF2B5EF4-FFF2-40B4-BE49-F238E27FC236}">
                  <a16:creationId xmlns:a16="http://schemas.microsoft.com/office/drawing/2014/main" id="{BABC66F2-AD39-4460-987A-2635E323A0DA}"/>
                </a:ext>
              </a:extLst>
            </p:cNvPr>
            <p:cNvSpPr txBox="1"/>
            <p:nvPr/>
          </p:nvSpPr>
          <p:spPr>
            <a:xfrm>
              <a:off x="10523272" y="5955931"/>
              <a:ext cx="1551163" cy="422750"/>
            </a:xfrm>
            <a:prstGeom prst="rect">
              <a:avLst/>
            </a:prstGeom>
            <a:noFill/>
            <a:ln>
              <a:noFill/>
            </a:ln>
          </p:spPr>
          <p:txBody>
            <a:bodyPr wrap="square" rtlCol="0">
              <a:spAutoFit/>
            </a:bodyPr>
            <a:lstStyle/>
            <a:p>
              <a:pPr algn="ctr"/>
              <a:r>
                <a:rPr lang="en-GB" sz="2000" dirty="0"/>
                <a:t>Quantity</a:t>
              </a:r>
            </a:p>
          </p:txBody>
        </p:sp>
        <p:sp>
          <p:nvSpPr>
            <p:cNvPr id="11" name="TextBox 10">
              <a:extLst>
                <a:ext uri="{FF2B5EF4-FFF2-40B4-BE49-F238E27FC236}">
                  <a16:creationId xmlns:a16="http://schemas.microsoft.com/office/drawing/2014/main" id="{AECF8806-5D11-4741-BD3D-A17344DD242B}"/>
                </a:ext>
              </a:extLst>
            </p:cNvPr>
            <p:cNvSpPr txBox="1"/>
            <p:nvPr/>
          </p:nvSpPr>
          <p:spPr>
            <a:xfrm>
              <a:off x="6916574" y="2847961"/>
              <a:ext cx="1053148" cy="427101"/>
            </a:xfrm>
            <a:prstGeom prst="rect">
              <a:avLst/>
            </a:prstGeom>
            <a:noFill/>
            <a:ln>
              <a:noFill/>
            </a:ln>
          </p:spPr>
          <p:txBody>
            <a:bodyPr wrap="square" rtlCol="0">
              <a:spAutoFit/>
            </a:bodyPr>
            <a:lstStyle/>
            <a:p>
              <a:pPr algn="ctr"/>
              <a:r>
                <a:rPr lang="en-GB" sz="2000" dirty="0"/>
                <a:t>Price</a:t>
              </a:r>
            </a:p>
          </p:txBody>
        </p:sp>
      </p:grpSp>
      <p:grpSp>
        <p:nvGrpSpPr>
          <p:cNvPr id="27" name="Group 26"/>
          <p:cNvGrpSpPr/>
          <p:nvPr/>
        </p:nvGrpSpPr>
        <p:grpSpPr>
          <a:xfrm>
            <a:off x="7924969" y="4078095"/>
            <a:ext cx="1621244" cy="2300586"/>
            <a:chOff x="7924969" y="4078095"/>
            <a:chExt cx="1621244" cy="2300586"/>
          </a:xfrm>
        </p:grpSpPr>
        <p:cxnSp>
          <p:nvCxnSpPr>
            <p:cNvPr id="16" name="Straight Connector 15">
              <a:extLst>
                <a:ext uri="{FF2B5EF4-FFF2-40B4-BE49-F238E27FC236}">
                  <a16:creationId xmlns:a16="http://schemas.microsoft.com/office/drawing/2014/main" id="{DFF82F1F-E2C0-4125-B9C6-B1076D6775D2}"/>
                </a:ext>
              </a:extLst>
            </p:cNvPr>
            <p:cNvCxnSpPr>
              <a:cxnSpLocks/>
            </p:cNvCxnSpPr>
            <p:nvPr/>
          </p:nvCxnSpPr>
          <p:spPr>
            <a:xfrm>
              <a:off x="7924969" y="4078095"/>
              <a:ext cx="1366330" cy="2202216"/>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A303D2C-05A9-46F9-AB49-7E49692CE6E0}"/>
                </a:ext>
              </a:extLst>
            </p:cNvPr>
            <p:cNvSpPr txBox="1"/>
            <p:nvPr/>
          </p:nvSpPr>
          <p:spPr>
            <a:xfrm>
              <a:off x="8608134" y="5955931"/>
              <a:ext cx="938079" cy="422750"/>
            </a:xfrm>
            <a:prstGeom prst="rect">
              <a:avLst/>
            </a:prstGeom>
            <a:noFill/>
            <a:ln>
              <a:noFill/>
            </a:ln>
          </p:spPr>
          <p:txBody>
            <a:bodyPr wrap="square" rtlCol="0">
              <a:spAutoFit/>
            </a:bodyPr>
            <a:lstStyle/>
            <a:p>
              <a:r>
                <a:rPr lang="en-GB" sz="2000" b="1" dirty="0">
                  <a:solidFill>
                    <a:schemeClr val="accent1"/>
                  </a:solidFill>
                </a:rPr>
                <a:t>MR</a:t>
              </a:r>
            </a:p>
          </p:txBody>
        </p:sp>
      </p:grpSp>
      <p:sp>
        <p:nvSpPr>
          <p:cNvPr id="19" name="Content Placeholder 2">
            <a:extLst>
              <a:ext uri="{FF2B5EF4-FFF2-40B4-BE49-F238E27FC236}">
                <a16:creationId xmlns:a16="http://schemas.microsoft.com/office/drawing/2014/main" id="{C3DDBEA1-230C-4AFD-9701-BEBA1C226C1E}"/>
              </a:ext>
            </a:extLst>
          </p:cNvPr>
          <p:cNvSpPr txBox="1">
            <a:spLocks/>
          </p:cNvSpPr>
          <p:nvPr/>
        </p:nvSpPr>
        <p:spPr>
          <a:xfrm>
            <a:off x="17047" y="0"/>
            <a:ext cx="12314290" cy="68660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u="sng" dirty="0" smtClean="0"/>
              <a:t>Changes in Revenue</a:t>
            </a:r>
          </a:p>
          <a:p>
            <a:pPr marL="0" indent="0">
              <a:buFont typeface="Arial" panose="020B0604020202020204" pitchFamily="34" charset="0"/>
              <a:buNone/>
            </a:pPr>
            <a:r>
              <a:rPr lang="en-GB" b="1" dirty="0" smtClean="0">
                <a:solidFill>
                  <a:schemeClr val="accent1"/>
                </a:solidFill>
              </a:rPr>
              <a:t>Causes: </a:t>
            </a:r>
            <a:r>
              <a:rPr lang="en-GB" dirty="0" smtClean="0"/>
              <a:t>A firms will see a change to its revenue functions </a:t>
            </a:r>
            <a:r>
              <a:rPr lang="en-GB" dirty="0"/>
              <a:t>s</a:t>
            </a:r>
            <a:r>
              <a:rPr lang="en-GB" dirty="0" smtClean="0"/>
              <a:t>hould demand for the firm’s product change</a:t>
            </a:r>
          </a:p>
          <a:p>
            <a:pPr marL="457200" lvl="1" indent="0">
              <a:buFont typeface="Arial" panose="020B0604020202020204" pitchFamily="34" charset="0"/>
              <a:buNone/>
            </a:pPr>
            <a:r>
              <a:rPr lang="en-GB" b="1" dirty="0" smtClean="0">
                <a:solidFill>
                  <a:schemeClr val="accent1"/>
                </a:solidFill>
              </a:rPr>
              <a:t>Recall: </a:t>
            </a:r>
            <a:r>
              <a:rPr lang="en-GB" dirty="0" smtClean="0"/>
              <a:t>The firms AR curve is simply its individual demand curve</a:t>
            </a:r>
          </a:p>
          <a:p>
            <a:pPr marL="457200" lvl="1" indent="0">
              <a:buFont typeface="Arial" panose="020B0604020202020204" pitchFamily="34" charset="0"/>
              <a:buNone/>
            </a:pPr>
            <a:r>
              <a:rPr lang="en-GB" dirty="0" smtClean="0"/>
              <a:t>Any factor that changes the demand for the firm’s product will shift the AR curve</a:t>
            </a:r>
          </a:p>
          <a:p>
            <a:pPr marL="457200" lvl="1" indent="0">
              <a:buFont typeface="Arial" panose="020B0604020202020204" pitchFamily="34" charset="0"/>
              <a:buNone/>
            </a:pPr>
            <a:r>
              <a:rPr lang="en-GB" b="1" dirty="0" smtClean="0">
                <a:solidFill>
                  <a:schemeClr val="accent4"/>
                </a:solidFill>
              </a:rPr>
              <a:t>E.g. </a:t>
            </a:r>
            <a:r>
              <a:rPr lang="en-GB" dirty="0" smtClean="0"/>
              <a:t>a change in the price</a:t>
            </a:r>
            <a:r>
              <a:rPr lang="en-GB" dirty="0" smtClean="0"/>
              <a:t> of a substitute product or a change in consumers’ real incomes</a:t>
            </a:r>
            <a:endParaRPr lang="en-GB" dirty="0"/>
          </a:p>
        </p:txBody>
      </p:sp>
      <p:sp>
        <p:nvSpPr>
          <p:cNvPr id="20" name="Content Placeholder 2">
            <a:extLst>
              <a:ext uri="{FF2B5EF4-FFF2-40B4-BE49-F238E27FC236}">
                <a16:creationId xmlns:a16="http://schemas.microsoft.com/office/drawing/2014/main" id="{C3DDBEA1-230C-4AFD-9701-BEBA1C226C1E}"/>
              </a:ext>
            </a:extLst>
          </p:cNvPr>
          <p:cNvSpPr txBox="1">
            <a:spLocks/>
          </p:cNvSpPr>
          <p:nvPr/>
        </p:nvSpPr>
        <p:spPr>
          <a:xfrm>
            <a:off x="1" y="2664823"/>
            <a:ext cx="6899527" cy="419317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dirty="0" smtClean="0">
                <a:solidFill>
                  <a:schemeClr val="accent1"/>
                </a:solidFill>
              </a:rPr>
              <a:t>Marginal Revenue Implications:</a:t>
            </a:r>
            <a:r>
              <a:rPr lang="en-GB" dirty="0" smtClean="0"/>
              <a:t> When average revenue changes, MR must shift too!</a:t>
            </a:r>
          </a:p>
          <a:p>
            <a:pPr marL="457200" lvl="1" indent="0">
              <a:buFont typeface="Arial" panose="020B0604020202020204" pitchFamily="34" charset="0"/>
              <a:buNone/>
            </a:pPr>
            <a:r>
              <a:rPr lang="en-GB" dirty="0" smtClean="0"/>
              <a:t>This is because the price paid for a given incremental unit (and the new price for units prior) will be different</a:t>
            </a:r>
          </a:p>
          <a:p>
            <a:pPr marL="457200" lvl="1" indent="0">
              <a:buFont typeface="Arial" panose="020B0604020202020204" pitchFamily="34" charset="0"/>
              <a:buNone/>
            </a:pPr>
            <a:r>
              <a:rPr lang="en-GB" b="1" dirty="0" smtClean="0">
                <a:solidFill>
                  <a:schemeClr val="accent1"/>
                </a:solidFill>
              </a:rPr>
              <a:t>Recall: </a:t>
            </a:r>
            <a:r>
              <a:rPr lang="en-GB" dirty="0" smtClean="0"/>
              <a:t>The MR curve has the same intercept, but twice as gradient the AR curve</a:t>
            </a:r>
          </a:p>
          <a:p>
            <a:pPr marL="914400" lvl="2" indent="0">
              <a:buFont typeface="Arial" panose="020B0604020202020204" pitchFamily="34" charset="0"/>
              <a:buNone/>
            </a:pPr>
            <a:r>
              <a:rPr lang="en-GB" dirty="0" smtClean="0"/>
              <a:t>This relationship must be maintained after the AR has shifted</a:t>
            </a:r>
            <a:endParaRPr lang="en-GB" dirty="0"/>
          </a:p>
        </p:txBody>
      </p:sp>
      <p:grpSp>
        <p:nvGrpSpPr>
          <p:cNvPr id="26" name="Group 25"/>
          <p:cNvGrpSpPr/>
          <p:nvPr/>
        </p:nvGrpSpPr>
        <p:grpSpPr>
          <a:xfrm>
            <a:off x="7892757" y="3140297"/>
            <a:ext cx="4066297" cy="2806959"/>
            <a:chOff x="7892757" y="3140297"/>
            <a:chExt cx="4066297" cy="2806959"/>
          </a:xfrm>
        </p:grpSpPr>
        <p:cxnSp>
          <p:nvCxnSpPr>
            <p:cNvPr id="21" name="Straight Connector 20">
              <a:extLst>
                <a:ext uri="{FF2B5EF4-FFF2-40B4-BE49-F238E27FC236}">
                  <a16:creationId xmlns:a16="http://schemas.microsoft.com/office/drawing/2014/main" id="{AF49E150-5311-420F-A38D-FB50CBDCA4FC}"/>
                </a:ext>
              </a:extLst>
            </p:cNvPr>
            <p:cNvCxnSpPr>
              <a:cxnSpLocks/>
            </p:cNvCxnSpPr>
            <p:nvPr/>
          </p:nvCxnSpPr>
          <p:spPr>
            <a:xfrm>
              <a:off x="7892757" y="3140297"/>
              <a:ext cx="3288524" cy="2806959"/>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B6AF1B4D-D6AD-4171-A839-FECFE9026FC6}"/>
                </a:ext>
              </a:extLst>
            </p:cNvPr>
            <p:cNvSpPr txBox="1"/>
            <p:nvPr/>
          </p:nvSpPr>
          <p:spPr>
            <a:xfrm>
              <a:off x="10683631" y="5216531"/>
              <a:ext cx="1275423" cy="400110"/>
            </a:xfrm>
            <a:prstGeom prst="rect">
              <a:avLst/>
            </a:prstGeom>
            <a:noFill/>
            <a:ln>
              <a:noFill/>
            </a:ln>
          </p:spPr>
          <p:txBody>
            <a:bodyPr wrap="square" rtlCol="0">
              <a:spAutoFit/>
            </a:bodyPr>
            <a:lstStyle/>
            <a:p>
              <a:r>
                <a:rPr lang="en-GB" sz="2000" b="1" dirty="0" smtClean="0">
                  <a:solidFill>
                    <a:srgbClr val="FF0000"/>
                  </a:solidFill>
                </a:rPr>
                <a:t>D</a:t>
              </a:r>
              <a:r>
                <a:rPr lang="en-GB" sz="2000" b="1" baseline="-25000" dirty="0" smtClean="0">
                  <a:solidFill>
                    <a:srgbClr val="FF0000"/>
                  </a:solidFill>
                </a:rPr>
                <a:t>1</a:t>
              </a:r>
              <a:r>
                <a:rPr lang="en-GB" sz="2000" b="1" dirty="0" smtClean="0">
                  <a:solidFill>
                    <a:srgbClr val="FF0000"/>
                  </a:solidFill>
                </a:rPr>
                <a:t> = AR</a:t>
              </a:r>
              <a:r>
                <a:rPr lang="en-GB" sz="2000" b="1" baseline="-25000" dirty="0" smtClean="0">
                  <a:solidFill>
                    <a:srgbClr val="FF0000"/>
                  </a:solidFill>
                </a:rPr>
                <a:t>1</a:t>
              </a:r>
              <a:endParaRPr lang="en-GB" sz="2000" b="1" baseline="-25000" dirty="0">
                <a:solidFill>
                  <a:srgbClr val="FF0000"/>
                </a:solidFill>
              </a:endParaRPr>
            </a:p>
          </p:txBody>
        </p:sp>
      </p:grpSp>
      <p:grpSp>
        <p:nvGrpSpPr>
          <p:cNvPr id="28" name="Group 27"/>
          <p:cNvGrpSpPr/>
          <p:nvPr/>
        </p:nvGrpSpPr>
        <p:grpSpPr>
          <a:xfrm>
            <a:off x="7922190" y="3189942"/>
            <a:ext cx="2761441" cy="3210148"/>
            <a:chOff x="7922190" y="3189942"/>
            <a:chExt cx="2761441" cy="3210148"/>
          </a:xfrm>
        </p:grpSpPr>
        <p:cxnSp>
          <p:nvCxnSpPr>
            <p:cNvPr id="22" name="Straight Connector 21">
              <a:extLst>
                <a:ext uri="{FF2B5EF4-FFF2-40B4-BE49-F238E27FC236}">
                  <a16:creationId xmlns:a16="http://schemas.microsoft.com/office/drawing/2014/main" id="{DFF82F1F-E2C0-4125-B9C6-B1076D6775D2}"/>
                </a:ext>
              </a:extLst>
            </p:cNvPr>
            <p:cNvCxnSpPr>
              <a:cxnSpLocks/>
            </p:cNvCxnSpPr>
            <p:nvPr/>
          </p:nvCxnSpPr>
          <p:spPr>
            <a:xfrm>
              <a:off x="7922190" y="3189942"/>
              <a:ext cx="1873210" cy="3157829"/>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0A303D2C-05A9-46F9-AB49-7E49692CE6E0}"/>
                </a:ext>
              </a:extLst>
            </p:cNvPr>
            <p:cNvSpPr txBox="1"/>
            <p:nvPr/>
          </p:nvSpPr>
          <p:spPr>
            <a:xfrm>
              <a:off x="9745552" y="5999980"/>
              <a:ext cx="938079" cy="400110"/>
            </a:xfrm>
            <a:prstGeom prst="rect">
              <a:avLst/>
            </a:prstGeom>
            <a:noFill/>
            <a:ln>
              <a:noFill/>
            </a:ln>
          </p:spPr>
          <p:txBody>
            <a:bodyPr wrap="square" rtlCol="0">
              <a:spAutoFit/>
            </a:bodyPr>
            <a:lstStyle/>
            <a:p>
              <a:r>
                <a:rPr lang="en-GB" sz="2000" b="1" dirty="0" smtClean="0">
                  <a:solidFill>
                    <a:schemeClr val="accent1"/>
                  </a:solidFill>
                </a:rPr>
                <a:t>MR</a:t>
              </a:r>
              <a:r>
                <a:rPr lang="en-GB" sz="2000" b="1" baseline="-25000" dirty="0" smtClean="0">
                  <a:solidFill>
                    <a:schemeClr val="accent1"/>
                  </a:solidFill>
                </a:rPr>
                <a:t>1</a:t>
              </a:r>
              <a:endParaRPr lang="en-GB" sz="2000" b="1" baseline="-25000" dirty="0">
                <a:solidFill>
                  <a:schemeClr val="accent1"/>
                </a:solidFill>
              </a:endParaRPr>
            </a:p>
          </p:txBody>
        </p:sp>
      </p:grpSp>
    </p:spTree>
    <p:extLst>
      <p:ext uri="{BB962C8B-B14F-4D97-AF65-F5344CB8AC3E}">
        <p14:creationId xmlns:p14="http://schemas.microsoft.com/office/powerpoint/2010/main" val="2933624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fade">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500"/>
                                        <p:tgtEl>
                                          <p:spTgt spid="25"/>
                                        </p:tgtEl>
                                      </p:cBhvr>
                                    </p:animEffect>
                                  </p:childTnLst>
                                </p:cTn>
                              </p:par>
                              <p:par>
                                <p:cTn id="13" presetID="10" presetClass="entr" presetSubtype="0" fill="hold" nodeType="with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fade">
                                      <p:cBhvr>
                                        <p:cTn id="15" dur="500"/>
                                        <p:tgtEl>
                                          <p:spTgt spid="2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9">
                                            <p:txEl>
                                              <p:pRg st="1" end="1"/>
                                            </p:txEl>
                                          </p:spTgt>
                                        </p:tgtEl>
                                        <p:attrNameLst>
                                          <p:attrName>style.visibility</p:attrName>
                                        </p:attrNameLst>
                                      </p:cBhvr>
                                      <p:to>
                                        <p:strVal val="visible"/>
                                      </p:to>
                                    </p:set>
                                    <p:animEffect transition="in" filter="fade">
                                      <p:cBhvr>
                                        <p:cTn id="20" dur="500"/>
                                        <p:tgtEl>
                                          <p:spTgt spid="19">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500"/>
                                        <p:tgtEl>
                                          <p:spTgt spid="2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9">
                                            <p:txEl>
                                              <p:pRg st="2" end="2"/>
                                            </p:txEl>
                                          </p:spTgt>
                                        </p:tgtEl>
                                        <p:attrNameLst>
                                          <p:attrName>style.visibility</p:attrName>
                                        </p:attrNameLst>
                                      </p:cBhvr>
                                      <p:to>
                                        <p:strVal val="visible"/>
                                      </p:to>
                                    </p:set>
                                    <p:animEffect transition="in" filter="fade">
                                      <p:cBhvr>
                                        <p:cTn id="30" dur="500"/>
                                        <p:tgtEl>
                                          <p:spTgt spid="19">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9">
                                            <p:txEl>
                                              <p:pRg st="3" end="3"/>
                                            </p:txEl>
                                          </p:spTgt>
                                        </p:tgtEl>
                                        <p:attrNameLst>
                                          <p:attrName>style.visibility</p:attrName>
                                        </p:attrNameLst>
                                      </p:cBhvr>
                                      <p:to>
                                        <p:strVal val="visible"/>
                                      </p:to>
                                    </p:set>
                                    <p:animEffect transition="in" filter="fade">
                                      <p:cBhvr>
                                        <p:cTn id="35" dur="500"/>
                                        <p:tgtEl>
                                          <p:spTgt spid="19">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9">
                                            <p:txEl>
                                              <p:pRg st="4" end="4"/>
                                            </p:txEl>
                                          </p:spTgt>
                                        </p:tgtEl>
                                        <p:attrNameLst>
                                          <p:attrName>style.visibility</p:attrName>
                                        </p:attrNameLst>
                                      </p:cBhvr>
                                      <p:to>
                                        <p:strVal val="visible"/>
                                      </p:to>
                                    </p:set>
                                    <p:animEffect transition="in" filter="fade">
                                      <p:cBhvr>
                                        <p:cTn id="40" dur="500"/>
                                        <p:tgtEl>
                                          <p:spTgt spid="19">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0">
                                            <p:txEl>
                                              <p:pRg st="0" end="0"/>
                                            </p:txEl>
                                          </p:spTgt>
                                        </p:tgtEl>
                                        <p:attrNameLst>
                                          <p:attrName>style.visibility</p:attrName>
                                        </p:attrNameLst>
                                      </p:cBhvr>
                                      <p:to>
                                        <p:strVal val="visible"/>
                                      </p:to>
                                    </p:set>
                                    <p:animEffect transition="in" filter="fade">
                                      <p:cBhvr>
                                        <p:cTn id="45" dur="500"/>
                                        <p:tgtEl>
                                          <p:spTgt spid="20">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fade">
                                      <p:cBhvr>
                                        <p:cTn id="50" dur="500"/>
                                        <p:tgtEl>
                                          <p:spTgt spid="28"/>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0">
                                            <p:txEl>
                                              <p:pRg st="1" end="1"/>
                                            </p:txEl>
                                          </p:spTgt>
                                        </p:tgtEl>
                                        <p:attrNameLst>
                                          <p:attrName>style.visibility</p:attrName>
                                        </p:attrNameLst>
                                      </p:cBhvr>
                                      <p:to>
                                        <p:strVal val="visible"/>
                                      </p:to>
                                    </p:set>
                                    <p:animEffect transition="in" filter="fade">
                                      <p:cBhvr>
                                        <p:cTn id="55" dur="500"/>
                                        <p:tgtEl>
                                          <p:spTgt spid="20">
                                            <p:txEl>
                                              <p:pRg st="1" end="1"/>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20">
                                            <p:txEl>
                                              <p:pRg st="2" end="2"/>
                                            </p:txEl>
                                          </p:spTgt>
                                        </p:tgtEl>
                                        <p:attrNameLst>
                                          <p:attrName>style.visibility</p:attrName>
                                        </p:attrNameLst>
                                      </p:cBhvr>
                                      <p:to>
                                        <p:strVal val="visible"/>
                                      </p:to>
                                    </p:set>
                                    <p:animEffect transition="in" filter="fade">
                                      <p:cBhvr>
                                        <p:cTn id="60" dur="500"/>
                                        <p:tgtEl>
                                          <p:spTgt spid="20">
                                            <p:txEl>
                                              <p:pRg st="2" end="2"/>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0">
                                            <p:txEl>
                                              <p:pRg st="3" end="3"/>
                                            </p:txEl>
                                          </p:spTgt>
                                        </p:tgtEl>
                                        <p:attrNameLst>
                                          <p:attrName>style.visibility</p:attrName>
                                        </p:attrNameLst>
                                      </p:cBhvr>
                                      <p:to>
                                        <p:strVal val="visible"/>
                                      </p:to>
                                    </p:set>
                                    <p:animEffect transition="in" filter="fade">
                                      <p:cBhvr>
                                        <p:cTn id="65" dur="500"/>
                                        <p:tgtEl>
                                          <p:spTgt spid="2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1" build="p"/>
      <p:bldP spid="20"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Algebra of Marginal Revenue</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Revenue +</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2125778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1"/>
            <a:ext cx="12192000" cy="3409640"/>
          </a:xfrm>
        </p:spPr>
        <p:txBody>
          <a:bodyPr>
            <a:normAutofit/>
          </a:bodyPr>
          <a:lstStyle/>
          <a:p>
            <a:pPr marL="0" indent="0" algn="ctr">
              <a:buNone/>
            </a:pPr>
            <a:r>
              <a:rPr lang="en-GB" u="sng" dirty="0"/>
              <a:t>Algebra of Marginal Revenue</a:t>
            </a:r>
          </a:p>
          <a:p>
            <a:pPr marL="0" indent="0">
              <a:buNone/>
            </a:pPr>
            <a:r>
              <a:rPr lang="en-GB" b="1" dirty="0">
                <a:solidFill>
                  <a:schemeClr val="accent3"/>
                </a:solidFill>
              </a:rPr>
              <a:t>Marginal revenue (MR):</a:t>
            </a:r>
            <a:r>
              <a:rPr lang="en-GB" dirty="0"/>
              <a:t> The addition to total revenue from selling one more unit of output</a:t>
            </a:r>
          </a:p>
          <a:p>
            <a:pPr marL="457200" lvl="1" indent="0">
              <a:buNone/>
            </a:pPr>
            <a:r>
              <a:rPr lang="en-GB" b="1" dirty="0">
                <a:solidFill>
                  <a:schemeClr val="accent3"/>
                </a:solidFill>
              </a:rPr>
              <a:t>Recap: </a:t>
            </a:r>
            <a:r>
              <a:rPr lang="en-GB" dirty="0"/>
              <a:t>Marginal refers to incremental change to one variable from an additional unit to another. </a:t>
            </a:r>
          </a:p>
          <a:p>
            <a:pPr marL="457200" lvl="1" indent="0">
              <a:buNone/>
            </a:pPr>
            <a:r>
              <a:rPr lang="en-GB" b="1" dirty="0">
                <a:solidFill>
                  <a:schemeClr val="accent3"/>
                </a:solidFill>
              </a:rPr>
              <a:t>Equation: </a:t>
            </a:r>
            <a:r>
              <a:rPr lang="en-GB" dirty="0"/>
              <a:t>MR = ∆TR/∆Q , it is the gradient function of the TR curve!</a:t>
            </a:r>
            <a:endParaRPr lang="en-GB" b="1" dirty="0">
              <a:solidFill>
                <a:schemeClr val="accent1"/>
              </a:solidFill>
            </a:endParaRPr>
          </a:p>
        </p:txBody>
      </p:sp>
      <p:grpSp>
        <p:nvGrpSpPr>
          <p:cNvPr id="14" name="Group 13">
            <a:extLst>
              <a:ext uri="{FF2B5EF4-FFF2-40B4-BE49-F238E27FC236}">
                <a16:creationId xmlns:a16="http://schemas.microsoft.com/office/drawing/2014/main" id="{3276C1A2-1DAE-4538-A95D-4AED197E781B}"/>
              </a:ext>
            </a:extLst>
          </p:cNvPr>
          <p:cNvGrpSpPr/>
          <p:nvPr/>
        </p:nvGrpSpPr>
        <p:grpSpPr>
          <a:xfrm>
            <a:off x="7755662" y="2464047"/>
            <a:ext cx="4210175" cy="3771900"/>
            <a:chOff x="8234899" y="3143250"/>
            <a:chExt cx="3891724" cy="3615431"/>
          </a:xfrm>
        </p:grpSpPr>
        <p:sp>
          <p:nvSpPr>
            <p:cNvPr id="13" name="Rectangle 12">
              <a:extLst>
                <a:ext uri="{FF2B5EF4-FFF2-40B4-BE49-F238E27FC236}">
                  <a16:creationId xmlns:a16="http://schemas.microsoft.com/office/drawing/2014/main" id="{C3617F06-D74A-4472-858B-F4B2FF2E4B0C}"/>
                </a:ext>
              </a:extLst>
            </p:cNvPr>
            <p:cNvSpPr/>
            <p:nvPr/>
          </p:nvSpPr>
          <p:spPr>
            <a:xfrm>
              <a:off x="8347320" y="3143250"/>
              <a:ext cx="3779303" cy="3615431"/>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 name="Group 2">
              <a:extLst>
                <a:ext uri="{FF2B5EF4-FFF2-40B4-BE49-F238E27FC236}">
                  <a16:creationId xmlns:a16="http://schemas.microsoft.com/office/drawing/2014/main" id="{4B045A4F-F017-4237-8F10-CE338219CD93}"/>
                </a:ext>
              </a:extLst>
            </p:cNvPr>
            <p:cNvGrpSpPr/>
            <p:nvPr/>
          </p:nvGrpSpPr>
          <p:grpSpPr>
            <a:xfrm>
              <a:off x="8234899" y="3314700"/>
              <a:ext cx="3891723" cy="3350446"/>
              <a:chOff x="7318590" y="1459361"/>
              <a:chExt cx="3970793" cy="3352687"/>
            </a:xfrm>
          </p:grpSpPr>
          <p:cxnSp>
            <p:nvCxnSpPr>
              <p:cNvPr id="5" name="Straight Connector 4">
                <a:extLst>
                  <a:ext uri="{FF2B5EF4-FFF2-40B4-BE49-F238E27FC236}">
                    <a16:creationId xmlns:a16="http://schemas.microsoft.com/office/drawing/2014/main" id="{0F030DCF-2697-4056-8ED1-1D493F6DEE15}"/>
                  </a:ext>
                </a:extLst>
              </p:cNvPr>
              <p:cNvCxnSpPr>
                <a:cxnSpLocks/>
              </p:cNvCxnSpPr>
              <p:nvPr/>
            </p:nvCxnSpPr>
            <p:spPr>
              <a:xfrm>
                <a:off x="8104654" y="1482792"/>
                <a:ext cx="0" cy="2880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251F6D0F-4859-4076-BAEE-A911B2BF03BC}"/>
                  </a:ext>
                </a:extLst>
              </p:cNvPr>
              <p:cNvCxnSpPr>
                <a:cxnSpLocks/>
              </p:cNvCxnSpPr>
              <p:nvPr/>
            </p:nvCxnSpPr>
            <p:spPr>
              <a:xfrm>
                <a:off x="8094019" y="4356042"/>
                <a:ext cx="288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118C2F8D-8CFC-4E45-A4D5-286864561567}"/>
                  </a:ext>
                </a:extLst>
              </p:cNvPr>
              <p:cNvGrpSpPr/>
              <p:nvPr/>
            </p:nvGrpSpPr>
            <p:grpSpPr>
              <a:xfrm>
                <a:off x="8097841" y="1706568"/>
                <a:ext cx="3114497" cy="3105480"/>
                <a:chOff x="738775" y="572033"/>
                <a:chExt cx="3114497" cy="3105480"/>
              </a:xfrm>
            </p:grpSpPr>
            <p:cxnSp>
              <p:nvCxnSpPr>
                <p:cNvPr id="8" name="Straight Connector 7">
                  <a:extLst>
                    <a:ext uri="{FF2B5EF4-FFF2-40B4-BE49-F238E27FC236}">
                      <a16:creationId xmlns:a16="http://schemas.microsoft.com/office/drawing/2014/main" id="{AF49E150-5311-420F-A38D-FB50CBDCA4FC}"/>
                    </a:ext>
                  </a:extLst>
                </p:cNvPr>
                <p:cNvCxnSpPr>
                  <a:cxnSpLocks/>
                </p:cNvCxnSpPr>
                <p:nvPr/>
              </p:nvCxnSpPr>
              <p:spPr>
                <a:xfrm>
                  <a:off x="738775" y="572033"/>
                  <a:ext cx="2604813" cy="262957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B6AF1B4D-D6AD-4171-A839-FECFE9026FC6}"/>
                    </a:ext>
                  </a:extLst>
                </p:cNvPr>
                <p:cNvSpPr txBox="1"/>
                <p:nvPr/>
              </p:nvSpPr>
              <p:spPr>
                <a:xfrm>
                  <a:off x="3112448" y="2422790"/>
                  <a:ext cx="740824" cy="678975"/>
                </a:xfrm>
                <a:prstGeom prst="rect">
                  <a:avLst/>
                </a:prstGeom>
                <a:noFill/>
                <a:ln>
                  <a:noFill/>
                </a:ln>
              </p:spPr>
              <p:txBody>
                <a:bodyPr wrap="square" rtlCol="0">
                  <a:spAutoFit/>
                </a:bodyPr>
                <a:lstStyle/>
                <a:p>
                  <a:r>
                    <a:rPr lang="en-GB" sz="2000" b="1" dirty="0">
                      <a:solidFill>
                        <a:srgbClr val="FF0000"/>
                      </a:solidFill>
                    </a:rPr>
                    <a:t>D = AR</a:t>
                  </a:r>
                </a:p>
              </p:txBody>
            </p:sp>
            <p:cxnSp>
              <p:nvCxnSpPr>
                <p:cNvPr id="16" name="Straight Connector 15">
                  <a:extLst>
                    <a:ext uri="{FF2B5EF4-FFF2-40B4-BE49-F238E27FC236}">
                      <a16:creationId xmlns:a16="http://schemas.microsoft.com/office/drawing/2014/main" id="{DFF82F1F-E2C0-4125-B9C6-B1076D6775D2}"/>
                    </a:ext>
                  </a:extLst>
                </p:cNvPr>
                <p:cNvCxnSpPr>
                  <a:cxnSpLocks/>
                </p:cNvCxnSpPr>
                <p:nvPr/>
              </p:nvCxnSpPr>
              <p:spPr>
                <a:xfrm>
                  <a:off x="762089" y="618541"/>
                  <a:ext cx="1483754" cy="2958266"/>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A303D2C-05A9-46F9-AB49-7E49692CE6E0}"/>
                    </a:ext>
                  </a:extLst>
                </p:cNvPr>
                <p:cNvSpPr txBox="1"/>
                <p:nvPr/>
              </p:nvSpPr>
              <p:spPr>
                <a:xfrm>
                  <a:off x="2190658" y="3293744"/>
                  <a:ext cx="743045" cy="383769"/>
                </a:xfrm>
                <a:prstGeom prst="rect">
                  <a:avLst/>
                </a:prstGeom>
                <a:noFill/>
                <a:ln>
                  <a:noFill/>
                </a:ln>
              </p:spPr>
              <p:txBody>
                <a:bodyPr wrap="square" rtlCol="0">
                  <a:spAutoFit/>
                </a:bodyPr>
                <a:lstStyle/>
                <a:p>
                  <a:r>
                    <a:rPr lang="en-GB" sz="2000" b="1" dirty="0">
                      <a:solidFill>
                        <a:schemeClr val="accent1"/>
                      </a:solidFill>
                    </a:rPr>
                    <a:t>MR</a:t>
                  </a:r>
                </a:p>
              </p:txBody>
            </p:sp>
          </p:grpSp>
          <p:sp>
            <p:nvSpPr>
              <p:cNvPr id="10" name="TextBox 9">
                <a:extLst>
                  <a:ext uri="{FF2B5EF4-FFF2-40B4-BE49-F238E27FC236}">
                    <a16:creationId xmlns:a16="http://schemas.microsoft.com/office/drawing/2014/main" id="{BABC66F2-AD39-4460-987A-2635E323A0DA}"/>
                  </a:ext>
                </a:extLst>
              </p:cNvPr>
              <p:cNvSpPr txBox="1"/>
              <p:nvPr/>
            </p:nvSpPr>
            <p:spPr>
              <a:xfrm>
                <a:off x="10175427" y="4370918"/>
                <a:ext cx="1113956" cy="400110"/>
              </a:xfrm>
              <a:prstGeom prst="rect">
                <a:avLst/>
              </a:prstGeom>
              <a:noFill/>
              <a:ln>
                <a:noFill/>
              </a:ln>
            </p:spPr>
            <p:txBody>
              <a:bodyPr wrap="square" rtlCol="0">
                <a:spAutoFit/>
              </a:bodyPr>
              <a:lstStyle/>
              <a:p>
                <a:pPr algn="ctr"/>
                <a:r>
                  <a:rPr lang="en-GB" sz="2000" dirty="0"/>
                  <a:t>Quantity</a:t>
                </a:r>
              </a:p>
            </p:txBody>
          </p:sp>
          <p:sp>
            <p:nvSpPr>
              <p:cNvPr id="11" name="TextBox 10">
                <a:extLst>
                  <a:ext uri="{FF2B5EF4-FFF2-40B4-BE49-F238E27FC236}">
                    <a16:creationId xmlns:a16="http://schemas.microsoft.com/office/drawing/2014/main" id="{AECF8806-5D11-4741-BD3D-A17344DD242B}"/>
                  </a:ext>
                </a:extLst>
              </p:cNvPr>
              <p:cNvSpPr txBox="1"/>
              <p:nvPr/>
            </p:nvSpPr>
            <p:spPr>
              <a:xfrm>
                <a:off x="7318590" y="1459361"/>
                <a:ext cx="834190" cy="400110"/>
              </a:xfrm>
              <a:prstGeom prst="rect">
                <a:avLst/>
              </a:prstGeom>
              <a:noFill/>
              <a:ln>
                <a:noFill/>
              </a:ln>
            </p:spPr>
            <p:txBody>
              <a:bodyPr wrap="square" rtlCol="0">
                <a:spAutoFit/>
              </a:bodyPr>
              <a:lstStyle/>
              <a:p>
                <a:pPr algn="ctr"/>
                <a:r>
                  <a:rPr lang="en-GB" sz="2000" dirty="0"/>
                  <a:t>Price</a:t>
                </a:r>
              </a:p>
            </p:txBody>
          </p:sp>
        </p:grpSp>
      </p:grpSp>
      <p:sp>
        <p:nvSpPr>
          <p:cNvPr id="15" name="Content Placeholder 2">
            <a:extLst>
              <a:ext uri="{FF2B5EF4-FFF2-40B4-BE49-F238E27FC236}">
                <a16:creationId xmlns:a16="http://schemas.microsoft.com/office/drawing/2014/main" id="{0D1C04F3-10FC-493D-8AC4-081C07CFBBAC}"/>
              </a:ext>
            </a:extLst>
          </p:cNvPr>
          <p:cNvSpPr txBox="1">
            <a:spLocks/>
          </p:cNvSpPr>
          <p:nvPr/>
        </p:nvSpPr>
        <p:spPr>
          <a:xfrm>
            <a:off x="0" y="2464047"/>
            <a:ext cx="7529499" cy="35838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dirty="0">
                <a:solidFill>
                  <a:schemeClr val="accent1"/>
                </a:solidFill>
              </a:rPr>
              <a:t>Diagram: </a:t>
            </a:r>
            <a:r>
              <a:rPr lang="en-GB" dirty="0"/>
              <a:t>The marginal revenue curve is always below the demand curve when the demand curve is downward sloping</a:t>
            </a:r>
          </a:p>
          <a:p>
            <a:pPr marL="457200" lvl="1" indent="0">
              <a:buFont typeface="Arial" panose="020B0604020202020204" pitchFamily="34" charset="0"/>
              <a:buNone/>
            </a:pPr>
            <a:r>
              <a:rPr lang="en-GB" dirty="0"/>
              <a:t>For straight-line demand curves, the marginal revenue curve has the same intercept on the P axis as the demand curve but it is twice as steep, as illustrated in the diagram </a:t>
            </a:r>
          </a:p>
          <a:p>
            <a:pPr marL="457200" lvl="1" indent="0">
              <a:buFont typeface="Arial" panose="020B0604020202020204" pitchFamily="34" charset="0"/>
              <a:buNone/>
            </a:pPr>
            <a:r>
              <a:rPr lang="en-GB" dirty="0"/>
              <a:t>We will prove this now!</a:t>
            </a:r>
          </a:p>
        </p:txBody>
      </p:sp>
    </p:spTree>
    <p:extLst>
      <p:ext uri="{BB962C8B-B14F-4D97-AF65-F5344CB8AC3E}">
        <p14:creationId xmlns:p14="http://schemas.microsoft.com/office/powerpoint/2010/main" val="1801121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
                                            <p:txEl>
                                              <p:pRg st="0" end="0"/>
                                            </p:txEl>
                                          </p:spTgt>
                                        </p:tgtEl>
                                        <p:attrNameLst>
                                          <p:attrName>style.visibility</p:attrName>
                                        </p:attrNameLst>
                                      </p:cBhvr>
                                      <p:to>
                                        <p:strVal val="visible"/>
                                      </p:to>
                                    </p:set>
                                    <p:animEffect transition="in" filter="fade">
                                      <p:cBhvr>
                                        <p:cTn id="27" dur="500"/>
                                        <p:tgtEl>
                                          <p:spTgt spid="1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
                                            <p:txEl>
                                              <p:pRg st="1" end="1"/>
                                            </p:txEl>
                                          </p:spTgt>
                                        </p:tgtEl>
                                        <p:attrNameLst>
                                          <p:attrName>style.visibility</p:attrName>
                                        </p:attrNameLst>
                                      </p:cBhvr>
                                      <p:to>
                                        <p:strVal val="visible"/>
                                      </p:to>
                                    </p:set>
                                    <p:animEffect transition="in" filter="fade">
                                      <p:cBhvr>
                                        <p:cTn id="37" dur="500"/>
                                        <p:tgtEl>
                                          <p:spTgt spid="15">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
                                            <p:txEl>
                                              <p:pRg st="2" end="2"/>
                                            </p:txEl>
                                          </p:spTgt>
                                        </p:tgtEl>
                                        <p:attrNameLst>
                                          <p:attrName>style.visibility</p:attrName>
                                        </p:attrNameLst>
                                      </p:cBhvr>
                                      <p:to>
                                        <p:strVal val="visible"/>
                                      </p:to>
                                    </p:set>
                                    <p:animEffect transition="in" filter="fade">
                                      <p:cBhvr>
                                        <p:cTn id="42" dur="500"/>
                                        <p:tgtEl>
                                          <p:spTgt spid="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Introduction to Revenue</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Revenue</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11041020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1"/>
                <a:ext cx="12192000" cy="6858000"/>
              </a:xfrm>
            </p:spPr>
            <p:txBody>
              <a:bodyPr>
                <a:normAutofit/>
              </a:bodyPr>
              <a:lstStyle/>
              <a:p>
                <a:pPr marL="0" indent="0">
                  <a:buNone/>
                </a:pPr>
                <a:r>
                  <a:rPr lang="en-GB" b="1" dirty="0">
                    <a:solidFill>
                      <a:schemeClr val="accent1"/>
                    </a:solidFill>
                  </a:rPr>
                  <a:t>Proof MR is twice as steep as AR: </a:t>
                </a:r>
                <a:r>
                  <a:rPr lang="en-GB" dirty="0"/>
                  <a:t>MR is the derivative of total revenue - it tells us the change in TR from increasing Q</a:t>
                </a:r>
              </a:p>
              <a:p>
                <a:pPr marL="457200" lvl="1" indent="0">
                  <a:buNone/>
                </a:pPr>
                <a:r>
                  <a:rPr lang="en-GB" dirty="0"/>
                  <a:t>We can construct an MR curve by calculating TR as a function of quantity and differentiating</a:t>
                </a:r>
              </a:p>
              <a:p>
                <a:pPr marL="457200" lvl="1" indent="0">
                  <a:buNone/>
                </a:pPr>
                <a:r>
                  <a:rPr lang="en-GB" dirty="0"/>
                  <a:t>To calculate TR, we start by solving the demand curve for price rather than quantity (this formulation is referred to as the inverse demand curve)</a:t>
                </a:r>
              </a:p>
              <a:p>
                <a:pPr marL="914400" lvl="2" indent="0">
                  <a:buNone/>
                </a:pPr>
                <a:r>
                  <a:rPr lang="en-GB" dirty="0"/>
                  <a:t>Example demand function: </a:t>
                </a:r>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𝑄</m:t>
                        </m:r>
                      </m:e>
                      <m:sub>
                        <m:r>
                          <a:rPr lang="en-GB" b="0" i="1" smtClean="0">
                            <a:latin typeface="Cambria Math" panose="02040503050406030204" pitchFamily="18" charset="0"/>
                          </a:rPr>
                          <m:t>𝐷</m:t>
                        </m:r>
                      </m:sub>
                    </m:sSub>
                    <m:r>
                      <a:rPr lang="en-GB" i="1" smtClean="0">
                        <a:latin typeface="Cambria Math" panose="02040503050406030204" pitchFamily="18" charset="0"/>
                      </a:rPr>
                      <m:t>=</m:t>
                    </m:r>
                    <m:r>
                      <a:rPr lang="en-GB" b="0" i="1" smtClean="0">
                        <a:latin typeface="Cambria Math" panose="02040503050406030204" pitchFamily="18" charset="0"/>
                      </a:rPr>
                      <m:t>40−5</m:t>
                    </m:r>
                    <m:r>
                      <a:rPr lang="en-GB" b="0" i="1" smtClean="0">
                        <a:latin typeface="Cambria Math" panose="02040503050406030204" pitchFamily="18" charset="0"/>
                      </a:rPr>
                      <m:t>𝑃</m:t>
                    </m:r>
                  </m:oMath>
                </a14:m>
                <a:endParaRPr lang="en-GB" dirty="0"/>
              </a:p>
              <a:p>
                <a:pPr marL="914400" lvl="2" indent="0">
                  <a:buNone/>
                </a:pPr>
                <a:r>
                  <a:rPr lang="en-GB" dirty="0"/>
                  <a:t>Rearranging (inverse demand function): </a:t>
                </a:r>
                <a14:m>
                  <m:oMath xmlns:m="http://schemas.openxmlformats.org/officeDocument/2006/math">
                    <m:sSub>
                      <m:sSubPr>
                        <m:ctrlPr>
                          <a:rPr lang="en-GB" i="1">
                            <a:latin typeface="Cambria Math" panose="02040503050406030204" pitchFamily="18" charset="0"/>
                          </a:rPr>
                        </m:ctrlPr>
                      </m:sSubPr>
                      <m:e>
                        <m:r>
                          <a:rPr lang="en-GB" b="0" i="1" smtClean="0">
                            <a:latin typeface="Cambria Math" panose="02040503050406030204" pitchFamily="18" charset="0"/>
                          </a:rPr>
                          <m:t>𝑃</m:t>
                        </m:r>
                        <m:r>
                          <a:rPr lang="en-GB" b="0" i="1" smtClean="0">
                            <a:latin typeface="Cambria Math" panose="02040503050406030204" pitchFamily="18" charset="0"/>
                          </a:rPr>
                          <m:t>=8−</m:t>
                        </m:r>
                        <m:f>
                          <m:fPr>
                            <m:ctrlPr>
                              <a:rPr lang="en-GB" b="0"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5</m:t>
                            </m:r>
                          </m:den>
                        </m:f>
                        <m:r>
                          <a:rPr lang="en-GB" i="1">
                            <a:latin typeface="Cambria Math" panose="02040503050406030204" pitchFamily="18" charset="0"/>
                          </a:rPr>
                          <m:t>𝑄</m:t>
                        </m:r>
                      </m:e>
                      <m:sub>
                        <m:r>
                          <a:rPr lang="en-GB" i="1">
                            <a:latin typeface="Cambria Math" panose="02040503050406030204" pitchFamily="18" charset="0"/>
                          </a:rPr>
                          <m:t>𝐷</m:t>
                        </m:r>
                      </m:sub>
                    </m:sSub>
                  </m:oMath>
                </a14:m>
                <a:endParaRPr lang="en-GB" dirty="0"/>
              </a:p>
              <a:p>
                <a:pPr marL="457200" lvl="1" indent="0">
                  <a:buNone/>
                </a:pPr>
                <a:r>
                  <a:rPr lang="en-GB" dirty="0"/>
                  <a:t>We then plug the inverse demand curve into the total revenue formula:</a:t>
                </a:r>
              </a:p>
              <a:p>
                <a:pPr marL="914400" lvl="2" indent="0">
                  <a:buNone/>
                </a:pPr>
                <a:r>
                  <a:rPr lang="en-GB" dirty="0"/>
                  <a:t>Total revenue formula: </a:t>
                </a:r>
                <a14:m>
                  <m:oMath xmlns:m="http://schemas.openxmlformats.org/officeDocument/2006/math">
                    <m:r>
                      <a:rPr lang="en-GB" b="0" i="1" smtClean="0">
                        <a:latin typeface="Cambria Math" panose="02040503050406030204" pitchFamily="18" charset="0"/>
                      </a:rPr>
                      <m:t>𝑇𝑅</m:t>
                    </m:r>
                    <m:r>
                      <a:rPr lang="en-GB" b="0" i="1" smtClean="0">
                        <a:latin typeface="Cambria Math" panose="02040503050406030204" pitchFamily="18" charset="0"/>
                      </a:rPr>
                      <m:t>=</m:t>
                    </m:r>
                    <m:r>
                      <a:rPr lang="en-GB" b="0" i="1" smtClean="0">
                        <a:latin typeface="Cambria Math" panose="02040503050406030204" pitchFamily="18" charset="0"/>
                      </a:rPr>
                      <m:t>𝑃</m:t>
                    </m:r>
                    <m:r>
                      <a:rPr lang="en-GB" b="0" i="1"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𝑄</m:t>
                    </m:r>
                    <m:r>
                      <a:rPr lang="en-GB" b="0" i="1" smtClean="0">
                        <a:latin typeface="Cambria Math" panose="02040503050406030204" pitchFamily="18" charset="0"/>
                        <a:ea typeface="Cambria Math" panose="02040503050406030204" pitchFamily="18" charset="0"/>
                      </a:rPr>
                      <m:t>=</m:t>
                    </m:r>
                    <m:d>
                      <m:dPr>
                        <m:ctrlPr>
                          <a:rPr lang="en-GB" b="0" i="1" smtClean="0">
                            <a:latin typeface="Cambria Math" panose="02040503050406030204" pitchFamily="18" charset="0"/>
                            <a:ea typeface="Cambria Math" panose="02040503050406030204" pitchFamily="18" charset="0"/>
                          </a:rPr>
                        </m:ctrlPr>
                      </m:dPr>
                      <m:e>
                        <m:r>
                          <a:rPr lang="en-GB" i="1">
                            <a:latin typeface="Cambria Math" panose="02040503050406030204" pitchFamily="18" charset="0"/>
                          </a:rPr>
                          <m:t>8−</m:t>
                        </m:r>
                        <m:f>
                          <m:fPr>
                            <m:ctrlPr>
                              <a:rPr lang="en-GB" i="1">
                                <a:latin typeface="Cambria Math" panose="02040503050406030204" pitchFamily="18" charset="0"/>
                              </a:rPr>
                            </m:ctrlPr>
                          </m:fPr>
                          <m:num>
                            <m:r>
                              <a:rPr lang="en-GB" i="1">
                                <a:latin typeface="Cambria Math" panose="02040503050406030204" pitchFamily="18" charset="0"/>
                              </a:rPr>
                              <m:t>1</m:t>
                            </m:r>
                          </m:num>
                          <m:den>
                            <m:r>
                              <a:rPr lang="en-GB" i="1">
                                <a:latin typeface="Cambria Math" panose="02040503050406030204" pitchFamily="18" charset="0"/>
                              </a:rPr>
                              <m:t>5</m:t>
                            </m:r>
                          </m:den>
                        </m:f>
                        <m:r>
                          <a:rPr lang="en-GB" i="1">
                            <a:latin typeface="Cambria Math" panose="02040503050406030204" pitchFamily="18" charset="0"/>
                          </a:rPr>
                          <m:t>𝑄</m:t>
                        </m:r>
                      </m:e>
                    </m:d>
                    <m:r>
                      <a:rPr lang="en-GB" b="0" i="1"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𝑄</m:t>
                    </m:r>
                    <m:r>
                      <a:rPr lang="en-GB" b="0" i="1" smtClean="0">
                        <a:latin typeface="Cambria Math" panose="02040503050406030204" pitchFamily="18" charset="0"/>
                        <a:ea typeface="Cambria Math" panose="02040503050406030204" pitchFamily="18" charset="0"/>
                      </a:rPr>
                      <m:t>=8</m:t>
                    </m:r>
                    <m:r>
                      <a:rPr lang="en-GB" b="0" i="1" smtClean="0">
                        <a:latin typeface="Cambria Math" panose="02040503050406030204" pitchFamily="18" charset="0"/>
                        <a:ea typeface="Cambria Math" panose="02040503050406030204" pitchFamily="18" charset="0"/>
                      </a:rPr>
                      <m:t>𝑄</m:t>
                    </m:r>
                    <m:r>
                      <a:rPr lang="en-GB" b="0" i="1" smtClean="0">
                        <a:latin typeface="Cambria Math" panose="02040503050406030204" pitchFamily="18" charset="0"/>
                        <a:ea typeface="Cambria Math" panose="02040503050406030204" pitchFamily="18" charset="0"/>
                      </a:rPr>
                      <m:t> −</m:t>
                    </m:r>
                    <m:f>
                      <m:fPr>
                        <m:ctrlPr>
                          <a:rPr lang="en-GB" i="1">
                            <a:latin typeface="Cambria Math" panose="02040503050406030204" pitchFamily="18" charset="0"/>
                          </a:rPr>
                        </m:ctrlPr>
                      </m:fPr>
                      <m:num>
                        <m:r>
                          <a:rPr lang="en-GB" i="1">
                            <a:latin typeface="Cambria Math" panose="02040503050406030204" pitchFamily="18" charset="0"/>
                          </a:rPr>
                          <m:t>1</m:t>
                        </m:r>
                      </m:num>
                      <m:den>
                        <m:r>
                          <a:rPr lang="en-GB" i="1">
                            <a:latin typeface="Cambria Math" panose="02040503050406030204" pitchFamily="18" charset="0"/>
                          </a:rPr>
                          <m:t>5</m:t>
                        </m:r>
                      </m:den>
                    </m:f>
                    <m:sSup>
                      <m:sSupPr>
                        <m:ctrlPr>
                          <a:rPr lang="en-GB" b="0" i="1" smtClean="0">
                            <a:latin typeface="Cambria Math" panose="02040503050406030204" pitchFamily="18" charset="0"/>
                          </a:rPr>
                        </m:ctrlPr>
                      </m:sSupPr>
                      <m:e>
                        <m:r>
                          <a:rPr lang="en-GB" b="0" i="1" smtClean="0">
                            <a:latin typeface="Cambria Math" panose="02040503050406030204" pitchFamily="18" charset="0"/>
                          </a:rPr>
                          <m:t>𝑄</m:t>
                        </m:r>
                      </m:e>
                      <m:sup>
                        <m:r>
                          <a:rPr lang="en-GB" b="0" i="1" smtClean="0">
                            <a:latin typeface="Cambria Math" panose="02040503050406030204" pitchFamily="18" charset="0"/>
                          </a:rPr>
                          <m:t>2</m:t>
                        </m:r>
                      </m:sup>
                    </m:sSup>
                  </m:oMath>
                </a14:m>
                <a:endParaRPr lang="en-GB" dirty="0"/>
              </a:p>
              <a:p>
                <a:pPr marL="457200" lvl="1" indent="0">
                  <a:buNone/>
                </a:pPr>
                <a:r>
                  <a:rPr lang="en-GB" dirty="0"/>
                  <a:t>MR is then calculated by taking the derivative of total revenue with respect to quantity:</a:t>
                </a:r>
              </a:p>
              <a:p>
                <a:pPr marL="914400" lvl="2" indent="0">
                  <a:buNone/>
                </a:pPr>
                <a:r>
                  <a:rPr lang="en-GB" dirty="0"/>
                  <a:t>Marginal revenue: </a:t>
                </a:r>
                <a14:m>
                  <m:oMath xmlns:m="http://schemas.openxmlformats.org/officeDocument/2006/math">
                    <m:r>
                      <a:rPr lang="en-GB" b="0" i="1" smtClean="0">
                        <a:latin typeface="Cambria Math" panose="02040503050406030204" pitchFamily="18" charset="0"/>
                      </a:rPr>
                      <m:t>𝑀𝑅</m:t>
                    </m:r>
                    <m:r>
                      <a:rPr lang="en-GB" b="0" i="1" smtClean="0">
                        <a:latin typeface="Cambria Math" panose="02040503050406030204" pitchFamily="18" charset="0"/>
                      </a:rPr>
                      <m:t>= </m:t>
                    </m:r>
                    <m:f>
                      <m:fPr>
                        <m:ctrlPr>
                          <a:rPr lang="en-GB" b="0" i="1" smtClean="0">
                            <a:latin typeface="Cambria Math" panose="02040503050406030204" pitchFamily="18" charset="0"/>
                          </a:rPr>
                        </m:ctrlPr>
                      </m:fPr>
                      <m:num>
                        <m:r>
                          <a:rPr lang="en-GB" b="0" i="1" smtClean="0">
                            <a:latin typeface="Cambria Math" panose="02040503050406030204" pitchFamily="18" charset="0"/>
                          </a:rPr>
                          <m:t>𝑑𝑇𝑅</m:t>
                        </m:r>
                      </m:num>
                      <m:den>
                        <m:r>
                          <a:rPr lang="en-GB" b="0" i="1" smtClean="0">
                            <a:latin typeface="Cambria Math" panose="02040503050406030204" pitchFamily="18" charset="0"/>
                          </a:rPr>
                          <m:t>𝑑𝑄</m:t>
                        </m:r>
                      </m:den>
                    </m:f>
                    <m:r>
                      <a:rPr lang="en-GB" b="0" i="1" smtClean="0">
                        <a:latin typeface="Cambria Math" panose="02040503050406030204" pitchFamily="18" charset="0"/>
                      </a:rPr>
                      <m:t>=8 − </m:t>
                    </m:r>
                    <m:f>
                      <m:fPr>
                        <m:ctrlPr>
                          <a:rPr lang="en-GB" i="1">
                            <a:latin typeface="Cambria Math" panose="02040503050406030204" pitchFamily="18" charset="0"/>
                          </a:rPr>
                        </m:ctrlPr>
                      </m:fPr>
                      <m:num>
                        <m:r>
                          <a:rPr lang="en-GB" b="0" i="1" smtClean="0">
                            <a:latin typeface="Cambria Math" panose="02040503050406030204" pitchFamily="18" charset="0"/>
                          </a:rPr>
                          <m:t>2</m:t>
                        </m:r>
                      </m:num>
                      <m:den>
                        <m:r>
                          <a:rPr lang="en-GB" i="1">
                            <a:latin typeface="Cambria Math" panose="02040503050406030204" pitchFamily="18" charset="0"/>
                          </a:rPr>
                          <m:t>5</m:t>
                        </m:r>
                      </m:den>
                    </m:f>
                    <m:r>
                      <a:rPr lang="en-GB" i="1">
                        <a:latin typeface="Cambria Math" panose="02040503050406030204" pitchFamily="18" charset="0"/>
                      </a:rPr>
                      <m:t>𝑄</m:t>
                    </m:r>
                  </m:oMath>
                </a14:m>
                <a:endParaRPr lang="en-GB" dirty="0"/>
              </a:p>
              <a:p>
                <a:pPr marL="0" indent="0">
                  <a:buNone/>
                </a:pPr>
                <a:r>
                  <a:rPr lang="en-GB" b="1" dirty="0">
                    <a:solidFill>
                      <a:schemeClr val="accent1"/>
                    </a:solidFill>
                  </a:rPr>
                  <a:t>Comparison: </a:t>
                </a:r>
                <a:r>
                  <a:rPr lang="en-GB" dirty="0"/>
                  <a:t>The (inverse) demand curve vs the Marginal </a:t>
                </a:r>
                <a:r>
                  <a:rPr lang="en-GB"/>
                  <a:t>Revenue curve</a:t>
                </a:r>
                <a:endParaRPr lang="en-GB" dirty="0"/>
              </a:p>
              <a:p>
                <a:pPr marL="457200" lvl="1" indent="0">
                  <a:buNone/>
                </a:pPr>
                <a:r>
                  <a:rPr lang="en-GB" dirty="0"/>
                  <a:t>The coefficient on Q (gradient) is </a:t>
                </a:r>
                <a:r>
                  <a:rPr lang="en-GB" b="1" dirty="0">
                    <a:solidFill>
                      <a:srgbClr val="FF0000"/>
                    </a:solidFill>
                  </a:rPr>
                  <a:t>twice</a:t>
                </a:r>
                <a:r>
                  <a:rPr lang="en-GB" dirty="0"/>
                  <a:t> as large in the marginal revenue equation as it is in the demand equation, implying MR is twice as steep.</a:t>
                </a:r>
              </a:p>
              <a:p>
                <a:pPr marL="457200" lvl="1" indent="0">
                  <a:buNone/>
                </a:pPr>
                <a:r>
                  <a:rPr lang="en-GB" dirty="0"/>
                  <a:t>The constant (intercept) is the same in both equations, implying MR and AR start from the same point on the price axis.</a:t>
                </a:r>
              </a:p>
            </p:txBody>
          </p:sp>
        </mc:Choice>
        <mc:Fallback xmlns="">
          <p:sp>
            <p:nvSpPr>
              <p:cNvPr id="4" name="Content Placeholder 2">
                <a:extLst>
                  <a:ext uri="{FF2B5EF4-FFF2-40B4-BE49-F238E27FC236}">
                    <a16:creationId xmlns:a16="http://schemas.microsoft.com/office/drawing/2014/main" id="{FF325F12-DD55-467D-9BA3-6AF84A6E8C6A}"/>
                  </a:ext>
                </a:extLst>
              </p:cNvPr>
              <p:cNvSpPr>
                <a:spLocks noGrp="1" noRot="1" noChangeAspect="1" noMove="1" noResize="1" noEditPoints="1" noAdjustHandles="1" noChangeArrowheads="1" noChangeShapeType="1" noTextEdit="1"/>
              </p:cNvSpPr>
              <p:nvPr>
                <p:ph idx="1"/>
              </p:nvPr>
            </p:nvSpPr>
            <p:spPr>
              <a:xfrm>
                <a:off x="0" y="1"/>
                <a:ext cx="12192000" cy="6858000"/>
              </a:xfrm>
              <a:blipFill>
                <a:blip r:embed="rId2"/>
                <a:stretch>
                  <a:fillRect l="-1000" t="-1422"/>
                </a:stretch>
              </a:blipFill>
            </p:spPr>
            <p:txBody>
              <a:bodyPr/>
              <a:lstStyle/>
              <a:p>
                <a:r>
                  <a:rPr lang="en-GB">
                    <a:noFill/>
                  </a:rPr>
                  <a:t> </a:t>
                </a:r>
              </a:p>
            </p:txBody>
          </p:sp>
        </mc:Fallback>
      </mc:AlternateContent>
    </p:spTree>
    <p:extLst>
      <p:ext uri="{BB962C8B-B14F-4D97-AF65-F5344CB8AC3E}">
        <p14:creationId xmlns:p14="http://schemas.microsoft.com/office/powerpoint/2010/main" val="1979853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97FD6DC9-63CD-4250-9D0D-DF55FB52098E}"/>
              </a:ext>
            </a:extLst>
          </p:cNvPr>
          <p:cNvSpPr/>
          <p:nvPr/>
        </p:nvSpPr>
        <p:spPr>
          <a:xfrm>
            <a:off x="240632" y="298187"/>
            <a:ext cx="5096265" cy="3969016"/>
          </a:xfrm>
          <a:prstGeom prst="roundRect">
            <a:avLst/>
          </a:prstGeom>
          <a:solidFill>
            <a:schemeClr val="tx1">
              <a:lumMod val="75000"/>
              <a:lumOff val="25000"/>
            </a:schemeClr>
          </a:solidFill>
          <a:ln w="152400">
            <a:solidFill>
              <a:schemeClr val="accent1">
                <a:lumMod val="20000"/>
                <a:lumOff val="8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693CDB0-B39C-41E0-ACC9-52D181E2B091}"/>
              </a:ext>
            </a:extLst>
          </p:cNvPr>
          <p:cNvSpPr>
            <a:spLocks noGrp="1"/>
          </p:cNvSpPr>
          <p:nvPr>
            <p:ph type="title"/>
          </p:nvPr>
        </p:nvSpPr>
        <p:spPr>
          <a:xfrm>
            <a:off x="576466" y="449181"/>
            <a:ext cx="4829483" cy="1100440"/>
          </a:xfrm>
        </p:spPr>
        <p:txBody>
          <a:bodyPr>
            <a:normAutofit/>
          </a:bodyPr>
          <a:lstStyle/>
          <a:p>
            <a:r>
              <a:rPr lang="en-GB" sz="3600" dirty="0">
                <a:solidFill>
                  <a:srgbClr val="FFFFFF"/>
                </a:solidFill>
              </a:rPr>
              <a:t>Where next?</a:t>
            </a:r>
          </a:p>
        </p:txBody>
      </p:sp>
      <p:sp>
        <p:nvSpPr>
          <p:cNvPr id="3" name="Content Placeholder 2">
            <a:extLst>
              <a:ext uri="{FF2B5EF4-FFF2-40B4-BE49-F238E27FC236}">
                <a16:creationId xmlns:a16="http://schemas.microsoft.com/office/drawing/2014/main" id="{4C889634-F490-454D-A9C7-52DD76EC5D20}"/>
              </a:ext>
            </a:extLst>
          </p:cNvPr>
          <p:cNvSpPr>
            <a:spLocks noGrp="1"/>
          </p:cNvSpPr>
          <p:nvPr>
            <p:ph idx="1"/>
          </p:nvPr>
        </p:nvSpPr>
        <p:spPr>
          <a:xfrm>
            <a:off x="335836" y="1437327"/>
            <a:ext cx="4936478" cy="2584548"/>
          </a:xfrm>
        </p:spPr>
        <p:txBody>
          <a:bodyPr anchor="t">
            <a:normAutofit lnSpcReduction="10000"/>
          </a:bodyPr>
          <a:lstStyle/>
          <a:p>
            <a:pPr marL="0" indent="0">
              <a:buNone/>
            </a:pPr>
            <a:r>
              <a:rPr lang="en-GB" sz="2400" dirty="0">
                <a:solidFill>
                  <a:srgbClr val="FFFFFF"/>
                </a:solidFill>
              </a:rPr>
              <a:t>Don’t forget to </a:t>
            </a:r>
            <a:r>
              <a:rPr lang="en-GB" sz="2400" b="1" dirty="0">
                <a:solidFill>
                  <a:srgbClr val="FF0000"/>
                </a:solidFill>
              </a:rPr>
              <a:t>SUBSCRIBE!</a:t>
            </a:r>
          </a:p>
          <a:p>
            <a:pPr marL="0" indent="0">
              <a:buNone/>
            </a:pPr>
            <a:r>
              <a:rPr lang="en-GB" sz="1800" dirty="0">
                <a:solidFill>
                  <a:srgbClr val="FFFFFF"/>
                </a:solidFill>
              </a:rPr>
              <a:t>Visit our website: </a:t>
            </a:r>
            <a:r>
              <a:rPr lang="en-GB" sz="1800" b="1" u="sng" dirty="0">
                <a:solidFill>
                  <a:srgbClr val="FFFFFF"/>
                </a:solidFill>
              </a:rPr>
              <a:t>www.smootheconomics.co.uk</a:t>
            </a:r>
          </a:p>
          <a:p>
            <a:pPr marL="457200" lvl="1" indent="0">
              <a:buNone/>
            </a:pPr>
            <a:r>
              <a:rPr lang="en-GB" sz="1800" dirty="0">
                <a:solidFill>
                  <a:srgbClr val="FFFFFF"/>
                </a:solidFill>
              </a:rPr>
              <a:t>Find more resources, extension materials, details of courses, competitions, and more!</a:t>
            </a:r>
          </a:p>
          <a:p>
            <a:pPr marL="0" indent="0">
              <a:buNone/>
            </a:pPr>
            <a:r>
              <a:rPr lang="en-GB" sz="1800" dirty="0">
                <a:solidFill>
                  <a:srgbClr val="FFFFFF"/>
                </a:solidFill>
              </a:rPr>
              <a:t>Follow our socials:</a:t>
            </a:r>
          </a:p>
          <a:p>
            <a:pPr marL="457200" lvl="1" indent="0">
              <a:buNone/>
            </a:pPr>
            <a:r>
              <a:rPr lang="en-GB" sz="1800" dirty="0">
                <a:solidFill>
                  <a:srgbClr val="FFFFFF"/>
                </a:solidFill>
              </a:rPr>
              <a:t>Instagram: @</a:t>
            </a:r>
            <a:r>
              <a:rPr lang="en-GB" sz="1800" dirty="0" err="1">
                <a:solidFill>
                  <a:srgbClr val="FFFFFF"/>
                </a:solidFill>
              </a:rPr>
              <a:t>smootheconomics</a:t>
            </a:r>
            <a:endParaRPr lang="en-GB" sz="1800" dirty="0">
              <a:solidFill>
                <a:srgbClr val="FFFFFF"/>
              </a:solidFill>
            </a:endParaRPr>
          </a:p>
          <a:p>
            <a:pPr marL="457200" lvl="1" indent="0">
              <a:buNone/>
            </a:pPr>
            <a:r>
              <a:rPr lang="en-GB" sz="1800" dirty="0">
                <a:solidFill>
                  <a:srgbClr val="FFFFFF"/>
                </a:solidFill>
              </a:rPr>
              <a:t>Twitter: @</a:t>
            </a:r>
            <a:r>
              <a:rPr lang="en-GB" sz="1800" dirty="0" err="1">
                <a:solidFill>
                  <a:srgbClr val="FFFFFF"/>
                </a:solidFill>
              </a:rPr>
              <a:t>SmoothEconomics</a:t>
            </a:r>
            <a:endParaRPr lang="en-GB" sz="1800" dirty="0">
              <a:solidFill>
                <a:srgbClr val="FFFFFF"/>
              </a:solidFill>
            </a:endParaRPr>
          </a:p>
          <a:p>
            <a:pPr marL="457200" lvl="1" indent="0">
              <a:buNone/>
            </a:pPr>
            <a:r>
              <a:rPr lang="en-GB" sz="1800" dirty="0">
                <a:solidFill>
                  <a:srgbClr val="FFFFFF"/>
                </a:solidFill>
              </a:rPr>
              <a:t>Facebook: @</a:t>
            </a:r>
            <a:r>
              <a:rPr lang="en-GB" sz="1800" dirty="0" err="1">
                <a:solidFill>
                  <a:srgbClr val="FFFFFF"/>
                </a:solidFill>
              </a:rPr>
              <a:t>SmoothEconomics</a:t>
            </a:r>
            <a:endParaRPr lang="en-GB" sz="1800" dirty="0">
              <a:solidFill>
                <a:srgbClr val="FFFFFF"/>
              </a:solidFill>
            </a:endParaRPr>
          </a:p>
          <a:p>
            <a:pPr marL="0" indent="0">
              <a:buNone/>
            </a:pPr>
            <a:endParaRPr lang="en-GB" sz="1800" dirty="0"/>
          </a:p>
        </p:txBody>
      </p:sp>
      <p:pic>
        <p:nvPicPr>
          <p:cNvPr id="11" name="Picture 2" descr="Social Media Icons Set Logo, Social Media Icons, Social Media ...">
            <a:extLst>
              <a:ext uri="{FF2B5EF4-FFF2-40B4-BE49-F238E27FC236}">
                <a16:creationId xmlns:a16="http://schemas.microsoft.com/office/drawing/2014/main" id="{ACAF7EC5-8CDB-49BB-A14C-03C8CB61446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730" t="2602" r="64107" b="68636"/>
          <a:stretch/>
        </p:blipFill>
        <p:spPr bwMode="auto">
          <a:xfrm>
            <a:off x="5586125" y="197110"/>
            <a:ext cx="2020824" cy="192695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Social Media Icons Set Logo, Social Media Icons, Social Media ...">
            <a:extLst>
              <a:ext uri="{FF2B5EF4-FFF2-40B4-BE49-F238E27FC236}">
                <a16:creationId xmlns:a16="http://schemas.microsoft.com/office/drawing/2014/main" id="{5A68899F-AF3D-402C-B36E-B90E3354614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246" t="35695" r="64591" b="35543"/>
          <a:stretch/>
        </p:blipFill>
        <p:spPr bwMode="auto">
          <a:xfrm>
            <a:off x="5586125" y="2492103"/>
            <a:ext cx="3339959" cy="318482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5E98E312-83DA-4D63-8A06-32004EC743C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8052716" y="-1167661"/>
            <a:ext cx="4493844" cy="4493844"/>
          </a:xfrm>
          <a:prstGeom prst="rect">
            <a:avLst/>
          </a:prstGeom>
        </p:spPr>
      </p:pic>
      <p:pic>
        <p:nvPicPr>
          <p:cNvPr id="13" name="Picture 2" descr="Social Media Icons Set Logo, Social Media Icons, Social Media ...">
            <a:extLst>
              <a:ext uri="{FF2B5EF4-FFF2-40B4-BE49-F238E27FC236}">
                <a16:creationId xmlns:a16="http://schemas.microsoft.com/office/drawing/2014/main" id="{FC3F4619-623B-4D24-9990-A59DCBB8926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4918" t="2505" r="34919" b="68733"/>
          <a:stretch/>
        </p:blipFill>
        <p:spPr bwMode="auto">
          <a:xfrm>
            <a:off x="8666678" y="3757469"/>
            <a:ext cx="4366662" cy="416384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Social Media Icons Set Logo, Social Media Icons, Social Media ...">
            <a:extLst>
              <a:ext uri="{FF2B5EF4-FFF2-40B4-BE49-F238E27FC236}">
                <a16:creationId xmlns:a16="http://schemas.microsoft.com/office/drawing/2014/main" id="{B8A781EC-5981-4322-9EF7-8BCADDDD8EE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6108" t="2261" r="3729" b="68977"/>
          <a:stretch/>
        </p:blipFill>
        <p:spPr bwMode="auto">
          <a:xfrm>
            <a:off x="1712708" y="4323088"/>
            <a:ext cx="4736218" cy="45162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3705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vert="horz" lIns="91440" tIns="45720" rIns="91440" bIns="45720" rtlCol="0" anchor="t">
            <a:normAutofit fontScale="92500"/>
          </a:bodyPr>
          <a:lstStyle/>
          <a:p>
            <a:pPr marL="0" indent="0" algn="ctr">
              <a:buNone/>
            </a:pPr>
            <a:r>
              <a:rPr lang="en-GB" u="sng" dirty="0"/>
              <a:t>Introduction to Revenue</a:t>
            </a:r>
          </a:p>
          <a:p>
            <a:pPr marL="0" indent="0">
              <a:buNone/>
            </a:pPr>
            <a:r>
              <a:rPr lang="en-GB" b="1" dirty="0">
                <a:solidFill>
                  <a:srgbClr val="FF0000"/>
                </a:solidFill>
              </a:rPr>
              <a:t>Total Revenue (TR):</a:t>
            </a:r>
            <a:r>
              <a:rPr lang="en-GB" dirty="0"/>
              <a:t> The total income a firm generates from selling its output</a:t>
            </a:r>
          </a:p>
          <a:p>
            <a:pPr marL="457200" lvl="1" indent="0">
              <a:buNone/>
            </a:pPr>
            <a:r>
              <a:rPr lang="en-GB" b="1" dirty="0">
                <a:solidFill>
                  <a:schemeClr val="accent3"/>
                </a:solidFill>
              </a:rPr>
              <a:t>Equation: </a:t>
            </a:r>
            <a:r>
              <a:rPr lang="en-GB" altLang="en-US" dirty="0"/>
              <a:t>TR=P x</a:t>
            </a:r>
            <a:r>
              <a:rPr lang="en-US" altLang="en-US" dirty="0">
                <a:cs typeface="Times New Roman" panose="02020603050405020304" pitchFamily="18" charset="0"/>
              </a:rPr>
              <a:t> Q</a:t>
            </a:r>
          </a:p>
          <a:p>
            <a:pPr marL="0" indent="0">
              <a:buNone/>
            </a:pPr>
            <a:r>
              <a:rPr lang="en-GB" b="1" dirty="0">
                <a:solidFill>
                  <a:schemeClr val="accent3"/>
                </a:solidFill>
              </a:rPr>
              <a:t>Average revenue (AR): </a:t>
            </a:r>
            <a:r>
              <a:rPr lang="en-GB" dirty="0"/>
              <a:t>Revenue per unit of output</a:t>
            </a:r>
          </a:p>
          <a:p>
            <a:pPr marL="457200" lvl="1" indent="0">
              <a:buNone/>
            </a:pPr>
            <a:r>
              <a:rPr lang="en-GB" b="1" dirty="0">
                <a:solidFill>
                  <a:schemeClr val="accent3"/>
                </a:solidFill>
              </a:rPr>
              <a:t>Equation: </a:t>
            </a:r>
            <a:r>
              <a:rPr lang="en-GB" dirty="0"/>
              <a:t>AR = TR/Q </a:t>
            </a:r>
          </a:p>
          <a:p>
            <a:pPr marL="0" indent="0">
              <a:buNone/>
            </a:pPr>
            <a:r>
              <a:rPr lang="en-GB" b="1" dirty="0">
                <a:solidFill>
                  <a:schemeClr val="accent1"/>
                </a:solidFill>
              </a:rPr>
              <a:t>Key Question: </a:t>
            </a:r>
            <a:r>
              <a:rPr lang="en-GB" altLang="en-US" dirty="0"/>
              <a:t>Why is AR = D</a:t>
            </a:r>
            <a:r>
              <a:rPr lang="en-GB" altLang="en-US" baseline="-25000" dirty="0"/>
              <a:t>(firm)</a:t>
            </a:r>
            <a:r>
              <a:rPr lang="en-GB" altLang="en-US" dirty="0"/>
              <a:t>? </a:t>
            </a:r>
            <a:endParaRPr lang="en-GB" dirty="0"/>
          </a:p>
          <a:p>
            <a:pPr marL="457200" lvl="1" indent="0">
              <a:buNone/>
            </a:pPr>
            <a:r>
              <a:rPr lang="en-GB" dirty="0"/>
              <a:t>This relies on the assumption of uniform price (one single price is charged for all units sold) </a:t>
            </a:r>
            <a:endParaRPr lang="en-GB" dirty="0">
              <a:cs typeface="Calibri"/>
            </a:endParaRPr>
          </a:p>
          <a:p>
            <a:pPr marL="457200" lvl="1" indent="0">
              <a:buNone/>
            </a:pPr>
            <a:r>
              <a:rPr lang="en-GB" dirty="0"/>
              <a:t>If this the case, since TR = P x Q, we can rewrite our average revenue equation as AR = (P x Q)/Q</a:t>
            </a:r>
          </a:p>
          <a:p>
            <a:pPr marL="457200" lvl="1" indent="0">
              <a:buNone/>
            </a:pPr>
            <a:r>
              <a:rPr lang="en-GB" dirty="0"/>
              <a:t>The Q terms cancel out and we are left with AR = P</a:t>
            </a:r>
          </a:p>
          <a:p>
            <a:pPr marL="457200" lvl="1" indent="0">
              <a:buNone/>
            </a:pPr>
            <a:r>
              <a:rPr lang="en-GB" dirty="0"/>
              <a:t>Therefore the AR curve gives the same info as the firm’s demand curve, the price at any given quantity, AR = P = D</a:t>
            </a:r>
          </a:p>
          <a:p>
            <a:pPr marL="0" indent="0">
              <a:buNone/>
            </a:pPr>
            <a:r>
              <a:rPr lang="en-GB" b="1" dirty="0">
                <a:solidFill>
                  <a:schemeClr val="accent3"/>
                </a:solidFill>
              </a:rPr>
              <a:t>Marginal revenue (MR):</a:t>
            </a:r>
            <a:r>
              <a:rPr lang="en-GB" dirty="0"/>
              <a:t> The addition to total revenue from selling one more unit of output</a:t>
            </a:r>
          </a:p>
          <a:p>
            <a:pPr marL="457200" lvl="1" indent="0">
              <a:buNone/>
            </a:pPr>
            <a:r>
              <a:rPr lang="en-GB" b="1" dirty="0">
                <a:solidFill>
                  <a:schemeClr val="accent3"/>
                </a:solidFill>
              </a:rPr>
              <a:t>Recap: </a:t>
            </a:r>
            <a:r>
              <a:rPr lang="en-GB" dirty="0"/>
              <a:t>Marginal refers to incremental change to one variable from an additional unit to another. </a:t>
            </a:r>
          </a:p>
          <a:p>
            <a:pPr marL="457200" lvl="1" indent="0">
              <a:buNone/>
            </a:pPr>
            <a:r>
              <a:rPr lang="en-GB" b="1" dirty="0">
                <a:solidFill>
                  <a:schemeClr val="accent3"/>
                </a:solidFill>
              </a:rPr>
              <a:t>Equation: </a:t>
            </a:r>
            <a:r>
              <a:rPr lang="en-GB" dirty="0"/>
              <a:t>MR = ∆TR/∆Q , it is the gradient function of the TR curve!</a:t>
            </a:r>
          </a:p>
          <a:p>
            <a:pPr marL="914400" lvl="2" indent="0">
              <a:buNone/>
            </a:pPr>
            <a:r>
              <a:rPr lang="en-GB" dirty="0"/>
              <a:t>When MR is equal to zero, total revenue is maximised</a:t>
            </a:r>
          </a:p>
          <a:p>
            <a:pPr marL="914400" lvl="2" indent="0">
              <a:buNone/>
            </a:pPr>
            <a:r>
              <a:rPr lang="en-GB" dirty="0"/>
              <a:t>MR is a very important concept for working out how to maximise profits (more on this later)</a:t>
            </a:r>
          </a:p>
        </p:txBody>
      </p:sp>
    </p:spTree>
    <p:extLst>
      <p:ext uri="{BB962C8B-B14F-4D97-AF65-F5344CB8AC3E}">
        <p14:creationId xmlns:p14="http://schemas.microsoft.com/office/powerpoint/2010/main" val="396816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fade">
                                      <p:cBhvr>
                                        <p:cTn id="35" dur="500"/>
                                        <p:tgtEl>
                                          <p:spTgt spid="4">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4">
                                            <p:txEl>
                                              <p:pRg st="7" end="7"/>
                                            </p:txEl>
                                          </p:spTgt>
                                        </p:tgtEl>
                                        <p:attrNameLst>
                                          <p:attrName>style.visibility</p:attrName>
                                        </p:attrNameLst>
                                      </p:cBhvr>
                                      <p:to>
                                        <p:strVal val="visible"/>
                                      </p:to>
                                    </p:set>
                                    <p:animEffect transition="in" filter="fade">
                                      <p:cBhvr>
                                        <p:cTn id="40" dur="500"/>
                                        <p:tgtEl>
                                          <p:spTgt spid="4">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4">
                                            <p:txEl>
                                              <p:pRg st="8" end="8"/>
                                            </p:txEl>
                                          </p:spTgt>
                                        </p:tgtEl>
                                        <p:attrNameLst>
                                          <p:attrName>style.visibility</p:attrName>
                                        </p:attrNameLst>
                                      </p:cBhvr>
                                      <p:to>
                                        <p:strVal val="visible"/>
                                      </p:to>
                                    </p:set>
                                    <p:animEffect transition="in" filter="fade">
                                      <p:cBhvr>
                                        <p:cTn id="45" dur="500"/>
                                        <p:tgtEl>
                                          <p:spTgt spid="4">
                                            <p:txEl>
                                              <p:pRg st="8" end="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4">
                                            <p:txEl>
                                              <p:pRg st="9" end="9"/>
                                            </p:txEl>
                                          </p:spTgt>
                                        </p:tgtEl>
                                        <p:attrNameLst>
                                          <p:attrName>style.visibility</p:attrName>
                                        </p:attrNameLst>
                                      </p:cBhvr>
                                      <p:to>
                                        <p:strVal val="visible"/>
                                      </p:to>
                                    </p:set>
                                    <p:animEffect transition="in" filter="fade">
                                      <p:cBhvr>
                                        <p:cTn id="50" dur="500"/>
                                        <p:tgtEl>
                                          <p:spTgt spid="4">
                                            <p:txEl>
                                              <p:pRg st="9" end="9"/>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4">
                                            <p:txEl>
                                              <p:pRg st="10" end="10"/>
                                            </p:txEl>
                                          </p:spTgt>
                                        </p:tgtEl>
                                        <p:attrNameLst>
                                          <p:attrName>style.visibility</p:attrName>
                                        </p:attrNameLst>
                                      </p:cBhvr>
                                      <p:to>
                                        <p:strVal val="visible"/>
                                      </p:to>
                                    </p:set>
                                    <p:animEffect transition="in" filter="fade">
                                      <p:cBhvr>
                                        <p:cTn id="55" dur="500"/>
                                        <p:tgtEl>
                                          <p:spTgt spid="4">
                                            <p:txEl>
                                              <p:pRg st="10" end="10"/>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4">
                                            <p:txEl>
                                              <p:pRg st="11" end="11"/>
                                            </p:txEl>
                                          </p:spTgt>
                                        </p:tgtEl>
                                        <p:attrNameLst>
                                          <p:attrName>style.visibility</p:attrName>
                                        </p:attrNameLst>
                                      </p:cBhvr>
                                      <p:to>
                                        <p:strVal val="visible"/>
                                      </p:to>
                                    </p:set>
                                    <p:animEffect transition="in" filter="fade">
                                      <p:cBhvr>
                                        <p:cTn id="60" dur="500"/>
                                        <p:tgtEl>
                                          <p:spTgt spid="4">
                                            <p:txEl>
                                              <p:pRg st="11" end="11"/>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4">
                                            <p:txEl>
                                              <p:pRg st="12" end="12"/>
                                            </p:txEl>
                                          </p:spTgt>
                                        </p:tgtEl>
                                        <p:attrNameLst>
                                          <p:attrName>style.visibility</p:attrName>
                                        </p:attrNameLst>
                                      </p:cBhvr>
                                      <p:to>
                                        <p:strVal val="visible"/>
                                      </p:to>
                                    </p:set>
                                    <p:animEffect transition="in" filter="fade">
                                      <p:cBhvr>
                                        <p:cTn id="65" dur="500"/>
                                        <p:tgtEl>
                                          <p:spTgt spid="4">
                                            <p:txEl>
                                              <p:pRg st="12" end="12"/>
                                            </p:txEl>
                                          </p:spTgt>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4">
                                            <p:txEl>
                                              <p:pRg st="13" end="13"/>
                                            </p:txEl>
                                          </p:spTgt>
                                        </p:tgtEl>
                                        <p:attrNameLst>
                                          <p:attrName>style.visibility</p:attrName>
                                        </p:attrNameLst>
                                      </p:cBhvr>
                                      <p:to>
                                        <p:strVal val="visible"/>
                                      </p:to>
                                    </p:set>
                                    <p:animEffect transition="in" filter="fade">
                                      <p:cBhvr>
                                        <p:cTn id="68" dur="500"/>
                                        <p:tgtEl>
                                          <p:spTgt spid="4">
                                            <p:txEl>
                                              <p:pRg st="13" end="13"/>
                                            </p:txEl>
                                          </p:spTgt>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4">
                                            <p:txEl>
                                              <p:pRg st="14" end="14"/>
                                            </p:txEl>
                                          </p:spTgt>
                                        </p:tgtEl>
                                        <p:attrNameLst>
                                          <p:attrName>style.visibility</p:attrName>
                                        </p:attrNameLst>
                                      </p:cBhvr>
                                      <p:to>
                                        <p:strVal val="visible"/>
                                      </p:to>
                                    </p:set>
                                    <p:animEffect transition="in" filter="fade">
                                      <p:cBhvr>
                                        <p:cTn id="71"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Two Types of Firms</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Revenue</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2368883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a:bodyPr>
          <a:lstStyle/>
          <a:p>
            <a:pPr marL="0" indent="0" algn="ctr">
              <a:buNone/>
            </a:pPr>
            <a:r>
              <a:rPr lang="en-GB" u="sng" dirty="0"/>
              <a:t>Two Types of firms</a:t>
            </a:r>
          </a:p>
          <a:p>
            <a:pPr marL="0" indent="0">
              <a:buNone/>
            </a:pPr>
            <a:r>
              <a:rPr lang="en-GB" b="1" dirty="0">
                <a:solidFill>
                  <a:schemeClr val="accent1"/>
                </a:solidFill>
              </a:rPr>
              <a:t>An important distinction:</a:t>
            </a:r>
            <a:r>
              <a:rPr lang="en-GB" b="1" dirty="0"/>
              <a:t> </a:t>
            </a:r>
            <a:r>
              <a:rPr lang="en-GB" dirty="0"/>
              <a:t>It is important to note that not all firms have the same shaped demand curve, and this depends on whether they have some degree of influence over the market price, or whether they simply have to take the price determined by market supply and demand.</a:t>
            </a:r>
          </a:p>
          <a:p>
            <a:pPr marL="0" indent="0">
              <a:buNone/>
            </a:pPr>
            <a:endParaRPr lang="en-GB" dirty="0"/>
          </a:p>
          <a:p>
            <a:pPr marL="0" indent="0">
              <a:buNone/>
            </a:pPr>
            <a:endParaRPr lang="en-GB" b="1" dirty="0"/>
          </a:p>
        </p:txBody>
      </p:sp>
      <p:pic>
        <p:nvPicPr>
          <p:cNvPr id="3" name="Picture 2">
            <a:extLst>
              <a:ext uri="{FF2B5EF4-FFF2-40B4-BE49-F238E27FC236}">
                <a16:creationId xmlns:a16="http://schemas.microsoft.com/office/drawing/2014/main" id="{B62356D9-9BE3-4245-84BC-690B399BA995}"/>
              </a:ext>
            </a:extLst>
          </p:cNvPr>
          <p:cNvPicPr>
            <a:picLocks noChangeAspect="1"/>
          </p:cNvPicPr>
          <p:nvPr/>
        </p:nvPicPr>
        <p:blipFill>
          <a:blip r:embed="rId2"/>
          <a:stretch>
            <a:fillRect/>
          </a:stretch>
        </p:blipFill>
        <p:spPr>
          <a:xfrm>
            <a:off x="7560810" y="2122714"/>
            <a:ext cx="4282847" cy="4502480"/>
          </a:xfrm>
          <a:prstGeom prst="rect">
            <a:avLst/>
          </a:prstGeom>
          <a:ln>
            <a:solidFill>
              <a:schemeClr val="tx1"/>
            </a:solidFill>
          </a:ln>
        </p:spPr>
      </p:pic>
      <p:sp>
        <p:nvSpPr>
          <p:cNvPr id="5" name="Content Placeholder 2">
            <a:extLst>
              <a:ext uri="{FF2B5EF4-FFF2-40B4-BE49-F238E27FC236}">
                <a16:creationId xmlns:a16="http://schemas.microsoft.com/office/drawing/2014/main" id="{69959B26-51F2-44EA-8A66-8C81170E411A}"/>
              </a:ext>
            </a:extLst>
          </p:cNvPr>
          <p:cNvSpPr txBox="1">
            <a:spLocks/>
          </p:cNvSpPr>
          <p:nvPr/>
        </p:nvSpPr>
        <p:spPr>
          <a:xfrm>
            <a:off x="0" y="2122714"/>
            <a:ext cx="7212467" cy="6858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dirty="0">
                <a:solidFill>
                  <a:schemeClr val="accent3"/>
                </a:solidFill>
              </a:rPr>
              <a:t>Price Setters: </a:t>
            </a:r>
            <a:r>
              <a:rPr lang="en-GB" dirty="0"/>
              <a:t>A firm that can change its price to alter the quantity it sells. </a:t>
            </a:r>
          </a:p>
          <a:p>
            <a:pPr marL="0" indent="0">
              <a:buFont typeface="Arial" panose="020B0604020202020204" pitchFamily="34" charset="0"/>
              <a:buNone/>
            </a:pPr>
            <a:r>
              <a:rPr lang="en-GB" b="1" dirty="0">
                <a:solidFill>
                  <a:schemeClr val="accent1"/>
                </a:solidFill>
              </a:rPr>
              <a:t>Analysis</a:t>
            </a:r>
            <a:r>
              <a:rPr lang="en-GB" dirty="0"/>
              <a:t> Given the law of demand, a firm can lower its price in order to increase quantity demanded. </a:t>
            </a:r>
          </a:p>
          <a:p>
            <a:pPr marL="457200" lvl="1" indent="0">
              <a:buFont typeface="Arial" panose="020B0604020202020204" pitchFamily="34" charset="0"/>
              <a:buNone/>
            </a:pPr>
            <a:r>
              <a:rPr lang="en-GB" dirty="0"/>
              <a:t>In other words, an individual price setter faces a downward sloping firm demand curve. </a:t>
            </a:r>
          </a:p>
          <a:p>
            <a:pPr marL="457200" lvl="1" indent="0">
              <a:buFont typeface="Arial" panose="020B0604020202020204" pitchFamily="34" charset="0"/>
              <a:buNone/>
            </a:pPr>
            <a:r>
              <a:rPr lang="en-GB" dirty="0"/>
              <a:t>In order for this to happen, a firm requires some level of product differentiation – this can be as simple as producing similar (but different products) or branding (</a:t>
            </a:r>
            <a:r>
              <a:rPr lang="en-GB" b="1" dirty="0">
                <a:solidFill>
                  <a:schemeClr val="accent4"/>
                </a:solidFill>
              </a:rPr>
              <a:t>E.g</a:t>
            </a:r>
            <a:r>
              <a:rPr lang="en-GB" dirty="0"/>
              <a:t>. Pepsi and Coca Cola)</a:t>
            </a:r>
          </a:p>
          <a:p>
            <a:pPr marL="0" indent="0">
              <a:buFont typeface="Arial" panose="020B0604020202020204" pitchFamily="34" charset="0"/>
              <a:buNone/>
            </a:pPr>
            <a:endParaRPr lang="en-GB" dirty="0"/>
          </a:p>
          <a:p>
            <a:pPr marL="0" indent="0">
              <a:buFont typeface="Arial" panose="020B0604020202020204" pitchFamily="34" charset="0"/>
              <a:buNone/>
            </a:pPr>
            <a:endParaRPr lang="en-GB" b="1" dirty="0"/>
          </a:p>
        </p:txBody>
      </p:sp>
    </p:spTree>
    <p:extLst>
      <p:ext uri="{BB962C8B-B14F-4D97-AF65-F5344CB8AC3E}">
        <p14:creationId xmlns:p14="http://schemas.microsoft.com/office/powerpoint/2010/main" val="3022641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fade">
                                      <p:cBhvr>
                                        <p:cTn id="27" dur="500"/>
                                        <p:tgtEl>
                                          <p:spTgt spid="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fade">
                                      <p:cBhvr>
                                        <p:cTn id="32" dur="500"/>
                                        <p:tgtEl>
                                          <p:spTgt spid="5">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a:bodyPr>
          <a:lstStyle/>
          <a:p>
            <a:pPr marL="0" indent="0">
              <a:buNone/>
            </a:pPr>
            <a:r>
              <a:rPr lang="en-GB" b="1" dirty="0">
                <a:solidFill>
                  <a:schemeClr val="accent1"/>
                </a:solidFill>
              </a:rPr>
              <a:t>Price Setters Demand Curves:</a:t>
            </a:r>
            <a:endParaRPr lang="en-GB" dirty="0"/>
          </a:p>
          <a:p>
            <a:pPr marL="0" indent="0">
              <a:buNone/>
            </a:pPr>
            <a:endParaRPr lang="en-GB" b="1" dirty="0"/>
          </a:p>
        </p:txBody>
      </p:sp>
      <p:grpSp>
        <p:nvGrpSpPr>
          <p:cNvPr id="2" name="Group 1">
            <a:extLst>
              <a:ext uri="{FF2B5EF4-FFF2-40B4-BE49-F238E27FC236}">
                <a16:creationId xmlns:a16="http://schemas.microsoft.com/office/drawing/2014/main" id="{9DFC2BEC-4A46-6B4A-A085-80EEA7B98910}"/>
              </a:ext>
            </a:extLst>
          </p:cNvPr>
          <p:cNvGrpSpPr/>
          <p:nvPr/>
        </p:nvGrpSpPr>
        <p:grpSpPr>
          <a:xfrm>
            <a:off x="3389955" y="1063498"/>
            <a:ext cx="5683552" cy="4731003"/>
            <a:chOff x="8311097" y="3143250"/>
            <a:chExt cx="4040329" cy="3480905"/>
          </a:xfrm>
        </p:grpSpPr>
        <p:sp>
          <p:nvSpPr>
            <p:cNvPr id="17" name="Rectangle 16">
              <a:extLst>
                <a:ext uri="{FF2B5EF4-FFF2-40B4-BE49-F238E27FC236}">
                  <a16:creationId xmlns:a16="http://schemas.microsoft.com/office/drawing/2014/main" id="{29AF5CDF-FF04-5747-8FBD-9E229222D11E}"/>
                </a:ext>
              </a:extLst>
            </p:cNvPr>
            <p:cNvSpPr/>
            <p:nvPr/>
          </p:nvSpPr>
          <p:spPr>
            <a:xfrm>
              <a:off x="8311097" y="3143250"/>
              <a:ext cx="3815525" cy="3467100"/>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grpSp>
          <p:nvGrpSpPr>
            <p:cNvPr id="18" name="Group 17">
              <a:extLst>
                <a:ext uri="{FF2B5EF4-FFF2-40B4-BE49-F238E27FC236}">
                  <a16:creationId xmlns:a16="http://schemas.microsoft.com/office/drawing/2014/main" id="{DC792849-B0A3-3542-A018-0AB3737862EE}"/>
                </a:ext>
              </a:extLst>
            </p:cNvPr>
            <p:cNvGrpSpPr/>
            <p:nvPr/>
          </p:nvGrpSpPr>
          <p:grpSpPr>
            <a:xfrm>
              <a:off x="8380633" y="3314702"/>
              <a:ext cx="3970793" cy="3309453"/>
              <a:chOff x="7318590" y="1459361"/>
              <a:chExt cx="3970793" cy="3311667"/>
            </a:xfrm>
          </p:grpSpPr>
          <p:cxnSp>
            <p:nvCxnSpPr>
              <p:cNvPr id="19" name="Straight Connector 18">
                <a:extLst>
                  <a:ext uri="{FF2B5EF4-FFF2-40B4-BE49-F238E27FC236}">
                    <a16:creationId xmlns:a16="http://schemas.microsoft.com/office/drawing/2014/main" id="{1EC34A9D-10D2-A74F-9B86-59C449D04EC2}"/>
                  </a:ext>
                </a:extLst>
              </p:cNvPr>
              <p:cNvCxnSpPr>
                <a:cxnSpLocks/>
              </p:cNvCxnSpPr>
              <p:nvPr/>
            </p:nvCxnSpPr>
            <p:spPr>
              <a:xfrm>
                <a:off x="8104654" y="1482792"/>
                <a:ext cx="0" cy="2880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23A2AF6-616F-4B4D-8B1F-CD1C6B410442}"/>
                  </a:ext>
                </a:extLst>
              </p:cNvPr>
              <p:cNvCxnSpPr>
                <a:cxnSpLocks/>
              </p:cNvCxnSpPr>
              <p:nvPr/>
            </p:nvCxnSpPr>
            <p:spPr>
              <a:xfrm>
                <a:off x="8094019" y="4356042"/>
                <a:ext cx="288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6D8457FA-1387-BF41-9489-87168BD883C3}"/>
                  </a:ext>
                </a:extLst>
              </p:cNvPr>
              <p:cNvGrpSpPr/>
              <p:nvPr/>
            </p:nvGrpSpPr>
            <p:grpSpPr>
              <a:xfrm>
                <a:off x="8218128" y="1659417"/>
                <a:ext cx="2818091" cy="2591306"/>
                <a:chOff x="859062" y="524882"/>
                <a:chExt cx="2818091" cy="2591306"/>
              </a:xfrm>
            </p:grpSpPr>
            <p:cxnSp>
              <p:nvCxnSpPr>
                <p:cNvPr id="24" name="Straight Connector 23">
                  <a:extLst>
                    <a:ext uri="{FF2B5EF4-FFF2-40B4-BE49-F238E27FC236}">
                      <a16:creationId xmlns:a16="http://schemas.microsoft.com/office/drawing/2014/main" id="{116EF906-1A40-7946-9AE9-092C0E527DA8}"/>
                    </a:ext>
                  </a:extLst>
                </p:cNvPr>
                <p:cNvCxnSpPr>
                  <a:cxnSpLocks/>
                </p:cNvCxnSpPr>
                <p:nvPr/>
              </p:nvCxnSpPr>
              <p:spPr>
                <a:xfrm>
                  <a:off x="914953" y="524882"/>
                  <a:ext cx="2520000" cy="252000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25" name="TextBox 10">
                  <a:extLst>
                    <a:ext uri="{FF2B5EF4-FFF2-40B4-BE49-F238E27FC236}">
                      <a16:creationId xmlns:a16="http://schemas.microsoft.com/office/drawing/2014/main" id="{1CFE1CEA-DE97-DB42-A78F-C6D89A8DB6C2}"/>
                    </a:ext>
                  </a:extLst>
                </p:cNvPr>
                <p:cNvSpPr txBox="1"/>
                <p:nvPr/>
              </p:nvSpPr>
              <p:spPr>
                <a:xfrm>
                  <a:off x="2842964" y="1922506"/>
                  <a:ext cx="834189" cy="52118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000" b="1" dirty="0">
                      <a:solidFill>
                        <a:srgbClr val="FF0000"/>
                      </a:solidFill>
                    </a:rPr>
                    <a:t>D – Coca Cola</a:t>
                  </a:r>
                </a:p>
              </p:txBody>
            </p:sp>
            <p:cxnSp>
              <p:nvCxnSpPr>
                <p:cNvPr id="3" name="Straight Connector 2">
                  <a:extLst>
                    <a:ext uri="{FF2B5EF4-FFF2-40B4-BE49-F238E27FC236}">
                      <a16:creationId xmlns:a16="http://schemas.microsoft.com/office/drawing/2014/main" id="{862F08DA-B84C-A44C-A32A-2540E394A4A3}"/>
                    </a:ext>
                  </a:extLst>
                </p:cNvPr>
                <p:cNvCxnSpPr>
                  <a:cxnSpLocks/>
                </p:cNvCxnSpPr>
                <p:nvPr/>
              </p:nvCxnSpPr>
              <p:spPr>
                <a:xfrm>
                  <a:off x="859062" y="1800503"/>
                  <a:ext cx="1231208" cy="1315685"/>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30" name="TextBox 10">
                  <a:extLst>
                    <a:ext uri="{FF2B5EF4-FFF2-40B4-BE49-F238E27FC236}">
                      <a16:creationId xmlns:a16="http://schemas.microsoft.com/office/drawing/2014/main" id="{5E4E85E9-12B1-B644-8A3C-DCD9BACB69D9}"/>
                    </a:ext>
                  </a:extLst>
                </p:cNvPr>
                <p:cNvSpPr txBox="1"/>
                <p:nvPr/>
              </p:nvSpPr>
              <p:spPr>
                <a:xfrm>
                  <a:off x="1879889" y="2596503"/>
                  <a:ext cx="1173458" cy="294584"/>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000" b="1" dirty="0">
                      <a:solidFill>
                        <a:srgbClr val="FF0000"/>
                      </a:solidFill>
                    </a:rPr>
                    <a:t>D – Pepsi</a:t>
                  </a:r>
                </a:p>
              </p:txBody>
            </p:sp>
          </p:grpSp>
          <p:sp>
            <p:nvSpPr>
              <p:cNvPr id="22" name="TextBox 7">
                <a:extLst>
                  <a:ext uri="{FF2B5EF4-FFF2-40B4-BE49-F238E27FC236}">
                    <a16:creationId xmlns:a16="http://schemas.microsoft.com/office/drawing/2014/main" id="{F3F0F9B8-FB8E-DB41-B412-B9695759C32A}"/>
                  </a:ext>
                </a:extLst>
              </p:cNvPr>
              <p:cNvSpPr txBox="1"/>
              <p:nvPr/>
            </p:nvSpPr>
            <p:spPr>
              <a:xfrm>
                <a:off x="10175427" y="4370918"/>
                <a:ext cx="1113956" cy="400110"/>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000" dirty="0"/>
                  <a:t>Quantity</a:t>
                </a:r>
              </a:p>
            </p:txBody>
          </p:sp>
          <p:sp>
            <p:nvSpPr>
              <p:cNvPr id="23" name="TextBox 8">
                <a:extLst>
                  <a:ext uri="{FF2B5EF4-FFF2-40B4-BE49-F238E27FC236}">
                    <a16:creationId xmlns:a16="http://schemas.microsoft.com/office/drawing/2014/main" id="{CFA664F9-3E83-554B-9D01-35F08CEE0CD6}"/>
                  </a:ext>
                </a:extLst>
              </p:cNvPr>
              <p:cNvSpPr txBox="1"/>
              <p:nvPr/>
            </p:nvSpPr>
            <p:spPr>
              <a:xfrm>
                <a:off x="7318590" y="1459361"/>
                <a:ext cx="834190" cy="400110"/>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000" dirty="0"/>
                  <a:t>Price</a:t>
                </a:r>
              </a:p>
            </p:txBody>
          </p:sp>
        </p:grpSp>
      </p:grpSp>
    </p:spTree>
    <p:extLst>
      <p:ext uri="{BB962C8B-B14F-4D97-AF65-F5344CB8AC3E}">
        <p14:creationId xmlns:p14="http://schemas.microsoft.com/office/powerpoint/2010/main" val="4027216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vert="horz" lIns="91440" tIns="45720" rIns="91440" bIns="45720" rtlCol="0" anchor="t">
            <a:normAutofit/>
          </a:bodyPr>
          <a:lstStyle/>
          <a:p>
            <a:pPr marL="0" indent="0">
              <a:buNone/>
            </a:pPr>
            <a:r>
              <a:rPr lang="en-GB" b="1" dirty="0">
                <a:solidFill>
                  <a:schemeClr val="accent3"/>
                </a:solidFill>
              </a:rPr>
              <a:t>Price Takers: </a:t>
            </a:r>
            <a:r>
              <a:rPr lang="en-GB" dirty="0"/>
              <a:t>A firm which is unable to influence the market price and therefore must simply accept the prevailing market price. </a:t>
            </a:r>
          </a:p>
          <a:p>
            <a:pPr marL="0" indent="0">
              <a:buNone/>
            </a:pPr>
            <a:r>
              <a:rPr lang="en-GB" b="1" dirty="0">
                <a:solidFill>
                  <a:schemeClr val="accent1"/>
                </a:solidFill>
              </a:rPr>
              <a:t>Analysis: </a:t>
            </a:r>
            <a:r>
              <a:rPr lang="en-GB" dirty="0"/>
              <a:t>In this case, the market for a product (demand and supply) determines its price and individual firms in the market can sell as many units as they wish at this price.</a:t>
            </a:r>
          </a:p>
          <a:p>
            <a:pPr marL="457200" lvl="1" indent="0">
              <a:buNone/>
            </a:pPr>
            <a:r>
              <a:rPr lang="en-GB" dirty="0"/>
              <a:t>This often happens in markets with homogeneous (identical) goods that have small market shares (</a:t>
            </a:r>
            <a:r>
              <a:rPr lang="en-GB" b="1" dirty="0">
                <a:solidFill>
                  <a:schemeClr val="accent4"/>
                </a:solidFill>
              </a:rPr>
              <a:t>E.g. </a:t>
            </a:r>
            <a:r>
              <a:rPr lang="en-GB" dirty="0"/>
              <a:t>Supermarket cola)</a:t>
            </a:r>
          </a:p>
          <a:p>
            <a:pPr marL="457200" lvl="1" indent="0">
              <a:buNone/>
            </a:pPr>
            <a:r>
              <a:rPr lang="en-GB" dirty="0"/>
              <a:t>Though other conditions are required, and we will examine this in more detail later.</a:t>
            </a:r>
          </a:p>
          <a:p>
            <a:pPr marL="457200" lvl="1" indent="0">
              <a:buNone/>
            </a:pPr>
            <a:r>
              <a:rPr lang="en-GB" dirty="0"/>
              <a:t>These firms face a perfectly elastic (flat) individual demand curve</a:t>
            </a:r>
          </a:p>
          <a:p>
            <a:pPr marL="0" indent="0">
              <a:buNone/>
            </a:pPr>
            <a:endParaRPr lang="en-GB" dirty="0"/>
          </a:p>
          <a:p>
            <a:pPr marL="0" indent="0">
              <a:buNone/>
            </a:pPr>
            <a:endParaRPr lang="en-GB" b="1" dirty="0"/>
          </a:p>
        </p:txBody>
      </p:sp>
      <p:grpSp>
        <p:nvGrpSpPr>
          <p:cNvPr id="12" name="Group 11">
            <a:extLst>
              <a:ext uri="{FF2B5EF4-FFF2-40B4-BE49-F238E27FC236}">
                <a16:creationId xmlns:a16="http://schemas.microsoft.com/office/drawing/2014/main" id="{CCEAD677-A1E5-4783-904E-7A88ED5EFFA6}"/>
              </a:ext>
            </a:extLst>
          </p:cNvPr>
          <p:cNvGrpSpPr/>
          <p:nvPr/>
        </p:nvGrpSpPr>
        <p:grpSpPr>
          <a:xfrm>
            <a:off x="1240971" y="3797392"/>
            <a:ext cx="9983664" cy="2766693"/>
            <a:chOff x="1240971" y="3797392"/>
            <a:chExt cx="9983664" cy="2766693"/>
          </a:xfrm>
        </p:grpSpPr>
        <p:pic>
          <p:nvPicPr>
            <p:cNvPr id="9" name="Picture 8">
              <a:extLst>
                <a:ext uri="{FF2B5EF4-FFF2-40B4-BE49-F238E27FC236}">
                  <a16:creationId xmlns:a16="http://schemas.microsoft.com/office/drawing/2014/main" id="{42AC283B-51B3-40EC-8C62-A4234B5424A2}"/>
                </a:ext>
              </a:extLst>
            </p:cNvPr>
            <p:cNvPicPr>
              <a:picLocks noChangeAspect="1"/>
            </p:cNvPicPr>
            <p:nvPr/>
          </p:nvPicPr>
          <p:blipFill>
            <a:blip r:embed="rId2"/>
            <a:stretch>
              <a:fillRect/>
            </a:stretch>
          </p:blipFill>
          <p:spPr>
            <a:xfrm>
              <a:off x="5268789" y="3797392"/>
              <a:ext cx="5955846" cy="2766693"/>
            </a:xfrm>
            <a:prstGeom prst="rect">
              <a:avLst/>
            </a:prstGeom>
            <a:ln>
              <a:solidFill>
                <a:schemeClr val="tx1"/>
              </a:solidFill>
            </a:ln>
          </p:spPr>
        </p:pic>
        <p:pic>
          <p:nvPicPr>
            <p:cNvPr id="11" name="Picture 10">
              <a:extLst>
                <a:ext uri="{FF2B5EF4-FFF2-40B4-BE49-F238E27FC236}">
                  <a16:creationId xmlns:a16="http://schemas.microsoft.com/office/drawing/2014/main" id="{6C8DF11D-6F0E-4CB1-B746-41C714CE8F90}"/>
                </a:ext>
              </a:extLst>
            </p:cNvPr>
            <p:cNvPicPr>
              <a:picLocks noChangeAspect="1"/>
            </p:cNvPicPr>
            <p:nvPr/>
          </p:nvPicPr>
          <p:blipFill>
            <a:blip r:embed="rId3"/>
            <a:stretch>
              <a:fillRect/>
            </a:stretch>
          </p:blipFill>
          <p:spPr>
            <a:xfrm>
              <a:off x="1240971" y="3797392"/>
              <a:ext cx="4027818" cy="2757506"/>
            </a:xfrm>
            <a:prstGeom prst="rect">
              <a:avLst/>
            </a:prstGeom>
            <a:ln>
              <a:solidFill>
                <a:schemeClr val="tx1"/>
              </a:solidFill>
            </a:ln>
          </p:spPr>
        </p:pic>
      </p:grpSp>
    </p:spTree>
    <p:extLst>
      <p:ext uri="{BB962C8B-B14F-4D97-AF65-F5344CB8AC3E}">
        <p14:creationId xmlns:p14="http://schemas.microsoft.com/office/powerpoint/2010/main" val="3148787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fade">
                                      <p:cBhvr>
                                        <p:cTn id="20" dur="500"/>
                                        <p:tgtEl>
                                          <p:spTgt spid="4">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Effect transition="in" filter="fade">
                                      <p:cBhvr>
                                        <p:cTn id="25" dur="500"/>
                                        <p:tgtEl>
                                          <p:spTgt spid="4">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a:bodyPr>
          <a:lstStyle/>
          <a:p>
            <a:pPr marL="0" indent="0">
              <a:buNone/>
            </a:pPr>
            <a:r>
              <a:rPr lang="en-GB" b="1" dirty="0">
                <a:solidFill>
                  <a:schemeClr val="accent1"/>
                </a:solidFill>
              </a:rPr>
              <a:t>Price Takers Demand Curves:</a:t>
            </a:r>
            <a:endParaRPr lang="en-GB" dirty="0"/>
          </a:p>
          <a:p>
            <a:pPr marL="0" indent="0">
              <a:buNone/>
            </a:pPr>
            <a:endParaRPr lang="en-GB" b="1" dirty="0"/>
          </a:p>
        </p:txBody>
      </p:sp>
      <p:pic>
        <p:nvPicPr>
          <p:cNvPr id="3" name="Picture 2">
            <a:extLst>
              <a:ext uri="{FF2B5EF4-FFF2-40B4-BE49-F238E27FC236}">
                <a16:creationId xmlns:a16="http://schemas.microsoft.com/office/drawing/2014/main" id="{8B169125-7620-41E3-AD2D-A1EDF16932F8}"/>
              </a:ext>
            </a:extLst>
          </p:cNvPr>
          <p:cNvPicPr>
            <a:picLocks noChangeAspect="1"/>
          </p:cNvPicPr>
          <p:nvPr/>
        </p:nvPicPr>
        <p:blipFill>
          <a:blip r:embed="rId2"/>
          <a:stretch>
            <a:fillRect/>
          </a:stretch>
        </p:blipFill>
        <p:spPr>
          <a:xfrm>
            <a:off x="1791031" y="1301924"/>
            <a:ext cx="8609937" cy="4254151"/>
          </a:xfrm>
          <a:prstGeom prst="rect">
            <a:avLst/>
          </a:prstGeom>
          <a:ln>
            <a:solidFill>
              <a:schemeClr val="tx1"/>
            </a:solidFill>
          </a:ln>
        </p:spPr>
      </p:pic>
    </p:spTree>
    <p:extLst>
      <p:ext uri="{BB962C8B-B14F-4D97-AF65-F5344CB8AC3E}">
        <p14:creationId xmlns:p14="http://schemas.microsoft.com/office/powerpoint/2010/main" val="2207177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Total Revenue</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Revenue</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2272042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ne slide lessons">
      <a:dk1>
        <a:sysClr val="windowText" lastClr="000000"/>
      </a:dk1>
      <a:lt1>
        <a:srgbClr val="CCECFF"/>
      </a:lt1>
      <a:dk2>
        <a:srgbClr val="44546A"/>
      </a:dk2>
      <a:lt2>
        <a:srgbClr val="00EA80"/>
      </a:lt2>
      <a:accent1>
        <a:srgbClr val="0000FF"/>
      </a:accent1>
      <a:accent2>
        <a:srgbClr val="ED7D31"/>
      </a:accent2>
      <a:accent3>
        <a:srgbClr val="FF0000"/>
      </a:accent3>
      <a:accent4>
        <a:srgbClr val="00B050"/>
      </a:accent4>
      <a:accent5>
        <a:srgbClr val="9900FF"/>
      </a:accent5>
      <a:accent6>
        <a:srgbClr val="A5A5A5"/>
      </a:accent6>
      <a:hlink>
        <a:srgbClr val="9900FF"/>
      </a:hlink>
      <a:folHlink>
        <a:srgbClr val="C165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9633</TotalTime>
  <Words>2052</Words>
  <Application>Microsoft Office PowerPoint</Application>
  <PresentationFormat>Widescreen</PresentationFormat>
  <Paragraphs>178</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Cambria Math</vt:lpstr>
      <vt:lpstr>Times New Roman</vt:lpstr>
      <vt:lpstr>1_Office Theme</vt:lpstr>
      <vt:lpstr>Revenue</vt:lpstr>
      <vt:lpstr>Introduction to Revenue</vt:lpstr>
      <vt:lpstr>PowerPoint Presentation</vt:lpstr>
      <vt:lpstr>Two Types of Firms</vt:lpstr>
      <vt:lpstr>PowerPoint Presentation</vt:lpstr>
      <vt:lpstr>PowerPoint Presentation</vt:lpstr>
      <vt:lpstr>PowerPoint Presentation</vt:lpstr>
      <vt:lpstr>PowerPoint Presentation</vt:lpstr>
      <vt:lpstr>Total Revenue</vt:lpstr>
      <vt:lpstr>PowerPoint Presentation</vt:lpstr>
      <vt:lpstr>PowerPoint Presentation</vt:lpstr>
      <vt:lpstr>Demand &amp; Marginal Revenue</vt:lpstr>
      <vt:lpstr>PowerPoint Presentation</vt:lpstr>
      <vt:lpstr>PowerPoint Presentation</vt:lpstr>
      <vt:lpstr>PowerPoint Presentation</vt:lpstr>
      <vt:lpstr>Changes in Revenue</vt:lpstr>
      <vt:lpstr>PowerPoint Presentation</vt:lpstr>
      <vt:lpstr>Algebra of Marginal Revenue</vt:lpstr>
      <vt:lpstr>PowerPoint Presentation</vt:lpstr>
      <vt:lpstr>PowerPoint Presentation</vt:lpstr>
      <vt:lpstr>Where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Revenue</dc:title>
  <dc:creator>Hugo O'Grady (MTS - Economics)</dc:creator>
  <cp:lastModifiedBy>Hugo O'Grady (MTS - Economics)</cp:lastModifiedBy>
  <cp:revision>49</cp:revision>
  <dcterms:created xsi:type="dcterms:W3CDTF">2020-07-28T15:31:25Z</dcterms:created>
  <dcterms:modified xsi:type="dcterms:W3CDTF">2021-05-13T09:30:46Z</dcterms:modified>
</cp:coreProperties>
</file>