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handoutMasterIdLst>
    <p:handoutMasterId r:id="rId26"/>
  </p:handoutMasterIdLst>
  <p:sldIdLst>
    <p:sldId id="319" r:id="rId3"/>
    <p:sldId id="259" r:id="rId4"/>
    <p:sldId id="263" r:id="rId5"/>
    <p:sldId id="268" r:id="rId6"/>
    <p:sldId id="265" r:id="rId7"/>
    <p:sldId id="266" r:id="rId8"/>
    <p:sldId id="269" r:id="rId9"/>
    <p:sldId id="270" r:id="rId10"/>
    <p:sldId id="273" r:id="rId11"/>
    <p:sldId id="272" r:id="rId12"/>
    <p:sldId id="274" r:id="rId13"/>
    <p:sldId id="276" r:id="rId14"/>
    <p:sldId id="277" r:id="rId15"/>
    <p:sldId id="278" r:id="rId16"/>
    <p:sldId id="279" r:id="rId17"/>
    <p:sldId id="283" r:id="rId18"/>
    <p:sldId id="281" r:id="rId19"/>
    <p:sldId id="363" r:id="rId20"/>
    <p:sldId id="364" r:id="rId21"/>
    <p:sldId id="284" r:id="rId22"/>
    <p:sldId id="286" r:id="rId23"/>
    <p:sldId id="289" r:id="rId24"/>
    <p:sldId id="362" r:id="rId25"/>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B10C6F-AD5C-4C6D-AD7B-69B34EC62C72}" v="30" dt="2021-06-04T09:31:44.038"/>
  </p1510:revLst>
</p1510:revInfo>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506" autoAdjust="0"/>
  </p:normalViewPr>
  <p:slideViewPr>
    <p:cSldViewPr snapToGrid="0">
      <p:cViewPr varScale="1">
        <p:scale>
          <a:sx n="64" d="100"/>
          <a:sy n="64" d="100"/>
        </p:scale>
        <p:origin x="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go O'Grady (MTS - Economics)" userId="be5239d6-4e1c-4d0a-af6d-902fa350e3f1" providerId="ADAL" clId="{E2EA0D60-F846-4676-83F2-BD533B4D8923}"/>
    <pc:docChg chg="modSld">
      <pc:chgData name="Hugo O'Grady (MTS - Economics)" userId="be5239d6-4e1c-4d0a-af6d-902fa350e3f1" providerId="ADAL" clId="{E2EA0D60-F846-4676-83F2-BD533B4D8923}" dt="2021-03-29T11:02:59.196" v="46" actId="20577"/>
      <pc:docMkLst>
        <pc:docMk/>
      </pc:docMkLst>
      <pc:sldChg chg="modSp">
        <pc:chgData name="Hugo O'Grady (MTS - Economics)" userId="be5239d6-4e1c-4d0a-af6d-902fa350e3f1" providerId="ADAL" clId="{E2EA0D60-F846-4676-83F2-BD533B4D8923}" dt="2021-03-29T08:51:48.220" v="9" actId="20577"/>
        <pc:sldMkLst>
          <pc:docMk/>
          <pc:sldMk cId="1878590429" sldId="266"/>
        </pc:sldMkLst>
        <pc:spChg chg="mod">
          <ac:chgData name="Hugo O'Grady (MTS - Economics)" userId="be5239d6-4e1c-4d0a-af6d-902fa350e3f1" providerId="ADAL" clId="{E2EA0D60-F846-4676-83F2-BD533B4D8923}" dt="2021-03-29T08:51:48.220" v="9" actId="20577"/>
          <ac:spMkLst>
            <pc:docMk/>
            <pc:sldMk cId="1878590429" sldId="266"/>
            <ac:spMk id="4" creationId="{FF325F12-DD55-467D-9BA3-6AF84A6E8C6A}"/>
          </ac:spMkLst>
        </pc:spChg>
      </pc:sldChg>
      <pc:sldChg chg="modSp">
        <pc:chgData name="Hugo O'Grady (MTS - Economics)" userId="be5239d6-4e1c-4d0a-af6d-902fa350e3f1" providerId="ADAL" clId="{E2EA0D60-F846-4676-83F2-BD533B4D8923}" dt="2021-03-29T08:52:12.991" v="24" actId="20577"/>
        <pc:sldMkLst>
          <pc:docMk/>
          <pc:sldMk cId="1926202939" sldId="269"/>
        </pc:sldMkLst>
        <pc:spChg chg="mod">
          <ac:chgData name="Hugo O'Grady (MTS - Economics)" userId="be5239d6-4e1c-4d0a-af6d-902fa350e3f1" providerId="ADAL" clId="{E2EA0D60-F846-4676-83F2-BD533B4D8923}" dt="2021-03-29T08:52:12.991" v="24" actId="20577"/>
          <ac:spMkLst>
            <pc:docMk/>
            <pc:sldMk cId="1926202939" sldId="269"/>
            <ac:spMk id="4" creationId="{FF325F12-DD55-467D-9BA3-6AF84A6E8C6A}"/>
          </ac:spMkLst>
        </pc:spChg>
      </pc:sldChg>
      <pc:sldChg chg="modSp">
        <pc:chgData name="Hugo O'Grady (MTS - Economics)" userId="be5239d6-4e1c-4d0a-af6d-902fa350e3f1" providerId="ADAL" clId="{E2EA0D60-F846-4676-83F2-BD533B4D8923}" dt="2021-03-29T09:02:12.230" v="34" actId="20577"/>
        <pc:sldMkLst>
          <pc:docMk/>
          <pc:sldMk cId="444866183" sldId="273"/>
        </pc:sldMkLst>
        <pc:spChg chg="mod">
          <ac:chgData name="Hugo O'Grady (MTS - Economics)" userId="be5239d6-4e1c-4d0a-af6d-902fa350e3f1" providerId="ADAL" clId="{E2EA0D60-F846-4676-83F2-BD533B4D8923}" dt="2021-03-29T09:02:12.230" v="34" actId="20577"/>
          <ac:spMkLst>
            <pc:docMk/>
            <pc:sldMk cId="444866183" sldId="273"/>
            <ac:spMk id="4" creationId="{FF325F12-DD55-467D-9BA3-6AF84A6E8C6A}"/>
          </ac:spMkLst>
        </pc:spChg>
      </pc:sldChg>
      <pc:sldChg chg="modSp">
        <pc:chgData name="Hugo O'Grady (MTS - Economics)" userId="be5239d6-4e1c-4d0a-af6d-902fa350e3f1" providerId="ADAL" clId="{E2EA0D60-F846-4676-83F2-BD533B4D8923}" dt="2021-03-29T11:02:59.196" v="46" actId="20577"/>
        <pc:sldMkLst>
          <pc:docMk/>
          <pc:sldMk cId="2228908431" sldId="289"/>
        </pc:sldMkLst>
        <pc:spChg chg="mod">
          <ac:chgData name="Hugo O'Grady (MTS - Economics)" userId="be5239d6-4e1c-4d0a-af6d-902fa350e3f1" providerId="ADAL" clId="{E2EA0D60-F846-4676-83F2-BD533B4D8923}" dt="2021-03-29T11:02:59.196" v="46" actId="20577"/>
          <ac:spMkLst>
            <pc:docMk/>
            <pc:sldMk cId="2228908431" sldId="289"/>
            <ac:spMk id="4" creationId="{FF325F12-DD55-467D-9BA3-6AF84A6E8C6A}"/>
          </ac:spMkLst>
        </pc:spChg>
      </pc:sldChg>
    </pc:docChg>
  </pc:docChgLst>
  <pc:docChgLst>
    <pc:chgData name="Hugo O'Grady (MTS - Economics)" userId="be5239d6-4e1c-4d0a-af6d-902fa350e3f1" providerId="ADAL" clId="{2709350B-244C-4C37-B70E-A54EE0DBC1CB}"/>
    <pc:docChg chg="addSld delSld modSld">
      <pc:chgData name="Hugo O'Grady (MTS - Economics)" userId="be5239d6-4e1c-4d0a-af6d-902fa350e3f1" providerId="ADAL" clId="{2709350B-244C-4C37-B70E-A54EE0DBC1CB}" dt="2020-09-12T18:52:23.260" v="32" actId="20577"/>
      <pc:docMkLst>
        <pc:docMk/>
      </pc:docMkLst>
      <pc:sldChg chg="addSp delSp modSp add del mod setBg delDesignElem">
        <pc:chgData name="Hugo O'Grady (MTS - Economics)" userId="be5239d6-4e1c-4d0a-af6d-902fa350e3f1" providerId="ADAL" clId="{2709350B-244C-4C37-B70E-A54EE0DBC1CB}" dt="2020-09-12T18:52:23.260" v="32" actId="20577"/>
        <pc:sldMkLst>
          <pc:docMk/>
          <pc:sldMk cId="3390989218" sldId="319"/>
        </pc:sldMkLst>
        <pc:spChg chg="mod">
          <ac:chgData name="Hugo O'Grady (MTS - Economics)" userId="be5239d6-4e1c-4d0a-af6d-902fa350e3f1" providerId="ADAL" clId="{2709350B-244C-4C37-B70E-A54EE0DBC1CB}" dt="2020-09-12T18:52:23.260" v="32" actId="20577"/>
          <ac:spMkLst>
            <pc:docMk/>
            <pc:sldMk cId="3390989218" sldId="319"/>
            <ac:spMk id="2" creationId="{053D6F51-ED65-4C79-9B3F-7682EC01442C}"/>
          </ac:spMkLst>
        </pc:spChg>
        <pc:spChg chg="mod">
          <ac:chgData name="Hugo O'Grady (MTS - Economics)" userId="be5239d6-4e1c-4d0a-af6d-902fa350e3f1" providerId="ADAL" clId="{2709350B-244C-4C37-B70E-A54EE0DBC1CB}" dt="2020-09-12T18:50:44.296" v="8" actId="20577"/>
          <ac:spMkLst>
            <pc:docMk/>
            <pc:sldMk cId="3390989218" sldId="319"/>
            <ac:spMk id="4" creationId="{AF47EB7F-192E-469A-9A81-C292999A2287}"/>
          </ac:spMkLst>
        </pc:spChg>
        <pc:spChg chg="add del">
          <ac:chgData name="Hugo O'Grady (MTS - Economics)" userId="be5239d6-4e1c-4d0a-af6d-902fa350e3f1" providerId="ADAL" clId="{2709350B-244C-4C37-B70E-A54EE0DBC1CB}" dt="2020-09-12T18:50:38.721" v="2"/>
          <ac:spMkLst>
            <pc:docMk/>
            <pc:sldMk cId="3390989218" sldId="319"/>
            <ac:spMk id="19" creationId="{7CA0DAA6-33B8-4A25-810D-2F4D816FB40E}"/>
          </ac:spMkLst>
        </pc:spChg>
      </pc:sldChg>
    </pc:docChg>
  </pc:docChgLst>
  <pc:docChgLst>
    <pc:chgData name="Hugo O'Grady (MTS - Economics)" userId="be5239d6-4e1c-4d0a-af6d-902fa350e3f1" providerId="ADAL" clId="{28B10C6F-AD5C-4C6D-AD7B-69B34EC62C72}"/>
    <pc:docChg chg="modSld">
      <pc:chgData name="Hugo O'Grady (MTS - Economics)" userId="be5239d6-4e1c-4d0a-af6d-902fa350e3f1" providerId="ADAL" clId="{28B10C6F-AD5C-4C6D-AD7B-69B34EC62C72}" dt="2021-06-04T09:31:44.038" v="75"/>
      <pc:docMkLst>
        <pc:docMk/>
      </pc:docMkLst>
      <pc:sldChg chg="modSp mod modAnim">
        <pc:chgData name="Hugo O'Grady (MTS - Economics)" userId="be5239d6-4e1c-4d0a-af6d-902fa350e3f1" providerId="ADAL" clId="{28B10C6F-AD5C-4C6D-AD7B-69B34EC62C72}" dt="2021-06-04T09:31:44.038" v="75"/>
        <pc:sldMkLst>
          <pc:docMk/>
          <pc:sldMk cId="1095219952" sldId="268"/>
        </pc:sldMkLst>
        <pc:grpChg chg="mod">
          <ac:chgData name="Hugo O'Grady (MTS - Economics)" userId="be5239d6-4e1c-4d0a-af6d-902fa350e3f1" providerId="ADAL" clId="{28B10C6F-AD5C-4C6D-AD7B-69B34EC62C72}" dt="2021-06-04T09:30:06.786" v="69" actId="1035"/>
          <ac:grpSpMkLst>
            <pc:docMk/>
            <pc:sldMk cId="1095219952" sldId="268"/>
            <ac:grpSpMk id="73" creationId="{3030F355-F7D3-48C8-B700-4F2ED5604BE8}"/>
          </ac:grpSpMkLst>
        </pc:grpChg>
      </pc:sldChg>
      <pc:sldChg chg="modAnim">
        <pc:chgData name="Hugo O'Grady (MTS - Economics)" userId="be5239d6-4e1c-4d0a-af6d-902fa350e3f1" providerId="ADAL" clId="{28B10C6F-AD5C-4C6D-AD7B-69B34EC62C72}" dt="2021-06-04T09:29:08.333" v="21"/>
        <pc:sldMkLst>
          <pc:docMk/>
          <pc:sldMk cId="1838468190" sldId="28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8B5F1622-4CE6-4BBB-A81E-488D6B89345C}" type="datetimeFigureOut">
              <a:rPr lang="en-GB" smtClean="0"/>
              <a:t>04/06/2021</a:t>
            </a:fld>
            <a:endParaRPr lang="en-GB"/>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E00C5320-D7E9-4A13-B583-B6E1F52B0537}" type="slidenum">
              <a:rPr lang="en-GB" smtClean="0"/>
              <a:t>‹#›</a:t>
            </a:fld>
            <a:endParaRPr lang="en-GB"/>
          </a:p>
        </p:txBody>
      </p:sp>
    </p:spTree>
    <p:extLst>
      <p:ext uri="{BB962C8B-B14F-4D97-AF65-F5344CB8AC3E}">
        <p14:creationId xmlns:p14="http://schemas.microsoft.com/office/powerpoint/2010/main" val="27014905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E0745-BFCA-4484-B6C3-B579D74CE4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F40E391-284B-460D-BD8A-41E88F73F2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84E9CCC-B15A-469C-990B-458446D10E2D}"/>
              </a:ext>
            </a:extLst>
          </p:cNvPr>
          <p:cNvSpPr>
            <a:spLocks noGrp="1"/>
          </p:cNvSpPr>
          <p:nvPr>
            <p:ph type="dt" sz="half" idx="10"/>
          </p:nvPr>
        </p:nvSpPr>
        <p:spPr/>
        <p:txBody>
          <a:bodyPr/>
          <a:lstStyle/>
          <a:p>
            <a:fld id="{8133BE64-6234-4647-AA8F-50F51527FCFE}" type="datetimeFigureOut">
              <a:rPr lang="en-GB" smtClean="0"/>
              <a:t>04/06/2021</a:t>
            </a:fld>
            <a:endParaRPr lang="en-GB"/>
          </a:p>
        </p:txBody>
      </p:sp>
      <p:sp>
        <p:nvSpPr>
          <p:cNvPr id="5" name="Footer Placeholder 4">
            <a:extLst>
              <a:ext uri="{FF2B5EF4-FFF2-40B4-BE49-F238E27FC236}">
                <a16:creationId xmlns:a16="http://schemas.microsoft.com/office/drawing/2014/main" id="{FD1FAD33-A846-482F-B3C3-2170368EEA8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CF5516-E14C-4221-A5C4-14CD438B8447}"/>
              </a:ext>
            </a:extLst>
          </p:cNvPr>
          <p:cNvSpPr>
            <a:spLocks noGrp="1"/>
          </p:cNvSpPr>
          <p:nvPr>
            <p:ph type="sldNum" sz="quarter" idx="12"/>
          </p:nvPr>
        </p:nvSpPr>
        <p:spPr/>
        <p:txBody>
          <a:bodyPr/>
          <a:lstStyle/>
          <a:p>
            <a:fld id="{9386A483-637F-4802-89A7-EE04DBE0033B}" type="slidenum">
              <a:rPr lang="en-GB" smtClean="0"/>
              <a:t>‹#›</a:t>
            </a:fld>
            <a:endParaRPr lang="en-GB"/>
          </a:p>
        </p:txBody>
      </p:sp>
    </p:spTree>
    <p:extLst>
      <p:ext uri="{BB962C8B-B14F-4D97-AF65-F5344CB8AC3E}">
        <p14:creationId xmlns:p14="http://schemas.microsoft.com/office/powerpoint/2010/main" val="418404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6378D-02F0-4C15-BEF1-4ABC6D7622F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29262B-3BC6-49C0-9B60-FCF6B7DAEC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218847-D69F-4036-8CFC-BA7296BBC79A}"/>
              </a:ext>
            </a:extLst>
          </p:cNvPr>
          <p:cNvSpPr>
            <a:spLocks noGrp="1"/>
          </p:cNvSpPr>
          <p:nvPr>
            <p:ph type="dt" sz="half" idx="10"/>
          </p:nvPr>
        </p:nvSpPr>
        <p:spPr/>
        <p:txBody>
          <a:bodyPr/>
          <a:lstStyle/>
          <a:p>
            <a:fld id="{8133BE64-6234-4647-AA8F-50F51527FCFE}" type="datetimeFigureOut">
              <a:rPr lang="en-GB" smtClean="0"/>
              <a:t>04/06/2021</a:t>
            </a:fld>
            <a:endParaRPr lang="en-GB"/>
          </a:p>
        </p:txBody>
      </p:sp>
      <p:sp>
        <p:nvSpPr>
          <p:cNvPr id="5" name="Footer Placeholder 4">
            <a:extLst>
              <a:ext uri="{FF2B5EF4-FFF2-40B4-BE49-F238E27FC236}">
                <a16:creationId xmlns:a16="http://schemas.microsoft.com/office/drawing/2014/main" id="{1F479054-8E73-4946-A4E0-F562709C06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3D6D77-2F7E-407C-825C-3FEC7A0F5FAD}"/>
              </a:ext>
            </a:extLst>
          </p:cNvPr>
          <p:cNvSpPr>
            <a:spLocks noGrp="1"/>
          </p:cNvSpPr>
          <p:nvPr>
            <p:ph type="sldNum" sz="quarter" idx="12"/>
          </p:nvPr>
        </p:nvSpPr>
        <p:spPr/>
        <p:txBody>
          <a:bodyPr/>
          <a:lstStyle/>
          <a:p>
            <a:fld id="{9386A483-637F-4802-89A7-EE04DBE0033B}" type="slidenum">
              <a:rPr lang="en-GB" smtClean="0"/>
              <a:t>‹#›</a:t>
            </a:fld>
            <a:endParaRPr lang="en-GB"/>
          </a:p>
        </p:txBody>
      </p:sp>
    </p:spTree>
    <p:extLst>
      <p:ext uri="{BB962C8B-B14F-4D97-AF65-F5344CB8AC3E}">
        <p14:creationId xmlns:p14="http://schemas.microsoft.com/office/powerpoint/2010/main" val="3717520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332E8E-8841-49CA-BCC9-8004A7290C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4DE103-F531-463E-8E71-82270CB8036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E4733F-0FEC-4866-AF3F-54D049282217}"/>
              </a:ext>
            </a:extLst>
          </p:cNvPr>
          <p:cNvSpPr>
            <a:spLocks noGrp="1"/>
          </p:cNvSpPr>
          <p:nvPr>
            <p:ph type="dt" sz="half" idx="10"/>
          </p:nvPr>
        </p:nvSpPr>
        <p:spPr/>
        <p:txBody>
          <a:bodyPr/>
          <a:lstStyle/>
          <a:p>
            <a:fld id="{8133BE64-6234-4647-AA8F-50F51527FCFE}" type="datetimeFigureOut">
              <a:rPr lang="en-GB" smtClean="0"/>
              <a:t>04/06/2021</a:t>
            </a:fld>
            <a:endParaRPr lang="en-GB"/>
          </a:p>
        </p:txBody>
      </p:sp>
      <p:sp>
        <p:nvSpPr>
          <p:cNvPr id="5" name="Footer Placeholder 4">
            <a:extLst>
              <a:ext uri="{FF2B5EF4-FFF2-40B4-BE49-F238E27FC236}">
                <a16:creationId xmlns:a16="http://schemas.microsoft.com/office/drawing/2014/main" id="{6DACC40E-C35F-4358-AB2F-454F2C7B4C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E64F81-36DD-4F9F-B02A-633B54C6456A}"/>
              </a:ext>
            </a:extLst>
          </p:cNvPr>
          <p:cNvSpPr>
            <a:spLocks noGrp="1"/>
          </p:cNvSpPr>
          <p:nvPr>
            <p:ph type="sldNum" sz="quarter" idx="12"/>
          </p:nvPr>
        </p:nvSpPr>
        <p:spPr/>
        <p:txBody>
          <a:bodyPr/>
          <a:lstStyle/>
          <a:p>
            <a:fld id="{9386A483-637F-4802-89A7-EE04DBE0033B}" type="slidenum">
              <a:rPr lang="en-GB" smtClean="0"/>
              <a:t>‹#›</a:t>
            </a:fld>
            <a:endParaRPr lang="en-GB"/>
          </a:p>
        </p:txBody>
      </p:sp>
    </p:spTree>
    <p:extLst>
      <p:ext uri="{BB962C8B-B14F-4D97-AF65-F5344CB8AC3E}">
        <p14:creationId xmlns:p14="http://schemas.microsoft.com/office/powerpoint/2010/main" val="2348544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04/06/2021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6745613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04/06/2021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8729141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464666-973F-4DBD-B071-2A1DA70E32D4}" type="datetimeFigureOut">
              <a:rPr lang="en-GB" smtClean="0"/>
              <a:t>04/06/2021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42640688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464666-973F-4DBD-B071-2A1DA70E32D4}" type="datetimeFigureOut">
              <a:rPr lang="en-GB" smtClean="0"/>
              <a:t>04/06/2021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3473691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464666-973F-4DBD-B071-2A1DA70E32D4}" type="datetimeFigureOut">
              <a:rPr lang="en-GB" smtClean="0"/>
              <a:t>04/06/2021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28933289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464666-973F-4DBD-B071-2A1DA70E32D4}" type="datetimeFigureOut">
              <a:rPr lang="en-GB" smtClean="0"/>
              <a:t>04/06/2021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7112940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464666-973F-4DBD-B071-2A1DA70E32D4}" type="datetimeFigureOut">
              <a:rPr lang="en-GB" smtClean="0"/>
              <a:t>04/06/2021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35986777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464666-973F-4DBD-B071-2A1DA70E32D4}" type="datetimeFigureOut">
              <a:rPr lang="en-GB" smtClean="0"/>
              <a:t>04/06/2021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3627062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BEC14-ADA5-458F-9243-AAF0051B713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EE64483-6A17-485E-A987-15B1446D86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74B69F-4AFF-44A6-A5D3-A2A080F00A8F}"/>
              </a:ext>
            </a:extLst>
          </p:cNvPr>
          <p:cNvSpPr>
            <a:spLocks noGrp="1"/>
          </p:cNvSpPr>
          <p:nvPr>
            <p:ph type="dt" sz="half" idx="10"/>
          </p:nvPr>
        </p:nvSpPr>
        <p:spPr/>
        <p:txBody>
          <a:bodyPr/>
          <a:lstStyle/>
          <a:p>
            <a:fld id="{8133BE64-6234-4647-AA8F-50F51527FCFE}" type="datetimeFigureOut">
              <a:rPr lang="en-GB" smtClean="0"/>
              <a:t>04/06/2021</a:t>
            </a:fld>
            <a:endParaRPr lang="en-GB"/>
          </a:p>
        </p:txBody>
      </p:sp>
      <p:sp>
        <p:nvSpPr>
          <p:cNvPr id="5" name="Footer Placeholder 4">
            <a:extLst>
              <a:ext uri="{FF2B5EF4-FFF2-40B4-BE49-F238E27FC236}">
                <a16:creationId xmlns:a16="http://schemas.microsoft.com/office/drawing/2014/main" id="{128E56AD-FD3F-4530-8FDF-7932F5A09E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38F18B-C213-4F83-96EB-410CDE5AD102}"/>
              </a:ext>
            </a:extLst>
          </p:cNvPr>
          <p:cNvSpPr>
            <a:spLocks noGrp="1"/>
          </p:cNvSpPr>
          <p:nvPr>
            <p:ph type="sldNum" sz="quarter" idx="12"/>
          </p:nvPr>
        </p:nvSpPr>
        <p:spPr/>
        <p:txBody>
          <a:bodyPr/>
          <a:lstStyle/>
          <a:p>
            <a:fld id="{9386A483-637F-4802-89A7-EE04DBE0033B}" type="slidenum">
              <a:rPr lang="en-GB" smtClean="0"/>
              <a:t>‹#›</a:t>
            </a:fld>
            <a:endParaRPr lang="en-GB"/>
          </a:p>
        </p:txBody>
      </p:sp>
    </p:spTree>
    <p:extLst>
      <p:ext uri="{BB962C8B-B14F-4D97-AF65-F5344CB8AC3E}">
        <p14:creationId xmlns:p14="http://schemas.microsoft.com/office/powerpoint/2010/main" val="18010719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464666-973F-4DBD-B071-2A1DA70E32D4}" type="datetimeFigureOut">
              <a:rPr lang="en-GB" smtClean="0"/>
              <a:t>04/06/2021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916259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04/06/2021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34509138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04/06/2021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427140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ECDB9-4F83-4431-805E-3EEB3CD61A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84E38B6-34A0-4736-AD1C-60F6F7242B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61C147F-0022-4BCE-BE1F-0F268450E6BD}"/>
              </a:ext>
            </a:extLst>
          </p:cNvPr>
          <p:cNvSpPr>
            <a:spLocks noGrp="1"/>
          </p:cNvSpPr>
          <p:nvPr>
            <p:ph type="dt" sz="half" idx="10"/>
          </p:nvPr>
        </p:nvSpPr>
        <p:spPr/>
        <p:txBody>
          <a:bodyPr/>
          <a:lstStyle/>
          <a:p>
            <a:fld id="{8133BE64-6234-4647-AA8F-50F51527FCFE}" type="datetimeFigureOut">
              <a:rPr lang="en-GB" smtClean="0"/>
              <a:t>04/06/2021</a:t>
            </a:fld>
            <a:endParaRPr lang="en-GB"/>
          </a:p>
        </p:txBody>
      </p:sp>
      <p:sp>
        <p:nvSpPr>
          <p:cNvPr id="5" name="Footer Placeholder 4">
            <a:extLst>
              <a:ext uri="{FF2B5EF4-FFF2-40B4-BE49-F238E27FC236}">
                <a16:creationId xmlns:a16="http://schemas.microsoft.com/office/drawing/2014/main" id="{A7052C95-BD59-454E-AAF4-8B86446E2C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EBF7DA-5228-440B-AD3B-9DAE726E088F}"/>
              </a:ext>
            </a:extLst>
          </p:cNvPr>
          <p:cNvSpPr>
            <a:spLocks noGrp="1"/>
          </p:cNvSpPr>
          <p:nvPr>
            <p:ph type="sldNum" sz="quarter" idx="12"/>
          </p:nvPr>
        </p:nvSpPr>
        <p:spPr/>
        <p:txBody>
          <a:bodyPr/>
          <a:lstStyle/>
          <a:p>
            <a:fld id="{9386A483-637F-4802-89A7-EE04DBE0033B}" type="slidenum">
              <a:rPr lang="en-GB" smtClean="0"/>
              <a:t>‹#›</a:t>
            </a:fld>
            <a:endParaRPr lang="en-GB"/>
          </a:p>
        </p:txBody>
      </p:sp>
    </p:spTree>
    <p:extLst>
      <p:ext uri="{BB962C8B-B14F-4D97-AF65-F5344CB8AC3E}">
        <p14:creationId xmlns:p14="http://schemas.microsoft.com/office/powerpoint/2010/main" val="3614956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8DBFE-B4F8-48CF-8BFB-29C98FD0DE5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B37A580-C98F-41D5-B385-AB250B3EE67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BF6E3ED-BA3F-475A-96B6-C7BB85EE740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5D8FBE1-8538-45FD-991A-3CD4C0C9B0E0}"/>
              </a:ext>
            </a:extLst>
          </p:cNvPr>
          <p:cNvSpPr>
            <a:spLocks noGrp="1"/>
          </p:cNvSpPr>
          <p:nvPr>
            <p:ph type="dt" sz="half" idx="10"/>
          </p:nvPr>
        </p:nvSpPr>
        <p:spPr/>
        <p:txBody>
          <a:bodyPr/>
          <a:lstStyle/>
          <a:p>
            <a:fld id="{8133BE64-6234-4647-AA8F-50F51527FCFE}" type="datetimeFigureOut">
              <a:rPr lang="en-GB" smtClean="0"/>
              <a:t>04/06/2021</a:t>
            </a:fld>
            <a:endParaRPr lang="en-GB"/>
          </a:p>
        </p:txBody>
      </p:sp>
      <p:sp>
        <p:nvSpPr>
          <p:cNvPr id="6" name="Footer Placeholder 5">
            <a:extLst>
              <a:ext uri="{FF2B5EF4-FFF2-40B4-BE49-F238E27FC236}">
                <a16:creationId xmlns:a16="http://schemas.microsoft.com/office/drawing/2014/main" id="{114CB4C7-EB34-41AF-A3BC-B474CDECFCB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2148D9D-5C1E-4707-9A76-D25889DD574F}"/>
              </a:ext>
            </a:extLst>
          </p:cNvPr>
          <p:cNvSpPr>
            <a:spLocks noGrp="1"/>
          </p:cNvSpPr>
          <p:nvPr>
            <p:ph type="sldNum" sz="quarter" idx="12"/>
          </p:nvPr>
        </p:nvSpPr>
        <p:spPr/>
        <p:txBody>
          <a:bodyPr/>
          <a:lstStyle/>
          <a:p>
            <a:fld id="{9386A483-637F-4802-89A7-EE04DBE0033B}" type="slidenum">
              <a:rPr lang="en-GB" smtClean="0"/>
              <a:t>‹#›</a:t>
            </a:fld>
            <a:endParaRPr lang="en-GB"/>
          </a:p>
        </p:txBody>
      </p:sp>
    </p:spTree>
    <p:extLst>
      <p:ext uri="{BB962C8B-B14F-4D97-AF65-F5344CB8AC3E}">
        <p14:creationId xmlns:p14="http://schemas.microsoft.com/office/powerpoint/2010/main" val="2898976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1171A-430E-459E-986C-75C33A9CDD0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1C88056-7330-4736-ACC5-2A55C6E004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A838AD5-A530-438E-A754-12E3DF66254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70D06EE-00CE-4B1C-9438-BA934BC4E9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99C1A7-AE26-4723-AB6E-E4065B99F8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007121F-CE14-44EF-BE9A-DC8B06ED8BFF}"/>
              </a:ext>
            </a:extLst>
          </p:cNvPr>
          <p:cNvSpPr>
            <a:spLocks noGrp="1"/>
          </p:cNvSpPr>
          <p:nvPr>
            <p:ph type="dt" sz="half" idx="10"/>
          </p:nvPr>
        </p:nvSpPr>
        <p:spPr/>
        <p:txBody>
          <a:bodyPr/>
          <a:lstStyle/>
          <a:p>
            <a:fld id="{8133BE64-6234-4647-AA8F-50F51527FCFE}" type="datetimeFigureOut">
              <a:rPr lang="en-GB" smtClean="0"/>
              <a:t>04/06/2021</a:t>
            </a:fld>
            <a:endParaRPr lang="en-GB"/>
          </a:p>
        </p:txBody>
      </p:sp>
      <p:sp>
        <p:nvSpPr>
          <p:cNvPr id="8" name="Footer Placeholder 7">
            <a:extLst>
              <a:ext uri="{FF2B5EF4-FFF2-40B4-BE49-F238E27FC236}">
                <a16:creationId xmlns:a16="http://schemas.microsoft.com/office/drawing/2014/main" id="{B76CE210-43E1-4E3F-9D9A-D9C47EEBECF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3684252-352C-420F-8D84-86963BB55A60}"/>
              </a:ext>
            </a:extLst>
          </p:cNvPr>
          <p:cNvSpPr>
            <a:spLocks noGrp="1"/>
          </p:cNvSpPr>
          <p:nvPr>
            <p:ph type="sldNum" sz="quarter" idx="12"/>
          </p:nvPr>
        </p:nvSpPr>
        <p:spPr/>
        <p:txBody>
          <a:bodyPr/>
          <a:lstStyle/>
          <a:p>
            <a:fld id="{9386A483-637F-4802-89A7-EE04DBE0033B}" type="slidenum">
              <a:rPr lang="en-GB" smtClean="0"/>
              <a:t>‹#›</a:t>
            </a:fld>
            <a:endParaRPr lang="en-GB"/>
          </a:p>
        </p:txBody>
      </p:sp>
    </p:spTree>
    <p:extLst>
      <p:ext uri="{BB962C8B-B14F-4D97-AF65-F5344CB8AC3E}">
        <p14:creationId xmlns:p14="http://schemas.microsoft.com/office/powerpoint/2010/main" val="3972808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41BD3-10E9-4C80-8176-B71358D3BD9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6FE6205-C64C-4C8A-B742-C8AF14B626CF}"/>
              </a:ext>
            </a:extLst>
          </p:cNvPr>
          <p:cNvSpPr>
            <a:spLocks noGrp="1"/>
          </p:cNvSpPr>
          <p:nvPr>
            <p:ph type="dt" sz="half" idx="10"/>
          </p:nvPr>
        </p:nvSpPr>
        <p:spPr/>
        <p:txBody>
          <a:bodyPr/>
          <a:lstStyle/>
          <a:p>
            <a:fld id="{8133BE64-6234-4647-AA8F-50F51527FCFE}" type="datetimeFigureOut">
              <a:rPr lang="en-GB" smtClean="0"/>
              <a:t>04/06/2021</a:t>
            </a:fld>
            <a:endParaRPr lang="en-GB"/>
          </a:p>
        </p:txBody>
      </p:sp>
      <p:sp>
        <p:nvSpPr>
          <p:cNvPr id="4" name="Footer Placeholder 3">
            <a:extLst>
              <a:ext uri="{FF2B5EF4-FFF2-40B4-BE49-F238E27FC236}">
                <a16:creationId xmlns:a16="http://schemas.microsoft.com/office/drawing/2014/main" id="{2D694627-2298-4416-AD3E-5C6B54B60C5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5E2963E-B489-4692-834F-1FDDBDCA8A6A}"/>
              </a:ext>
            </a:extLst>
          </p:cNvPr>
          <p:cNvSpPr>
            <a:spLocks noGrp="1"/>
          </p:cNvSpPr>
          <p:nvPr>
            <p:ph type="sldNum" sz="quarter" idx="12"/>
          </p:nvPr>
        </p:nvSpPr>
        <p:spPr/>
        <p:txBody>
          <a:bodyPr/>
          <a:lstStyle/>
          <a:p>
            <a:fld id="{9386A483-637F-4802-89A7-EE04DBE0033B}" type="slidenum">
              <a:rPr lang="en-GB" smtClean="0"/>
              <a:t>‹#›</a:t>
            </a:fld>
            <a:endParaRPr lang="en-GB"/>
          </a:p>
        </p:txBody>
      </p:sp>
    </p:spTree>
    <p:extLst>
      <p:ext uri="{BB962C8B-B14F-4D97-AF65-F5344CB8AC3E}">
        <p14:creationId xmlns:p14="http://schemas.microsoft.com/office/powerpoint/2010/main" val="1874438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6EA636-9696-41D7-8962-B5C83EC58A4A}"/>
              </a:ext>
            </a:extLst>
          </p:cNvPr>
          <p:cNvSpPr>
            <a:spLocks noGrp="1"/>
          </p:cNvSpPr>
          <p:nvPr>
            <p:ph type="dt" sz="half" idx="10"/>
          </p:nvPr>
        </p:nvSpPr>
        <p:spPr/>
        <p:txBody>
          <a:bodyPr/>
          <a:lstStyle/>
          <a:p>
            <a:fld id="{8133BE64-6234-4647-AA8F-50F51527FCFE}" type="datetimeFigureOut">
              <a:rPr lang="en-GB" smtClean="0"/>
              <a:t>04/06/2021</a:t>
            </a:fld>
            <a:endParaRPr lang="en-GB"/>
          </a:p>
        </p:txBody>
      </p:sp>
      <p:sp>
        <p:nvSpPr>
          <p:cNvPr id="3" name="Footer Placeholder 2">
            <a:extLst>
              <a:ext uri="{FF2B5EF4-FFF2-40B4-BE49-F238E27FC236}">
                <a16:creationId xmlns:a16="http://schemas.microsoft.com/office/drawing/2014/main" id="{D99FDA33-2A37-422C-84BB-E5707D7D45F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8499810-5976-4E68-BBE4-50D0F2F758F4}"/>
              </a:ext>
            </a:extLst>
          </p:cNvPr>
          <p:cNvSpPr>
            <a:spLocks noGrp="1"/>
          </p:cNvSpPr>
          <p:nvPr>
            <p:ph type="sldNum" sz="quarter" idx="12"/>
          </p:nvPr>
        </p:nvSpPr>
        <p:spPr/>
        <p:txBody>
          <a:bodyPr/>
          <a:lstStyle/>
          <a:p>
            <a:fld id="{9386A483-637F-4802-89A7-EE04DBE0033B}" type="slidenum">
              <a:rPr lang="en-GB" smtClean="0"/>
              <a:t>‹#›</a:t>
            </a:fld>
            <a:endParaRPr lang="en-GB"/>
          </a:p>
        </p:txBody>
      </p:sp>
    </p:spTree>
    <p:extLst>
      <p:ext uri="{BB962C8B-B14F-4D97-AF65-F5344CB8AC3E}">
        <p14:creationId xmlns:p14="http://schemas.microsoft.com/office/powerpoint/2010/main" val="677649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D3CC2-681E-4F32-93C8-CB76D8249B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361CC4E-5635-4386-8888-DC5DBD6006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C3BDBD4-E13C-498F-A5CD-EC5AC48CBA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5EF4CA-D585-4E38-A911-43D97CFEE4B5}"/>
              </a:ext>
            </a:extLst>
          </p:cNvPr>
          <p:cNvSpPr>
            <a:spLocks noGrp="1"/>
          </p:cNvSpPr>
          <p:nvPr>
            <p:ph type="dt" sz="half" idx="10"/>
          </p:nvPr>
        </p:nvSpPr>
        <p:spPr/>
        <p:txBody>
          <a:bodyPr/>
          <a:lstStyle/>
          <a:p>
            <a:fld id="{8133BE64-6234-4647-AA8F-50F51527FCFE}" type="datetimeFigureOut">
              <a:rPr lang="en-GB" smtClean="0"/>
              <a:t>04/06/2021</a:t>
            </a:fld>
            <a:endParaRPr lang="en-GB"/>
          </a:p>
        </p:txBody>
      </p:sp>
      <p:sp>
        <p:nvSpPr>
          <p:cNvPr id="6" name="Footer Placeholder 5">
            <a:extLst>
              <a:ext uri="{FF2B5EF4-FFF2-40B4-BE49-F238E27FC236}">
                <a16:creationId xmlns:a16="http://schemas.microsoft.com/office/drawing/2014/main" id="{4A2EE292-6FA7-42B5-8049-C03B9BCF24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32A57C9-8BA0-4F04-9DF8-F5B38441C4DC}"/>
              </a:ext>
            </a:extLst>
          </p:cNvPr>
          <p:cNvSpPr>
            <a:spLocks noGrp="1"/>
          </p:cNvSpPr>
          <p:nvPr>
            <p:ph type="sldNum" sz="quarter" idx="12"/>
          </p:nvPr>
        </p:nvSpPr>
        <p:spPr/>
        <p:txBody>
          <a:bodyPr/>
          <a:lstStyle/>
          <a:p>
            <a:fld id="{9386A483-637F-4802-89A7-EE04DBE0033B}" type="slidenum">
              <a:rPr lang="en-GB" smtClean="0"/>
              <a:t>‹#›</a:t>
            </a:fld>
            <a:endParaRPr lang="en-GB"/>
          </a:p>
        </p:txBody>
      </p:sp>
    </p:spTree>
    <p:extLst>
      <p:ext uri="{BB962C8B-B14F-4D97-AF65-F5344CB8AC3E}">
        <p14:creationId xmlns:p14="http://schemas.microsoft.com/office/powerpoint/2010/main" val="3296232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09ED9-3708-4314-A3D3-F63948B818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09B7835-F865-452F-92E1-2A0033885E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4F351F2-62EF-4A85-B9E1-50DF170BD7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CE89A9-591D-46E5-B753-DBB1F5230644}"/>
              </a:ext>
            </a:extLst>
          </p:cNvPr>
          <p:cNvSpPr>
            <a:spLocks noGrp="1"/>
          </p:cNvSpPr>
          <p:nvPr>
            <p:ph type="dt" sz="half" idx="10"/>
          </p:nvPr>
        </p:nvSpPr>
        <p:spPr/>
        <p:txBody>
          <a:bodyPr/>
          <a:lstStyle/>
          <a:p>
            <a:fld id="{8133BE64-6234-4647-AA8F-50F51527FCFE}" type="datetimeFigureOut">
              <a:rPr lang="en-GB" smtClean="0"/>
              <a:t>04/06/2021</a:t>
            </a:fld>
            <a:endParaRPr lang="en-GB"/>
          </a:p>
        </p:txBody>
      </p:sp>
      <p:sp>
        <p:nvSpPr>
          <p:cNvPr id="6" name="Footer Placeholder 5">
            <a:extLst>
              <a:ext uri="{FF2B5EF4-FFF2-40B4-BE49-F238E27FC236}">
                <a16:creationId xmlns:a16="http://schemas.microsoft.com/office/drawing/2014/main" id="{66F0E785-E9C2-4334-A234-C0743F34A05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D8D0F2-7143-42C2-B3CA-5CAE1C501C4A}"/>
              </a:ext>
            </a:extLst>
          </p:cNvPr>
          <p:cNvSpPr>
            <a:spLocks noGrp="1"/>
          </p:cNvSpPr>
          <p:nvPr>
            <p:ph type="sldNum" sz="quarter" idx="12"/>
          </p:nvPr>
        </p:nvSpPr>
        <p:spPr/>
        <p:txBody>
          <a:bodyPr/>
          <a:lstStyle/>
          <a:p>
            <a:fld id="{9386A483-637F-4802-89A7-EE04DBE0033B}" type="slidenum">
              <a:rPr lang="en-GB" smtClean="0"/>
              <a:t>‹#›</a:t>
            </a:fld>
            <a:endParaRPr lang="en-GB"/>
          </a:p>
        </p:txBody>
      </p:sp>
    </p:spTree>
    <p:extLst>
      <p:ext uri="{BB962C8B-B14F-4D97-AF65-F5344CB8AC3E}">
        <p14:creationId xmlns:p14="http://schemas.microsoft.com/office/powerpoint/2010/main" val="1640802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019203-76F6-47C4-91D6-8850B48EA8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51ABA9D-19F1-4331-9EE1-BD1D4FD0BF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FE5331-7830-4B1F-B12E-05D15E6B94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33BE64-6234-4647-AA8F-50F51527FCFE}" type="datetimeFigureOut">
              <a:rPr lang="en-GB" smtClean="0"/>
              <a:t>04/06/2021</a:t>
            </a:fld>
            <a:endParaRPr lang="en-GB"/>
          </a:p>
        </p:txBody>
      </p:sp>
      <p:sp>
        <p:nvSpPr>
          <p:cNvPr id="5" name="Footer Placeholder 4">
            <a:extLst>
              <a:ext uri="{FF2B5EF4-FFF2-40B4-BE49-F238E27FC236}">
                <a16:creationId xmlns:a16="http://schemas.microsoft.com/office/drawing/2014/main" id="{909FB940-62BA-4031-BED6-29EE24800B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66358D3-FD8E-4A3D-A2D2-AA362257D9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86A483-637F-4802-89A7-EE04DBE0033B}" type="slidenum">
              <a:rPr lang="en-GB" smtClean="0"/>
              <a:t>‹#›</a:t>
            </a:fld>
            <a:endParaRPr lang="en-GB"/>
          </a:p>
        </p:txBody>
      </p:sp>
    </p:spTree>
    <p:extLst>
      <p:ext uri="{BB962C8B-B14F-4D97-AF65-F5344CB8AC3E}">
        <p14:creationId xmlns:p14="http://schemas.microsoft.com/office/powerpoint/2010/main" val="2238094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464666-973F-4DBD-B071-2A1DA70E32D4}" type="datetimeFigureOut">
              <a:rPr lang="en-GB" smtClean="0"/>
              <a:t>04/06/2021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427DC-7949-44C3-A783-A2E7A3199817}" type="slidenum">
              <a:rPr lang="en-GB" smtClean="0"/>
              <a:t>‹#›</a:t>
            </a:fld>
            <a:endParaRPr lang="en-GB"/>
          </a:p>
        </p:txBody>
      </p:sp>
    </p:spTree>
    <p:extLst>
      <p:ext uri="{BB962C8B-B14F-4D97-AF65-F5344CB8AC3E}">
        <p14:creationId xmlns:p14="http://schemas.microsoft.com/office/powerpoint/2010/main" val="13554924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0">
            <a:extLst>
              <a:ext uri="{FF2B5EF4-FFF2-40B4-BE49-F238E27FC236}">
                <a16:creationId xmlns:a16="http://schemas.microsoft.com/office/drawing/2014/main" id="{7CA0DAA6-33B8-4A25-810D-2F4D816FB4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97259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51307" y="640081"/>
            <a:ext cx="3892558" cy="3681976"/>
          </a:xfrm>
          <a:noFill/>
        </p:spPr>
        <p:txBody>
          <a:bodyPr vert="horz" lIns="91440" tIns="45720" rIns="91440" bIns="45720" rtlCol="0">
            <a:normAutofit/>
          </a:bodyPr>
          <a:lstStyle/>
          <a:p>
            <a:pPr algn="l"/>
            <a:r>
              <a:rPr lang="en-US" sz="4400" kern="1200" dirty="0">
                <a:solidFill>
                  <a:schemeClr val="bg1"/>
                </a:solidFill>
                <a:latin typeface="+mj-lt"/>
                <a:ea typeface="+mj-ea"/>
                <a:cs typeface="+mj-cs"/>
              </a:rPr>
              <a:t>Costs</a:t>
            </a:r>
            <a:endParaRPr lang="en-US" sz="4400" kern="1200" dirty="0">
              <a:solidFill>
                <a:schemeClr val="bg1"/>
              </a:solidFill>
              <a:latin typeface="+mj-lt"/>
              <a:cs typeface="Calibri Light"/>
            </a:endParaRPr>
          </a:p>
        </p:txBody>
      </p:sp>
      <p:sp>
        <p:nvSpPr>
          <p:cNvPr id="2" name="Subtitle 1">
            <a:extLst>
              <a:ext uri="{FF2B5EF4-FFF2-40B4-BE49-F238E27FC236}">
                <a16:creationId xmlns:a16="http://schemas.microsoft.com/office/drawing/2014/main" id="{053D6F51-ED65-4C79-9B3F-7682EC01442C}"/>
              </a:ext>
            </a:extLst>
          </p:cNvPr>
          <p:cNvSpPr>
            <a:spLocks noGrp="1"/>
          </p:cNvSpPr>
          <p:nvPr>
            <p:ph type="subTitle" idx="1"/>
          </p:nvPr>
        </p:nvSpPr>
        <p:spPr>
          <a:xfrm>
            <a:off x="651307" y="4460487"/>
            <a:ext cx="3377184" cy="1757433"/>
          </a:xfrm>
          <a:noFill/>
        </p:spPr>
        <p:txBody>
          <a:bodyPr>
            <a:normAutofit/>
          </a:bodyPr>
          <a:lstStyle/>
          <a:p>
            <a:pPr algn="l"/>
            <a:r>
              <a:rPr lang="en-GB" sz="2200" dirty="0">
                <a:solidFill>
                  <a:schemeClr val="bg1"/>
                </a:solidFill>
              </a:rPr>
              <a:t>Upper 6</a:t>
            </a:r>
            <a:r>
              <a:rPr lang="en-GB" sz="2200" baseline="30000" dirty="0">
                <a:solidFill>
                  <a:schemeClr val="bg1"/>
                </a:solidFill>
              </a:rPr>
              <a:t>th</a:t>
            </a:r>
            <a:r>
              <a:rPr lang="en-GB" sz="2200" dirty="0">
                <a:solidFill>
                  <a:schemeClr val="bg1"/>
                </a:solidFill>
              </a:rPr>
              <a:t> Micro</a:t>
            </a:r>
          </a:p>
          <a:p>
            <a:pPr algn="l"/>
            <a:r>
              <a:rPr lang="en-GB" sz="2200" dirty="0">
                <a:solidFill>
                  <a:schemeClr val="bg1"/>
                </a:solidFill>
              </a:rPr>
              <a:t>Revenue, Costs </a:t>
            </a:r>
            <a:r>
              <a:rPr lang="en-GB" sz="2200">
                <a:solidFill>
                  <a:schemeClr val="bg1"/>
                </a:solidFill>
              </a:rPr>
              <a:t>&amp; Profits</a:t>
            </a:r>
            <a:endParaRPr lang="en-GB" sz="2200" dirty="0">
              <a:solidFill>
                <a:schemeClr val="bg1"/>
              </a:solidFill>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rotWithShape="1">
          <a:blip r:embed="rId2">
            <a:extLst>
              <a:ext uri="{28A0092B-C50C-407E-A947-70E740481C1C}">
                <a14:useLocalDpi xmlns:a14="http://schemas.microsoft.com/office/drawing/2010/main" val="0"/>
              </a:ext>
            </a:extLst>
          </a:blip>
          <a:srcRect t="5584" r="-1" b="3432"/>
          <a:stretch/>
        </p:blipFill>
        <p:spPr>
          <a:xfrm>
            <a:off x="4654297" y="10"/>
            <a:ext cx="7537704" cy="6857990"/>
          </a:xfrm>
          <a:prstGeom prst="rect">
            <a:avLst/>
          </a:prstGeom>
        </p:spPr>
      </p:pic>
    </p:spTree>
    <p:extLst>
      <p:ext uri="{BB962C8B-B14F-4D97-AF65-F5344CB8AC3E}">
        <p14:creationId xmlns:p14="http://schemas.microsoft.com/office/powerpoint/2010/main" val="3390989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F1B610C-DD67-42F5-93A3-65F904FC6C86}"/>
              </a:ext>
            </a:extLst>
          </p:cNvPr>
          <p:cNvSpPr/>
          <p:nvPr/>
        </p:nvSpPr>
        <p:spPr>
          <a:xfrm>
            <a:off x="7828547" y="2181726"/>
            <a:ext cx="4251158" cy="4580021"/>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2148702"/>
          </a:xfrm>
        </p:spPr>
        <p:txBody>
          <a:bodyPr>
            <a:noAutofit/>
          </a:bodyPr>
          <a:lstStyle/>
          <a:p>
            <a:pPr marL="0" indent="0">
              <a:buNone/>
            </a:pPr>
            <a:r>
              <a:rPr lang="en-GB" sz="2600" b="1" dirty="0">
                <a:solidFill>
                  <a:schemeClr val="accent3"/>
                </a:solidFill>
                <a:ea typeface="Cambria Math" panose="02040503050406030204" pitchFamily="18" charset="0"/>
              </a:rPr>
              <a:t>Total Costs:</a:t>
            </a:r>
            <a:r>
              <a:rPr lang="en-GB" sz="2600" b="1" dirty="0">
                <a:solidFill>
                  <a:schemeClr val="accent3"/>
                </a:solidFill>
              </a:rPr>
              <a:t> </a:t>
            </a:r>
            <a:r>
              <a:rPr lang="en-GB" dirty="0"/>
              <a:t>The sum total of the monetary value of all costs incurred by a firm</a:t>
            </a:r>
          </a:p>
          <a:p>
            <a:pPr marL="457200" lvl="1" indent="0" fontAlgn="base">
              <a:buNone/>
            </a:pPr>
            <a:r>
              <a:rPr lang="en-GB" dirty="0"/>
              <a:t>Can be broken down into total variable costs and total fixed costs</a:t>
            </a:r>
          </a:p>
          <a:p>
            <a:pPr marL="457200" lvl="1" indent="0" fontAlgn="base">
              <a:buNone/>
            </a:pPr>
            <a:r>
              <a:rPr lang="en-GB" b="1" dirty="0">
                <a:solidFill>
                  <a:schemeClr val="accent3"/>
                </a:solidFill>
                <a:ea typeface="Cambria Math" panose="02040503050406030204" pitchFamily="18" charset="0"/>
              </a:rPr>
              <a:t>Equation: </a:t>
            </a:r>
            <a:r>
              <a:rPr lang="en-GB" dirty="0">
                <a:ea typeface="Cambria Math" panose="02040503050406030204" pitchFamily="18" charset="0"/>
              </a:rPr>
              <a:t>TC = TVC + TFC</a:t>
            </a:r>
          </a:p>
          <a:p>
            <a:pPr marL="457200" lvl="1" indent="0" fontAlgn="base">
              <a:buNone/>
            </a:pPr>
            <a:r>
              <a:rPr lang="en-GB" b="1" dirty="0">
                <a:solidFill>
                  <a:schemeClr val="accent1"/>
                </a:solidFill>
                <a:ea typeface="Cambria Math" panose="02040503050406030204" pitchFamily="18" charset="0"/>
              </a:rPr>
              <a:t>TC  Curve: </a:t>
            </a:r>
            <a:r>
              <a:rPr lang="en-GB" dirty="0">
                <a:solidFill>
                  <a:prstClr val="black"/>
                </a:solidFill>
                <a:ea typeface="Cambria Math" panose="02040503050406030204" pitchFamily="18" charset="0"/>
              </a:rPr>
              <a:t>The total cost curve has the same shape as the TVC curve, but starts at TFC curve. </a:t>
            </a:r>
          </a:p>
          <a:p>
            <a:pPr marL="457200" lvl="1" indent="0" fontAlgn="base">
              <a:buNone/>
            </a:pPr>
            <a:r>
              <a:rPr lang="en-GB" dirty="0">
                <a:solidFill>
                  <a:prstClr val="black"/>
                </a:solidFill>
                <a:ea typeface="Cambria Math" panose="02040503050406030204" pitchFamily="18" charset="0"/>
              </a:rPr>
              <a:t>This represents the fact that total cost is the sum of total variable and total fixed costs</a:t>
            </a:r>
          </a:p>
          <a:p>
            <a:pPr marL="457200" lvl="1" indent="0" fontAlgn="base">
              <a:buNone/>
            </a:pPr>
            <a:endParaRPr lang="en-GB" b="1" dirty="0">
              <a:solidFill>
                <a:prstClr val="black"/>
              </a:solidFill>
              <a:ea typeface="Cambria Math" panose="02040503050406030204" pitchFamily="18" charset="0"/>
            </a:endParaRPr>
          </a:p>
          <a:p>
            <a:pPr marL="0" indent="0">
              <a:spcBef>
                <a:spcPts val="600"/>
              </a:spcBef>
              <a:buNone/>
            </a:pPr>
            <a:endParaRPr lang="en-GB" sz="2600" b="1" dirty="0">
              <a:solidFill>
                <a:schemeClr val="accent1"/>
              </a:solidFill>
            </a:endParaRPr>
          </a:p>
        </p:txBody>
      </p:sp>
      <p:cxnSp>
        <p:nvCxnSpPr>
          <p:cNvPr id="5" name="Straight Connector 4">
            <a:extLst>
              <a:ext uri="{FF2B5EF4-FFF2-40B4-BE49-F238E27FC236}">
                <a16:creationId xmlns:a16="http://schemas.microsoft.com/office/drawing/2014/main" id="{FBA5E711-FE58-4055-BC67-3BF31985F16D}"/>
              </a:ext>
            </a:extLst>
          </p:cNvPr>
          <p:cNvCxnSpPr>
            <a:cxnSpLocks/>
          </p:cNvCxnSpPr>
          <p:nvPr/>
        </p:nvCxnSpPr>
        <p:spPr>
          <a:xfrm>
            <a:off x="8222066" y="2611897"/>
            <a:ext cx="11670" cy="369471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A8666261-30FB-4455-B6E6-A330922459B8}"/>
              </a:ext>
            </a:extLst>
          </p:cNvPr>
          <p:cNvCxnSpPr>
            <a:cxnSpLocks/>
          </p:cNvCxnSpPr>
          <p:nvPr/>
        </p:nvCxnSpPr>
        <p:spPr>
          <a:xfrm>
            <a:off x="8222066" y="6298551"/>
            <a:ext cx="3160283"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82A35706-D545-493F-81E7-F35DE621EB23}"/>
              </a:ext>
            </a:extLst>
          </p:cNvPr>
          <p:cNvGrpSpPr/>
          <p:nvPr/>
        </p:nvGrpSpPr>
        <p:grpSpPr>
          <a:xfrm>
            <a:off x="8233736" y="5669684"/>
            <a:ext cx="4837128" cy="477525"/>
            <a:chOff x="914953" y="509596"/>
            <a:chExt cx="4408127" cy="400110"/>
          </a:xfrm>
        </p:grpSpPr>
        <p:cxnSp>
          <p:nvCxnSpPr>
            <p:cNvPr id="8" name="Straight Connector 7">
              <a:extLst>
                <a:ext uri="{FF2B5EF4-FFF2-40B4-BE49-F238E27FC236}">
                  <a16:creationId xmlns:a16="http://schemas.microsoft.com/office/drawing/2014/main" id="{65CC7489-C1AF-4F7B-A955-510C450B5931}"/>
                </a:ext>
              </a:extLst>
            </p:cNvPr>
            <p:cNvCxnSpPr>
              <a:cxnSpLocks/>
            </p:cNvCxnSpPr>
            <p:nvPr/>
          </p:nvCxnSpPr>
          <p:spPr>
            <a:xfrm>
              <a:off x="914953" y="524882"/>
              <a:ext cx="3051026"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A05B1A8B-6E15-4A96-B51A-713A3852E08C}"/>
                </a:ext>
              </a:extLst>
            </p:cNvPr>
            <p:cNvSpPr txBox="1"/>
            <p:nvPr/>
          </p:nvSpPr>
          <p:spPr>
            <a:xfrm>
              <a:off x="3743334" y="509596"/>
              <a:ext cx="1579746" cy="400110"/>
            </a:xfrm>
            <a:prstGeom prst="rect">
              <a:avLst/>
            </a:prstGeom>
            <a:noFill/>
            <a:ln>
              <a:noFill/>
            </a:ln>
          </p:spPr>
          <p:txBody>
            <a:bodyPr wrap="square" rtlCol="0">
              <a:spAutoFit/>
            </a:bodyPr>
            <a:lstStyle/>
            <a:p>
              <a:r>
                <a:rPr lang="en-GB" sz="2000" b="1" dirty="0">
                  <a:solidFill>
                    <a:srgbClr val="FF0000"/>
                  </a:solidFill>
                </a:rPr>
                <a:t>TFC</a:t>
              </a:r>
            </a:p>
          </p:txBody>
        </p:sp>
      </p:grpSp>
      <p:sp>
        <p:nvSpPr>
          <p:cNvPr id="10" name="TextBox 9">
            <a:extLst>
              <a:ext uri="{FF2B5EF4-FFF2-40B4-BE49-F238E27FC236}">
                <a16:creationId xmlns:a16="http://schemas.microsoft.com/office/drawing/2014/main" id="{6BEE7152-4F8B-4F44-8900-FF719144ED35}"/>
              </a:ext>
            </a:extLst>
          </p:cNvPr>
          <p:cNvSpPr txBox="1"/>
          <p:nvPr/>
        </p:nvSpPr>
        <p:spPr>
          <a:xfrm>
            <a:off x="10506038" y="6316305"/>
            <a:ext cx="1222367" cy="477525"/>
          </a:xfrm>
          <a:prstGeom prst="rect">
            <a:avLst/>
          </a:prstGeom>
          <a:noFill/>
          <a:ln>
            <a:noFill/>
          </a:ln>
        </p:spPr>
        <p:txBody>
          <a:bodyPr wrap="square" rtlCol="0">
            <a:spAutoFit/>
          </a:bodyPr>
          <a:lstStyle/>
          <a:p>
            <a:pPr algn="ctr"/>
            <a:r>
              <a:rPr lang="en-GB" sz="2000" dirty="0"/>
              <a:t>Quantity</a:t>
            </a:r>
          </a:p>
        </p:txBody>
      </p:sp>
      <p:sp>
        <p:nvSpPr>
          <p:cNvPr id="11" name="TextBox 10">
            <a:extLst>
              <a:ext uri="{FF2B5EF4-FFF2-40B4-BE49-F238E27FC236}">
                <a16:creationId xmlns:a16="http://schemas.microsoft.com/office/drawing/2014/main" id="{4D1C3D71-682F-497D-A215-1ABD35E8DFF3}"/>
              </a:ext>
            </a:extLst>
          </p:cNvPr>
          <p:cNvSpPr txBox="1"/>
          <p:nvPr/>
        </p:nvSpPr>
        <p:spPr>
          <a:xfrm>
            <a:off x="7764379" y="2213810"/>
            <a:ext cx="915374" cy="477525"/>
          </a:xfrm>
          <a:prstGeom prst="rect">
            <a:avLst/>
          </a:prstGeom>
          <a:noFill/>
          <a:ln>
            <a:noFill/>
          </a:ln>
        </p:spPr>
        <p:txBody>
          <a:bodyPr wrap="square" rtlCol="0">
            <a:spAutoFit/>
          </a:bodyPr>
          <a:lstStyle/>
          <a:p>
            <a:pPr algn="ctr"/>
            <a:r>
              <a:rPr lang="en-GB" sz="2000" dirty="0"/>
              <a:t>Cost</a:t>
            </a:r>
          </a:p>
        </p:txBody>
      </p:sp>
      <p:grpSp>
        <p:nvGrpSpPr>
          <p:cNvPr id="12" name="Group 11">
            <a:extLst>
              <a:ext uri="{FF2B5EF4-FFF2-40B4-BE49-F238E27FC236}">
                <a16:creationId xmlns:a16="http://schemas.microsoft.com/office/drawing/2014/main" id="{C24CE17D-692A-484D-A157-23D9065914A1}"/>
              </a:ext>
            </a:extLst>
          </p:cNvPr>
          <p:cNvGrpSpPr/>
          <p:nvPr/>
        </p:nvGrpSpPr>
        <p:grpSpPr>
          <a:xfrm>
            <a:off x="8237503" y="3346900"/>
            <a:ext cx="4784991" cy="2946296"/>
            <a:chOff x="5964701" y="1982972"/>
            <a:chExt cx="4360614" cy="2687503"/>
          </a:xfrm>
        </p:grpSpPr>
        <p:sp>
          <p:nvSpPr>
            <p:cNvPr id="13" name="Freeform: Shape 12">
              <a:extLst>
                <a:ext uri="{FF2B5EF4-FFF2-40B4-BE49-F238E27FC236}">
                  <a16:creationId xmlns:a16="http://schemas.microsoft.com/office/drawing/2014/main" id="{254914AE-38DA-4256-9741-B15BC92A3640}"/>
                </a:ext>
              </a:extLst>
            </p:cNvPr>
            <p:cNvSpPr/>
            <p:nvPr/>
          </p:nvSpPr>
          <p:spPr>
            <a:xfrm>
              <a:off x="5964701" y="2206459"/>
              <a:ext cx="2830044" cy="2464016"/>
            </a:xfrm>
            <a:custGeom>
              <a:avLst/>
              <a:gdLst>
                <a:gd name="connsiteX0" fmla="*/ 0 w 2067950"/>
                <a:gd name="connsiteY0" fmla="*/ 2250831 h 2250831"/>
                <a:gd name="connsiteX1" fmla="*/ 182880 w 2067950"/>
                <a:gd name="connsiteY1" fmla="*/ 1448972 h 2250831"/>
                <a:gd name="connsiteX2" fmla="*/ 506436 w 2067950"/>
                <a:gd name="connsiteY2" fmla="*/ 1153551 h 2250831"/>
                <a:gd name="connsiteX3" fmla="*/ 1631852 w 2067950"/>
                <a:gd name="connsiteY3" fmla="*/ 1041009 h 2250831"/>
                <a:gd name="connsiteX4" fmla="*/ 1941341 w 2067950"/>
                <a:gd name="connsiteY4" fmla="*/ 773723 h 2250831"/>
                <a:gd name="connsiteX5" fmla="*/ 2067950 w 2067950"/>
                <a:gd name="connsiteY5" fmla="*/ 0 h 2250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67950" h="2250831">
                  <a:moveTo>
                    <a:pt x="0" y="2250831"/>
                  </a:moveTo>
                  <a:cubicBezTo>
                    <a:pt x="49237" y="1941341"/>
                    <a:pt x="98474" y="1631852"/>
                    <a:pt x="182880" y="1448972"/>
                  </a:cubicBezTo>
                  <a:cubicBezTo>
                    <a:pt x="267286" y="1266092"/>
                    <a:pt x="264941" y="1221545"/>
                    <a:pt x="506436" y="1153551"/>
                  </a:cubicBezTo>
                  <a:cubicBezTo>
                    <a:pt x="747931" y="1085557"/>
                    <a:pt x="1392701" y="1104314"/>
                    <a:pt x="1631852" y="1041009"/>
                  </a:cubicBezTo>
                  <a:cubicBezTo>
                    <a:pt x="1871003" y="977704"/>
                    <a:pt x="1868658" y="947224"/>
                    <a:pt x="1941341" y="773723"/>
                  </a:cubicBezTo>
                  <a:cubicBezTo>
                    <a:pt x="2014024" y="600222"/>
                    <a:pt x="2040987" y="300111"/>
                    <a:pt x="2067950" y="0"/>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a:extLst>
                <a:ext uri="{FF2B5EF4-FFF2-40B4-BE49-F238E27FC236}">
                  <a16:creationId xmlns:a16="http://schemas.microsoft.com/office/drawing/2014/main" id="{E88F4705-6A9D-4C40-AD3C-9DAB4D073083}"/>
                </a:ext>
              </a:extLst>
            </p:cNvPr>
            <p:cNvSpPr txBox="1"/>
            <p:nvPr/>
          </p:nvSpPr>
          <p:spPr>
            <a:xfrm>
              <a:off x="8745569" y="1982972"/>
              <a:ext cx="1579746" cy="400110"/>
            </a:xfrm>
            <a:prstGeom prst="rect">
              <a:avLst/>
            </a:prstGeom>
            <a:noFill/>
            <a:ln>
              <a:noFill/>
            </a:ln>
          </p:spPr>
          <p:txBody>
            <a:bodyPr wrap="square" rtlCol="0">
              <a:spAutoFit/>
            </a:bodyPr>
            <a:lstStyle/>
            <a:p>
              <a:r>
                <a:rPr lang="en-GB" sz="2000" b="1" dirty="0">
                  <a:solidFill>
                    <a:schemeClr val="accent1"/>
                  </a:solidFill>
                </a:rPr>
                <a:t>TVC</a:t>
              </a:r>
            </a:p>
          </p:txBody>
        </p:sp>
      </p:grpSp>
      <p:grpSp>
        <p:nvGrpSpPr>
          <p:cNvPr id="15" name="Group 14">
            <a:extLst>
              <a:ext uri="{FF2B5EF4-FFF2-40B4-BE49-F238E27FC236}">
                <a16:creationId xmlns:a16="http://schemas.microsoft.com/office/drawing/2014/main" id="{0A6EE655-118A-4836-AC31-D9F52D852157}"/>
              </a:ext>
            </a:extLst>
          </p:cNvPr>
          <p:cNvGrpSpPr/>
          <p:nvPr/>
        </p:nvGrpSpPr>
        <p:grpSpPr>
          <a:xfrm>
            <a:off x="8251904" y="2747890"/>
            <a:ext cx="4784991" cy="2946296"/>
            <a:chOff x="5964701" y="1982972"/>
            <a:chExt cx="4360614" cy="2687503"/>
          </a:xfrm>
        </p:grpSpPr>
        <p:sp>
          <p:nvSpPr>
            <p:cNvPr id="16" name="Freeform: Shape 15">
              <a:extLst>
                <a:ext uri="{FF2B5EF4-FFF2-40B4-BE49-F238E27FC236}">
                  <a16:creationId xmlns:a16="http://schemas.microsoft.com/office/drawing/2014/main" id="{DDC33FAD-C8FA-4707-9586-28E4FE230664}"/>
                </a:ext>
              </a:extLst>
            </p:cNvPr>
            <p:cNvSpPr/>
            <p:nvPr/>
          </p:nvSpPr>
          <p:spPr>
            <a:xfrm>
              <a:off x="5964701" y="2206459"/>
              <a:ext cx="2830044" cy="2464016"/>
            </a:xfrm>
            <a:custGeom>
              <a:avLst/>
              <a:gdLst>
                <a:gd name="connsiteX0" fmla="*/ 0 w 2067950"/>
                <a:gd name="connsiteY0" fmla="*/ 2250831 h 2250831"/>
                <a:gd name="connsiteX1" fmla="*/ 182880 w 2067950"/>
                <a:gd name="connsiteY1" fmla="*/ 1448972 h 2250831"/>
                <a:gd name="connsiteX2" fmla="*/ 506436 w 2067950"/>
                <a:gd name="connsiteY2" fmla="*/ 1153551 h 2250831"/>
                <a:gd name="connsiteX3" fmla="*/ 1631852 w 2067950"/>
                <a:gd name="connsiteY3" fmla="*/ 1041009 h 2250831"/>
                <a:gd name="connsiteX4" fmla="*/ 1941341 w 2067950"/>
                <a:gd name="connsiteY4" fmla="*/ 773723 h 2250831"/>
                <a:gd name="connsiteX5" fmla="*/ 2067950 w 2067950"/>
                <a:gd name="connsiteY5" fmla="*/ 0 h 2250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67950" h="2250831">
                  <a:moveTo>
                    <a:pt x="0" y="2250831"/>
                  </a:moveTo>
                  <a:cubicBezTo>
                    <a:pt x="49237" y="1941341"/>
                    <a:pt x="98474" y="1631852"/>
                    <a:pt x="182880" y="1448972"/>
                  </a:cubicBezTo>
                  <a:cubicBezTo>
                    <a:pt x="267286" y="1266092"/>
                    <a:pt x="264941" y="1221545"/>
                    <a:pt x="506436" y="1153551"/>
                  </a:cubicBezTo>
                  <a:cubicBezTo>
                    <a:pt x="747931" y="1085557"/>
                    <a:pt x="1392701" y="1104314"/>
                    <a:pt x="1631852" y="1041009"/>
                  </a:cubicBezTo>
                  <a:cubicBezTo>
                    <a:pt x="1871003" y="977704"/>
                    <a:pt x="1868658" y="947224"/>
                    <a:pt x="1941341" y="773723"/>
                  </a:cubicBezTo>
                  <a:cubicBezTo>
                    <a:pt x="2014024" y="600222"/>
                    <a:pt x="2040987" y="300111"/>
                    <a:pt x="2067950" y="0"/>
                  </a:cubicBezTo>
                </a:path>
              </a:pathLst>
            </a:cu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5"/>
                </a:solidFill>
              </a:endParaRPr>
            </a:p>
          </p:txBody>
        </p:sp>
        <p:sp>
          <p:nvSpPr>
            <p:cNvPr id="17" name="TextBox 16">
              <a:extLst>
                <a:ext uri="{FF2B5EF4-FFF2-40B4-BE49-F238E27FC236}">
                  <a16:creationId xmlns:a16="http://schemas.microsoft.com/office/drawing/2014/main" id="{E2633221-C08B-4D50-8DB7-BFCB9FAF15BD}"/>
                </a:ext>
              </a:extLst>
            </p:cNvPr>
            <p:cNvSpPr txBox="1"/>
            <p:nvPr/>
          </p:nvSpPr>
          <p:spPr>
            <a:xfrm>
              <a:off x="8745569" y="1982972"/>
              <a:ext cx="1579746" cy="364966"/>
            </a:xfrm>
            <a:prstGeom prst="rect">
              <a:avLst/>
            </a:prstGeom>
            <a:noFill/>
            <a:ln>
              <a:noFill/>
            </a:ln>
          </p:spPr>
          <p:txBody>
            <a:bodyPr wrap="square" rtlCol="0">
              <a:spAutoFit/>
            </a:bodyPr>
            <a:lstStyle/>
            <a:p>
              <a:r>
                <a:rPr lang="en-GB" sz="2000" b="1" dirty="0">
                  <a:solidFill>
                    <a:schemeClr val="accent5"/>
                  </a:solidFill>
                </a:rPr>
                <a:t>TC</a:t>
              </a:r>
            </a:p>
          </p:txBody>
        </p:sp>
      </p:grpSp>
      <p:sp>
        <p:nvSpPr>
          <p:cNvPr id="32" name="Content Placeholder 2">
            <a:extLst>
              <a:ext uri="{FF2B5EF4-FFF2-40B4-BE49-F238E27FC236}">
                <a16:creationId xmlns:a16="http://schemas.microsoft.com/office/drawing/2014/main" id="{88A7FF40-EA83-4D80-89EE-581AC48E9834}"/>
              </a:ext>
            </a:extLst>
          </p:cNvPr>
          <p:cNvSpPr txBox="1">
            <a:spLocks/>
          </p:cNvSpPr>
          <p:nvPr/>
        </p:nvSpPr>
        <p:spPr>
          <a:xfrm>
            <a:off x="0" y="2191741"/>
            <a:ext cx="7724050" cy="457000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b="1" dirty="0">
                <a:solidFill>
                  <a:schemeClr val="accent1"/>
                </a:solidFill>
                <a:ea typeface="Cambria Math" panose="02040503050406030204" pitchFamily="18" charset="0"/>
              </a:rPr>
              <a:t>Changes to The TC Curve:</a:t>
            </a:r>
          </a:p>
          <a:p>
            <a:pPr marL="457200" lvl="1" indent="0">
              <a:buNone/>
            </a:pPr>
            <a:r>
              <a:rPr lang="en-GB" sz="2000" dirty="0"/>
              <a:t>If TFC moves up or down, so too will TC.</a:t>
            </a:r>
          </a:p>
          <a:p>
            <a:pPr marL="457200" lvl="1" indent="0">
              <a:buNone/>
            </a:pPr>
            <a:r>
              <a:rPr lang="en-GB" sz="2000" dirty="0"/>
              <a:t>If the shape of TVC changes (e.g. steeper or shallower)</a:t>
            </a:r>
            <a:endParaRPr lang="en-GB" b="1" dirty="0">
              <a:solidFill>
                <a:prstClr val="black"/>
              </a:solidFill>
              <a:ea typeface="Cambria Math" panose="02040503050406030204" pitchFamily="18" charset="0"/>
            </a:endParaRPr>
          </a:p>
          <a:p>
            <a:pPr marL="0" indent="0">
              <a:spcBef>
                <a:spcPts val="600"/>
              </a:spcBef>
              <a:buFont typeface="Arial" panose="020B0604020202020204" pitchFamily="34" charset="0"/>
              <a:buNone/>
            </a:pPr>
            <a:endParaRPr lang="en-GB" sz="2600" b="1" dirty="0">
              <a:solidFill>
                <a:schemeClr val="accent1"/>
              </a:solidFill>
            </a:endParaRPr>
          </a:p>
        </p:txBody>
      </p:sp>
      <p:grpSp>
        <p:nvGrpSpPr>
          <p:cNvPr id="33" name="Group 32">
            <a:extLst>
              <a:ext uri="{FF2B5EF4-FFF2-40B4-BE49-F238E27FC236}">
                <a16:creationId xmlns:a16="http://schemas.microsoft.com/office/drawing/2014/main" id="{CD2DBFAA-5FC9-451D-8658-D941256ABCF9}"/>
              </a:ext>
            </a:extLst>
          </p:cNvPr>
          <p:cNvGrpSpPr/>
          <p:nvPr/>
        </p:nvGrpSpPr>
        <p:grpSpPr>
          <a:xfrm>
            <a:off x="7764379" y="2113673"/>
            <a:ext cx="5306485" cy="4680157"/>
            <a:chOff x="5608475" y="1140280"/>
            <a:chExt cx="5306485" cy="4680157"/>
          </a:xfrm>
        </p:grpSpPr>
        <p:sp>
          <p:nvSpPr>
            <p:cNvPr id="34" name="Rectangle 33">
              <a:extLst>
                <a:ext uri="{FF2B5EF4-FFF2-40B4-BE49-F238E27FC236}">
                  <a16:creationId xmlns:a16="http://schemas.microsoft.com/office/drawing/2014/main" id="{DE5F64D2-0D52-4BE3-9B66-2CB0C6A7E342}"/>
                </a:ext>
              </a:extLst>
            </p:cNvPr>
            <p:cNvSpPr/>
            <p:nvPr/>
          </p:nvSpPr>
          <p:spPr>
            <a:xfrm>
              <a:off x="5672643" y="1208333"/>
              <a:ext cx="4251158" cy="4580021"/>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5" name="Straight Connector 34">
              <a:extLst>
                <a:ext uri="{FF2B5EF4-FFF2-40B4-BE49-F238E27FC236}">
                  <a16:creationId xmlns:a16="http://schemas.microsoft.com/office/drawing/2014/main" id="{4C18294B-DB2C-42C7-BAF4-FEB23C5398A7}"/>
                </a:ext>
              </a:extLst>
            </p:cNvPr>
            <p:cNvCxnSpPr>
              <a:cxnSpLocks/>
            </p:cNvCxnSpPr>
            <p:nvPr/>
          </p:nvCxnSpPr>
          <p:spPr>
            <a:xfrm>
              <a:off x="6066162" y="1638504"/>
              <a:ext cx="11670" cy="369471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26FA946-4676-4ADE-896B-5D8AC1BC8CD6}"/>
                </a:ext>
              </a:extLst>
            </p:cNvPr>
            <p:cNvCxnSpPr>
              <a:cxnSpLocks/>
            </p:cNvCxnSpPr>
            <p:nvPr/>
          </p:nvCxnSpPr>
          <p:spPr>
            <a:xfrm>
              <a:off x="6066162" y="5325158"/>
              <a:ext cx="3160283"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grpSp>
          <p:nvGrpSpPr>
            <p:cNvPr id="37" name="Group 36">
              <a:extLst>
                <a:ext uri="{FF2B5EF4-FFF2-40B4-BE49-F238E27FC236}">
                  <a16:creationId xmlns:a16="http://schemas.microsoft.com/office/drawing/2014/main" id="{3D96B0A7-7A92-44A0-B8FD-9BC988A9DC01}"/>
                </a:ext>
              </a:extLst>
            </p:cNvPr>
            <p:cNvGrpSpPr/>
            <p:nvPr/>
          </p:nvGrpSpPr>
          <p:grpSpPr>
            <a:xfrm>
              <a:off x="6077832" y="4057985"/>
              <a:ext cx="4837128" cy="477525"/>
              <a:chOff x="914953" y="262080"/>
              <a:chExt cx="4408127" cy="400110"/>
            </a:xfrm>
          </p:grpSpPr>
          <p:cxnSp>
            <p:nvCxnSpPr>
              <p:cNvPr id="46" name="Straight Connector 45">
                <a:extLst>
                  <a:ext uri="{FF2B5EF4-FFF2-40B4-BE49-F238E27FC236}">
                    <a16:creationId xmlns:a16="http://schemas.microsoft.com/office/drawing/2014/main" id="{9981757A-69C3-44DA-A80D-FF44D9C28F4E}"/>
                  </a:ext>
                </a:extLst>
              </p:cNvPr>
              <p:cNvCxnSpPr>
                <a:cxnSpLocks/>
              </p:cNvCxnSpPr>
              <p:nvPr/>
            </p:nvCxnSpPr>
            <p:spPr>
              <a:xfrm>
                <a:off x="914953" y="277371"/>
                <a:ext cx="3051026"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C7E69FCA-3E84-4433-9F3B-E3E3529F48FC}"/>
                  </a:ext>
                </a:extLst>
              </p:cNvPr>
              <p:cNvSpPr txBox="1"/>
              <p:nvPr/>
            </p:nvSpPr>
            <p:spPr>
              <a:xfrm>
                <a:off x="3743334" y="262080"/>
                <a:ext cx="1579746" cy="400110"/>
              </a:xfrm>
              <a:prstGeom prst="rect">
                <a:avLst/>
              </a:prstGeom>
              <a:noFill/>
              <a:ln>
                <a:noFill/>
              </a:ln>
            </p:spPr>
            <p:txBody>
              <a:bodyPr wrap="square" rtlCol="0">
                <a:spAutoFit/>
              </a:bodyPr>
              <a:lstStyle/>
              <a:p>
                <a:r>
                  <a:rPr lang="en-GB" sz="2000" b="1" dirty="0">
                    <a:solidFill>
                      <a:srgbClr val="FF0000"/>
                    </a:solidFill>
                  </a:rPr>
                  <a:t>TFC</a:t>
                </a:r>
              </a:p>
            </p:txBody>
          </p:sp>
        </p:grpSp>
        <p:sp>
          <p:nvSpPr>
            <p:cNvPr id="38" name="TextBox 37">
              <a:extLst>
                <a:ext uri="{FF2B5EF4-FFF2-40B4-BE49-F238E27FC236}">
                  <a16:creationId xmlns:a16="http://schemas.microsoft.com/office/drawing/2014/main" id="{7E599C69-F420-4430-91F7-25437BC284B7}"/>
                </a:ext>
              </a:extLst>
            </p:cNvPr>
            <p:cNvSpPr txBox="1"/>
            <p:nvPr/>
          </p:nvSpPr>
          <p:spPr>
            <a:xfrm>
              <a:off x="8350134" y="5342912"/>
              <a:ext cx="1222367" cy="477525"/>
            </a:xfrm>
            <a:prstGeom prst="rect">
              <a:avLst/>
            </a:prstGeom>
            <a:noFill/>
            <a:ln>
              <a:noFill/>
            </a:ln>
          </p:spPr>
          <p:txBody>
            <a:bodyPr wrap="square" rtlCol="0">
              <a:spAutoFit/>
            </a:bodyPr>
            <a:lstStyle/>
            <a:p>
              <a:pPr algn="ctr"/>
              <a:r>
                <a:rPr lang="en-GB" sz="2000" dirty="0"/>
                <a:t>Quantity</a:t>
              </a:r>
            </a:p>
          </p:txBody>
        </p:sp>
        <p:sp>
          <p:nvSpPr>
            <p:cNvPr id="39" name="TextBox 38">
              <a:extLst>
                <a:ext uri="{FF2B5EF4-FFF2-40B4-BE49-F238E27FC236}">
                  <a16:creationId xmlns:a16="http://schemas.microsoft.com/office/drawing/2014/main" id="{6B69317B-F4E5-411A-AA0A-D1D508F77EDC}"/>
                </a:ext>
              </a:extLst>
            </p:cNvPr>
            <p:cNvSpPr txBox="1"/>
            <p:nvPr/>
          </p:nvSpPr>
          <p:spPr>
            <a:xfrm>
              <a:off x="5608475" y="1240417"/>
              <a:ext cx="915374" cy="477525"/>
            </a:xfrm>
            <a:prstGeom prst="rect">
              <a:avLst/>
            </a:prstGeom>
            <a:noFill/>
            <a:ln>
              <a:noFill/>
            </a:ln>
          </p:spPr>
          <p:txBody>
            <a:bodyPr wrap="square" rtlCol="0">
              <a:spAutoFit/>
            </a:bodyPr>
            <a:lstStyle/>
            <a:p>
              <a:pPr algn="ctr"/>
              <a:r>
                <a:rPr lang="en-GB" sz="2000" dirty="0"/>
                <a:t>Cost</a:t>
              </a:r>
            </a:p>
          </p:txBody>
        </p:sp>
        <p:grpSp>
          <p:nvGrpSpPr>
            <p:cNvPr id="40" name="Group 39">
              <a:extLst>
                <a:ext uri="{FF2B5EF4-FFF2-40B4-BE49-F238E27FC236}">
                  <a16:creationId xmlns:a16="http://schemas.microsoft.com/office/drawing/2014/main" id="{7E57F54B-EB9C-4410-9B65-CA2E5197F551}"/>
                </a:ext>
              </a:extLst>
            </p:cNvPr>
            <p:cNvGrpSpPr/>
            <p:nvPr/>
          </p:nvGrpSpPr>
          <p:grpSpPr>
            <a:xfrm>
              <a:off x="6081599" y="2373507"/>
              <a:ext cx="4784991" cy="2946296"/>
              <a:chOff x="5964701" y="1982972"/>
              <a:chExt cx="4360614" cy="2687503"/>
            </a:xfrm>
          </p:grpSpPr>
          <p:sp>
            <p:nvSpPr>
              <p:cNvPr id="44" name="Freeform: Shape 43">
                <a:extLst>
                  <a:ext uri="{FF2B5EF4-FFF2-40B4-BE49-F238E27FC236}">
                    <a16:creationId xmlns:a16="http://schemas.microsoft.com/office/drawing/2014/main" id="{0805D655-A818-4197-8F98-711D3C6604B4}"/>
                  </a:ext>
                </a:extLst>
              </p:cNvPr>
              <p:cNvSpPr/>
              <p:nvPr/>
            </p:nvSpPr>
            <p:spPr>
              <a:xfrm>
                <a:off x="5964701" y="2206459"/>
                <a:ext cx="2830044" cy="2464016"/>
              </a:xfrm>
              <a:custGeom>
                <a:avLst/>
                <a:gdLst>
                  <a:gd name="connsiteX0" fmla="*/ 0 w 2067950"/>
                  <a:gd name="connsiteY0" fmla="*/ 2250831 h 2250831"/>
                  <a:gd name="connsiteX1" fmla="*/ 182880 w 2067950"/>
                  <a:gd name="connsiteY1" fmla="*/ 1448972 h 2250831"/>
                  <a:gd name="connsiteX2" fmla="*/ 506436 w 2067950"/>
                  <a:gd name="connsiteY2" fmla="*/ 1153551 h 2250831"/>
                  <a:gd name="connsiteX3" fmla="*/ 1631852 w 2067950"/>
                  <a:gd name="connsiteY3" fmla="*/ 1041009 h 2250831"/>
                  <a:gd name="connsiteX4" fmla="*/ 1941341 w 2067950"/>
                  <a:gd name="connsiteY4" fmla="*/ 773723 h 2250831"/>
                  <a:gd name="connsiteX5" fmla="*/ 2067950 w 2067950"/>
                  <a:gd name="connsiteY5" fmla="*/ 0 h 2250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67950" h="2250831">
                    <a:moveTo>
                      <a:pt x="0" y="2250831"/>
                    </a:moveTo>
                    <a:cubicBezTo>
                      <a:pt x="49237" y="1941341"/>
                      <a:pt x="98474" y="1631852"/>
                      <a:pt x="182880" y="1448972"/>
                    </a:cubicBezTo>
                    <a:cubicBezTo>
                      <a:pt x="267286" y="1266092"/>
                      <a:pt x="264941" y="1221545"/>
                      <a:pt x="506436" y="1153551"/>
                    </a:cubicBezTo>
                    <a:cubicBezTo>
                      <a:pt x="747931" y="1085557"/>
                      <a:pt x="1392701" y="1104314"/>
                      <a:pt x="1631852" y="1041009"/>
                    </a:cubicBezTo>
                    <a:cubicBezTo>
                      <a:pt x="1871003" y="977704"/>
                      <a:pt x="1868658" y="947224"/>
                      <a:pt x="1941341" y="773723"/>
                    </a:cubicBezTo>
                    <a:cubicBezTo>
                      <a:pt x="2014024" y="600222"/>
                      <a:pt x="2040987" y="300111"/>
                      <a:pt x="2067950" y="0"/>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TextBox 44">
                <a:extLst>
                  <a:ext uri="{FF2B5EF4-FFF2-40B4-BE49-F238E27FC236}">
                    <a16:creationId xmlns:a16="http://schemas.microsoft.com/office/drawing/2014/main" id="{FADE0A5F-4BCE-45AE-B2EB-5F0AA0CCF9B6}"/>
                  </a:ext>
                </a:extLst>
              </p:cNvPr>
              <p:cNvSpPr txBox="1"/>
              <p:nvPr/>
            </p:nvSpPr>
            <p:spPr>
              <a:xfrm>
                <a:off x="8745569" y="1982972"/>
                <a:ext cx="1579746" cy="400110"/>
              </a:xfrm>
              <a:prstGeom prst="rect">
                <a:avLst/>
              </a:prstGeom>
              <a:noFill/>
              <a:ln>
                <a:noFill/>
              </a:ln>
            </p:spPr>
            <p:txBody>
              <a:bodyPr wrap="square" rtlCol="0">
                <a:spAutoFit/>
              </a:bodyPr>
              <a:lstStyle/>
              <a:p>
                <a:r>
                  <a:rPr lang="en-GB" sz="2000" b="1" dirty="0">
                    <a:solidFill>
                      <a:schemeClr val="accent1"/>
                    </a:solidFill>
                  </a:rPr>
                  <a:t>TVC</a:t>
                </a:r>
              </a:p>
            </p:txBody>
          </p:sp>
        </p:grpSp>
        <p:grpSp>
          <p:nvGrpSpPr>
            <p:cNvPr id="41" name="Group 40">
              <a:extLst>
                <a:ext uri="{FF2B5EF4-FFF2-40B4-BE49-F238E27FC236}">
                  <a16:creationId xmlns:a16="http://schemas.microsoft.com/office/drawing/2014/main" id="{E6F9998D-B56C-4C48-B213-AC0703311D84}"/>
                </a:ext>
              </a:extLst>
            </p:cNvPr>
            <p:cNvGrpSpPr/>
            <p:nvPr/>
          </p:nvGrpSpPr>
          <p:grpSpPr>
            <a:xfrm>
              <a:off x="6096000" y="1140280"/>
              <a:ext cx="4784991" cy="2946294"/>
              <a:chOff x="5964701" y="1751996"/>
              <a:chExt cx="4360614" cy="2687501"/>
            </a:xfrm>
          </p:grpSpPr>
          <p:sp>
            <p:nvSpPr>
              <p:cNvPr id="42" name="Freeform: Shape 41">
                <a:extLst>
                  <a:ext uri="{FF2B5EF4-FFF2-40B4-BE49-F238E27FC236}">
                    <a16:creationId xmlns:a16="http://schemas.microsoft.com/office/drawing/2014/main" id="{661D7678-8BAA-46B8-B298-6901D3C52E7E}"/>
                  </a:ext>
                </a:extLst>
              </p:cNvPr>
              <p:cNvSpPr/>
              <p:nvPr/>
            </p:nvSpPr>
            <p:spPr>
              <a:xfrm>
                <a:off x="5964701" y="1975481"/>
                <a:ext cx="2830044" cy="2464016"/>
              </a:xfrm>
              <a:custGeom>
                <a:avLst/>
                <a:gdLst>
                  <a:gd name="connsiteX0" fmla="*/ 0 w 2067950"/>
                  <a:gd name="connsiteY0" fmla="*/ 2250831 h 2250831"/>
                  <a:gd name="connsiteX1" fmla="*/ 182880 w 2067950"/>
                  <a:gd name="connsiteY1" fmla="*/ 1448972 h 2250831"/>
                  <a:gd name="connsiteX2" fmla="*/ 506436 w 2067950"/>
                  <a:gd name="connsiteY2" fmla="*/ 1153551 h 2250831"/>
                  <a:gd name="connsiteX3" fmla="*/ 1631852 w 2067950"/>
                  <a:gd name="connsiteY3" fmla="*/ 1041009 h 2250831"/>
                  <a:gd name="connsiteX4" fmla="*/ 1941341 w 2067950"/>
                  <a:gd name="connsiteY4" fmla="*/ 773723 h 2250831"/>
                  <a:gd name="connsiteX5" fmla="*/ 2067950 w 2067950"/>
                  <a:gd name="connsiteY5" fmla="*/ 0 h 2250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67950" h="2250831">
                    <a:moveTo>
                      <a:pt x="0" y="2250831"/>
                    </a:moveTo>
                    <a:cubicBezTo>
                      <a:pt x="49237" y="1941341"/>
                      <a:pt x="98474" y="1631852"/>
                      <a:pt x="182880" y="1448972"/>
                    </a:cubicBezTo>
                    <a:cubicBezTo>
                      <a:pt x="267286" y="1266092"/>
                      <a:pt x="264941" y="1221545"/>
                      <a:pt x="506436" y="1153551"/>
                    </a:cubicBezTo>
                    <a:cubicBezTo>
                      <a:pt x="747931" y="1085557"/>
                      <a:pt x="1392701" y="1104314"/>
                      <a:pt x="1631852" y="1041009"/>
                    </a:cubicBezTo>
                    <a:cubicBezTo>
                      <a:pt x="1871003" y="977704"/>
                      <a:pt x="1868658" y="947224"/>
                      <a:pt x="1941341" y="773723"/>
                    </a:cubicBezTo>
                    <a:cubicBezTo>
                      <a:pt x="2014024" y="600222"/>
                      <a:pt x="2040987" y="300111"/>
                      <a:pt x="2067950" y="0"/>
                    </a:cubicBezTo>
                  </a:path>
                </a:pathLst>
              </a:cu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5"/>
                  </a:solidFill>
                </a:endParaRPr>
              </a:p>
            </p:txBody>
          </p:sp>
          <p:sp>
            <p:nvSpPr>
              <p:cNvPr id="43" name="TextBox 42">
                <a:extLst>
                  <a:ext uri="{FF2B5EF4-FFF2-40B4-BE49-F238E27FC236}">
                    <a16:creationId xmlns:a16="http://schemas.microsoft.com/office/drawing/2014/main" id="{7B4BD6B9-AE57-4BD5-8320-DB022FD8516F}"/>
                  </a:ext>
                </a:extLst>
              </p:cNvPr>
              <p:cNvSpPr txBox="1"/>
              <p:nvPr/>
            </p:nvSpPr>
            <p:spPr>
              <a:xfrm>
                <a:off x="8745569" y="1751996"/>
                <a:ext cx="1579746" cy="364966"/>
              </a:xfrm>
              <a:prstGeom prst="rect">
                <a:avLst/>
              </a:prstGeom>
              <a:noFill/>
              <a:ln>
                <a:noFill/>
              </a:ln>
            </p:spPr>
            <p:txBody>
              <a:bodyPr wrap="square" rtlCol="0">
                <a:spAutoFit/>
              </a:bodyPr>
              <a:lstStyle/>
              <a:p>
                <a:r>
                  <a:rPr lang="en-GB" sz="2000" b="1" dirty="0">
                    <a:solidFill>
                      <a:schemeClr val="accent5"/>
                    </a:solidFill>
                  </a:rPr>
                  <a:t>TC</a:t>
                </a:r>
              </a:p>
            </p:txBody>
          </p:sp>
        </p:grpSp>
      </p:grpSp>
      <p:grpSp>
        <p:nvGrpSpPr>
          <p:cNvPr id="48" name="Group 47">
            <a:extLst>
              <a:ext uri="{FF2B5EF4-FFF2-40B4-BE49-F238E27FC236}">
                <a16:creationId xmlns:a16="http://schemas.microsoft.com/office/drawing/2014/main" id="{D73CC107-7FD4-44C8-82E4-302AA6338385}"/>
              </a:ext>
            </a:extLst>
          </p:cNvPr>
          <p:cNvGrpSpPr/>
          <p:nvPr/>
        </p:nvGrpSpPr>
        <p:grpSpPr>
          <a:xfrm>
            <a:off x="7770661" y="2181530"/>
            <a:ext cx="5306485" cy="4612104"/>
            <a:chOff x="5685072" y="1156974"/>
            <a:chExt cx="5306485" cy="4612104"/>
          </a:xfrm>
        </p:grpSpPr>
        <p:sp>
          <p:nvSpPr>
            <p:cNvPr id="49" name="Rectangle 48">
              <a:extLst>
                <a:ext uri="{FF2B5EF4-FFF2-40B4-BE49-F238E27FC236}">
                  <a16:creationId xmlns:a16="http://schemas.microsoft.com/office/drawing/2014/main" id="{97D24FA7-12C3-4F41-9472-14C44AC8C5D3}"/>
                </a:ext>
              </a:extLst>
            </p:cNvPr>
            <p:cNvSpPr/>
            <p:nvPr/>
          </p:nvSpPr>
          <p:spPr>
            <a:xfrm>
              <a:off x="5749240" y="1156974"/>
              <a:ext cx="4251158" cy="4580021"/>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0" name="Straight Connector 49">
              <a:extLst>
                <a:ext uri="{FF2B5EF4-FFF2-40B4-BE49-F238E27FC236}">
                  <a16:creationId xmlns:a16="http://schemas.microsoft.com/office/drawing/2014/main" id="{889E58A1-A57A-4B2E-AA9A-1C3F2FCCA092}"/>
                </a:ext>
              </a:extLst>
            </p:cNvPr>
            <p:cNvCxnSpPr>
              <a:cxnSpLocks/>
            </p:cNvCxnSpPr>
            <p:nvPr/>
          </p:nvCxnSpPr>
          <p:spPr>
            <a:xfrm>
              <a:off x="6142759" y="1587145"/>
              <a:ext cx="11670" cy="369471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E2AF0020-DC28-4A7A-B464-C8A593512375}"/>
                </a:ext>
              </a:extLst>
            </p:cNvPr>
            <p:cNvCxnSpPr>
              <a:cxnSpLocks/>
            </p:cNvCxnSpPr>
            <p:nvPr/>
          </p:nvCxnSpPr>
          <p:spPr>
            <a:xfrm>
              <a:off x="6142759" y="5273799"/>
              <a:ext cx="3160283"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grpSp>
          <p:nvGrpSpPr>
            <p:cNvPr id="52" name="Group 51">
              <a:extLst>
                <a:ext uri="{FF2B5EF4-FFF2-40B4-BE49-F238E27FC236}">
                  <a16:creationId xmlns:a16="http://schemas.microsoft.com/office/drawing/2014/main" id="{763331A7-4782-47F1-AD61-4E93D79BE02F}"/>
                </a:ext>
              </a:extLst>
            </p:cNvPr>
            <p:cNvGrpSpPr/>
            <p:nvPr/>
          </p:nvGrpSpPr>
          <p:grpSpPr>
            <a:xfrm>
              <a:off x="6154429" y="4667813"/>
              <a:ext cx="4837128" cy="477525"/>
              <a:chOff x="914953" y="262080"/>
              <a:chExt cx="4408127" cy="400110"/>
            </a:xfrm>
          </p:grpSpPr>
          <p:cxnSp>
            <p:nvCxnSpPr>
              <p:cNvPr id="59" name="Straight Connector 58">
                <a:extLst>
                  <a:ext uri="{FF2B5EF4-FFF2-40B4-BE49-F238E27FC236}">
                    <a16:creationId xmlns:a16="http://schemas.microsoft.com/office/drawing/2014/main" id="{B251FCB5-AB68-4F21-B30E-CE2B61A865B0}"/>
                  </a:ext>
                </a:extLst>
              </p:cNvPr>
              <p:cNvCxnSpPr>
                <a:cxnSpLocks/>
              </p:cNvCxnSpPr>
              <p:nvPr/>
            </p:nvCxnSpPr>
            <p:spPr>
              <a:xfrm>
                <a:off x="914953" y="277371"/>
                <a:ext cx="3051026"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AB69270F-9D5E-49F8-B72A-E22FEFBF8F9A}"/>
                  </a:ext>
                </a:extLst>
              </p:cNvPr>
              <p:cNvSpPr txBox="1"/>
              <p:nvPr/>
            </p:nvSpPr>
            <p:spPr>
              <a:xfrm>
                <a:off x="3743334" y="262080"/>
                <a:ext cx="1579746" cy="400110"/>
              </a:xfrm>
              <a:prstGeom prst="rect">
                <a:avLst/>
              </a:prstGeom>
              <a:noFill/>
              <a:ln>
                <a:noFill/>
              </a:ln>
            </p:spPr>
            <p:txBody>
              <a:bodyPr wrap="square" rtlCol="0">
                <a:spAutoFit/>
              </a:bodyPr>
              <a:lstStyle/>
              <a:p>
                <a:r>
                  <a:rPr lang="en-GB" sz="2000" b="1" dirty="0">
                    <a:solidFill>
                      <a:srgbClr val="FF0000"/>
                    </a:solidFill>
                  </a:rPr>
                  <a:t>TFC</a:t>
                </a:r>
              </a:p>
            </p:txBody>
          </p:sp>
        </p:grpSp>
        <p:sp>
          <p:nvSpPr>
            <p:cNvPr id="53" name="TextBox 52">
              <a:extLst>
                <a:ext uri="{FF2B5EF4-FFF2-40B4-BE49-F238E27FC236}">
                  <a16:creationId xmlns:a16="http://schemas.microsoft.com/office/drawing/2014/main" id="{282C086B-F3B7-46F7-8A89-FBE0FDCC6B4F}"/>
                </a:ext>
              </a:extLst>
            </p:cNvPr>
            <p:cNvSpPr txBox="1"/>
            <p:nvPr/>
          </p:nvSpPr>
          <p:spPr>
            <a:xfrm>
              <a:off x="8426731" y="5291553"/>
              <a:ext cx="1222367" cy="477525"/>
            </a:xfrm>
            <a:prstGeom prst="rect">
              <a:avLst/>
            </a:prstGeom>
            <a:noFill/>
            <a:ln>
              <a:noFill/>
            </a:ln>
          </p:spPr>
          <p:txBody>
            <a:bodyPr wrap="square" rtlCol="0">
              <a:spAutoFit/>
            </a:bodyPr>
            <a:lstStyle/>
            <a:p>
              <a:pPr algn="ctr"/>
              <a:r>
                <a:rPr lang="en-GB" sz="2000" dirty="0"/>
                <a:t>Quantity</a:t>
              </a:r>
            </a:p>
          </p:txBody>
        </p:sp>
        <p:sp>
          <p:nvSpPr>
            <p:cNvPr id="54" name="TextBox 53">
              <a:extLst>
                <a:ext uri="{FF2B5EF4-FFF2-40B4-BE49-F238E27FC236}">
                  <a16:creationId xmlns:a16="http://schemas.microsoft.com/office/drawing/2014/main" id="{7A3460F8-085A-4255-8DA7-5572B3477E70}"/>
                </a:ext>
              </a:extLst>
            </p:cNvPr>
            <p:cNvSpPr txBox="1"/>
            <p:nvPr/>
          </p:nvSpPr>
          <p:spPr>
            <a:xfrm>
              <a:off x="5685072" y="1189058"/>
              <a:ext cx="915374" cy="477525"/>
            </a:xfrm>
            <a:prstGeom prst="rect">
              <a:avLst/>
            </a:prstGeom>
            <a:noFill/>
            <a:ln>
              <a:noFill/>
            </a:ln>
          </p:spPr>
          <p:txBody>
            <a:bodyPr wrap="square" rtlCol="0">
              <a:spAutoFit/>
            </a:bodyPr>
            <a:lstStyle/>
            <a:p>
              <a:pPr algn="ctr"/>
              <a:r>
                <a:rPr lang="en-GB" sz="2000" dirty="0"/>
                <a:t>Cost</a:t>
              </a:r>
            </a:p>
          </p:txBody>
        </p:sp>
        <p:sp>
          <p:nvSpPr>
            <p:cNvPr id="55" name="TextBox 54">
              <a:extLst>
                <a:ext uri="{FF2B5EF4-FFF2-40B4-BE49-F238E27FC236}">
                  <a16:creationId xmlns:a16="http://schemas.microsoft.com/office/drawing/2014/main" id="{A9185BAA-602C-48F7-9965-00CD16B68F8F}"/>
                </a:ext>
              </a:extLst>
            </p:cNvPr>
            <p:cNvSpPr txBox="1"/>
            <p:nvPr/>
          </p:nvSpPr>
          <p:spPr>
            <a:xfrm>
              <a:off x="9209699" y="1729312"/>
              <a:ext cx="1733488" cy="400110"/>
            </a:xfrm>
            <a:prstGeom prst="rect">
              <a:avLst/>
            </a:prstGeom>
            <a:noFill/>
            <a:ln>
              <a:noFill/>
            </a:ln>
          </p:spPr>
          <p:txBody>
            <a:bodyPr wrap="square" rtlCol="0">
              <a:spAutoFit/>
            </a:bodyPr>
            <a:lstStyle/>
            <a:p>
              <a:r>
                <a:rPr lang="en-GB" sz="2000" b="1" dirty="0">
                  <a:solidFill>
                    <a:schemeClr val="accent5"/>
                  </a:solidFill>
                </a:rPr>
                <a:t>TC</a:t>
              </a:r>
            </a:p>
          </p:txBody>
        </p:sp>
        <p:cxnSp>
          <p:nvCxnSpPr>
            <p:cNvPr id="56" name="Connector: Curved 55">
              <a:extLst>
                <a:ext uri="{FF2B5EF4-FFF2-40B4-BE49-F238E27FC236}">
                  <a16:creationId xmlns:a16="http://schemas.microsoft.com/office/drawing/2014/main" id="{C8B87CB0-73CC-4DE9-A8CC-195F0078DCA7}"/>
                </a:ext>
              </a:extLst>
            </p:cNvPr>
            <p:cNvCxnSpPr/>
            <p:nvPr/>
          </p:nvCxnSpPr>
          <p:spPr>
            <a:xfrm rot="5400000" flipH="1" flipV="1">
              <a:off x="6384414" y="1828660"/>
              <a:ext cx="2628000" cy="3060000"/>
            </a:xfrm>
            <a:prstGeom prst="curvedConnector3">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9DD29B6F-3956-432B-91B7-8CB9D20540ED}"/>
                </a:ext>
              </a:extLst>
            </p:cNvPr>
            <p:cNvSpPr txBox="1"/>
            <p:nvPr/>
          </p:nvSpPr>
          <p:spPr>
            <a:xfrm>
              <a:off x="9209699" y="2335074"/>
              <a:ext cx="1733488" cy="438639"/>
            </a:xfrm>
            <a:prstGeom prst="rect">
              <a:avLst/>
            </a:prstGeom>
            <a:noFill/>
            <a:ln>
              <a:noFill/>
            </a:ln>
          </p:spPr>
          <p:txBody>
            <a:bodyPr wrap="square" rtlCol="0">
              <a:spAutoFit/>
            </a:bodyPr>
            <a:lstStyle/>
            <a:p>
              <a:r>
                <a:rPr lang="en-GB" sz="2000" b="1" dirty="0">
                  <a:solidFill>
                    <a:schemeClr val="accent1"/>
                  </a:solidFill>
                </a:rPr>
                <a:t>TVC</a:t>
              </a:r>
            </a:p>
          </p:txBody>
        </p:sp>
        <p:cxnSp>
          <p:nvCxnSpPr>
            <p:cNvPr id="58" name="Connector: Curved 57">
              <a:extLst>
                <a:ext uri="{FF2B5EF4-FFF2-40B4-BE49-F238E27FC236}">
                  <a16:creationId xmlns:a16="http://schemas.microsoft.com/office/drawing/2014/main" id="{5604B6AC-EE99-4F0A-A572-D7946B5EE375}"/>
                </a:ext>
              </a:extLst>
            </p:cNvPr>
            <p:cNvCxnSpPr/>
            <p:nvPr/>
          </p:nvCxnSpPr>
          <p:spPr>
            <a:xfrm rot="5400000" flipH="1" flipV="1">
              <a:off x="6384414" y="2434422"/>
              <a:ext cx="2628000" cy="3060000"/>
            </a:xfrm>
            <a:prstGeom prst="curvedConnector3">
              <a:avLst/>
            </a:prstGeom>
            <a:ln w="28575"/>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93458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fade">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2">
                                            <p:txEl>
                                              <p:pRg st="0" end="0"/>
                                            </p:txEl>
                                          </p:spTgt>
                                        </p:tgtEl>
                                        <p:attrNameLst>
                                          <p:attrName>style.visibility</p:attrName>
                                        </p:attrNameLst>
                                      </p:cBhvr>
                                      <p:to>
                                        <p:strVal val="visible"/>
                                      </p:to>
                                    </p:set>
                                    <p:animEffect transition="in" filter="fade">
                                      <p:cBhvr>
                                        <p:cTn id="37" dur="500"/>
                                        <p:tgtEl>
                                          <p:spTgt spid="32">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2">
                                            <p:txEl>
                                              <p:pRg st="1" end="1"/>
                                            </p:txEl>
                                          </p:spTgt>
                                        </p:tgtEl>
                                        <p:attrNameLst>
                                          <p:attrName>style.visibility</p:attrName>
                                        </p:attrNameLst>
                                      </p:cBhvr>
                                      <p:to>
                                        <p:strVal val="visible"/>
                                      </p:to>
                                    </p:set>
                                    <p:animEffect transition="in" filter="fade">
                                      <p:cBhvr>
                                        <p:cTn id="42" dur="500"/>
                                        <p:tgtEl>
                                          <p:spTgt spid="32">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3"/>
                                        </p:tgtEl>
                                        <p:attrNameLst>
                                          <p:attrName>style.visibility</p:attrName>
                                        </p:attrNameLst>
                                      </p:cBhvr>
                                      <p:to>
                                        <p:strVal val="visible"/>
                                      </p:to>
                                    </p:set>
                                    <p:animEffect transition="in" filter="fade">
                                      <p:cBhvr>
                                        <p:cTn id="47" dur="500"/>
                                        <p:tgtEl>
                                          <p:spTgt spid="3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2">
                                            <p:txEl>
                                              <p:pRg st="2" end="2"/>
                                            </p:txEl>
                                          </p:spTgt>
                                        </p:tgtEl>
                                        <p:attrNameLst>
                                          <p:attrName>style.visibility</p:attrName>
                                        </p:attrNameLst>
                                      </p:cBhvr>
                                      <p:to>
                                        <p:strVal val="visible"/>
                                      </p:to>
                                    </p:set>
                                    <p:animEffect transition="in" filter="fade">
                                      <p:cBhvr>
                                        <p:cTn id="52" dur="500"/>
                                        <p:tgtEl>
                                          <p:spTgt spid="32">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8"/>
                                        </p:tgtEl>
                                        <p:attrNameLst>
                                          <p:attrName>style.visibility</p:attrName>
                                        </p:attrNameLst>
                                      </p:cBhvr>
                                      <p:to>
                                        <p:strVal val="visible"/>
                                      </p:to>
                                    </p:set>
                                    <p:animEffect transition="in" filter="fade">
                                      <p:cBhvr>
                                        <p:cTn id="57"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32"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Average Cost Curves -</a:t>
            </a:r>
            <a:br>
              <a:rPr lang="en-GB" dirty="0">
                <a:solidFill>
                  <a:schemeClr val="bg1"/>
                </a:solidFill>
              </a:rPr>
            </a:br>
            <a:r>
              <a:rPr lang="en-GB" dirty="0">
                <a:solidFill>
                  <a:schemeClr val="bg1"/>
                </a:solidFill>
              </a:rPr>
              <a:t>AC, AFC, AVC</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Costs</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962662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3573975"/>
          </a:xfrm>
        </p:spPr>
        <p:txBody>
          <a:bodyPr>
            <a:normAutofit fontScale="92500" lnSpcReduction="20000"/>
          </a:bodyPr>
          <a:lstStyle/>
          <a:p>
            <a:pPr marL="0" indent="0" algn="ctr">
              <a:buNone/>
            </a:pPr>
            <a:r>
              <a:rPr lang="en-GB" u="sng" dirty="0"/>
              <a:t>Average Cost Curves - AC, AFC, AVC</a:t>
            </a:r>
          </a:p>
          <a:p>
            <a:pPr marL="0" indent="0">
              <a:spcBef>
                <a:spcPts val="600"/>
              </a:spcBef>
              <a:buNone/>
            </a:pPr>
            <a:r>
              <a:rPr lang="en-GB" b="1" dirty="0">
                <a:solidFill>
                  <a:schemeClr val="accent1"/>
                </a:solidFill>
              </a:rPr>
              <a:t>Average Cost Curves: </a:t>
            </a:r>
            <a:r>
              <a:rPr lang="en-GB" dirty="0"/>
              <a:t>Curves to show how average costs vary with a firm’s output quantity.</a:t>
            </a:r>
          </a:p>
          <a:p>
            <a:pPr marL="0" indent="0">
              <a:spcBef>
                <a:spcPts val="600"/>
              </a:spcBef>
              <a:buNone/>
            </a:pPr>
            <a:r>
              <a:rPr lang="en-GB" b="1" dirty="0">
                <a:solidFill>
                  <a:schemeClr val="accent3"/>
                </a:solidFill>
                <a:ea typeface="Cambria Math" panose="02040503050406030204" pitchFamily="18" charset="0"/>
              </a:rPr>
              <a:t>Fixed Costs:</a:t>
            </a:r>
            <a:r>
              <a:rPr lang="en-GB" b="1" dirty="0">
                <a:solidFill>
                  <a:schemeClr val="accent3"/>
                </a:solidFill>
              </a:rPr>
              <a:t> </a:t>
            </a:r>
            <a:r>
              <a:rPr lang="en-GB" dirty="0"/>
              <a:t>Costs which do not change regardless of how many products you sell. (You still have to pay them even if you make no sales)</a:t>
            </a:r>
          </a:p>
          <a:p>
            <a:pPr marL="457200" lvl="1" indent="0">
              <a:spcBef>
                <a:spcPts val="600"/>
              </a:spcBef>
              <a:buNone/>
            </a:pPr>
            <a:r>
              <a:rPr lang="en-GB" b="1" dirty="0">
                <a:solidFill>
                  <a:schemeClr val="accent3"/>
                </a:solidFill>
                <a:ea typeface="Cambria Math" panose="02040503050406030204" pitchFamily="18" charset="0"/>
              </a:rPr>
              <a:t>Equation: </a:t>
            </a:r>
            <a:r>
              <a:rPr lang="en-GB" dirty="0"/>
              <a:t>AFC = TFC/Q</a:t>
            </a:r>
          </a:p>
          <a:p>
            <a:pPr marL="457200" lvl="1" indent="0">
              <a:spcBef>
                <a:spcPts val="600"/>
              </a:spcBef>
              <a:buNone/>
            </a:pPr>
            <a:r>
              <a:rPr lang="en-GB" b="1" dirty="0">
                <a:solidFill>
                  <a:schemeClr val="accent1"/>
                </a:solidFill>
              </a:rPr>
              <a:t>AFC Curve: </a:t>
            </a:r>
            <a:r>
              <a:rPr lang="en-GB" dirty="0"/>
              <a:t>An asymptote. As fixed costs don’t change, initially AFC is very high, as we divide the total fixed cost by very low values of Q. </a:t>
            </a:r>
          </a:p>
          <a:p>
            <a:pPr marL="457200" lvl="1" indent="0">
              <a:spcBef>
                <a:spcPts val="600"/>
              </a:spcBef>
              <a:buNone/>
            </a:pPr>
            <a:r>
              <a:rPr lang="en-GB" dirty="0"/>
              <a:t>However, AFC immediately falls very sharply (Increasing quantity from 1 to 2 halves the value of AFC) and then begins to flatten off incremental increases in Q cut AFC by a smaller extent</a:t>
            </a:r>
          </a:p>
          <a:p>
            <a:pPr marL="457200" lvl="1" indent="0">
              <a:spcBef>
                <a:spcPts val="600"/>
              </a:spcBef>
              <a:buNone/>
            </a:pPr>
            <a:r>
              <a:rPr lang="en-GB" dirty="0"/>
              <a:t>As Q gets large, AFC gets very low tends towards zero, but will never be equal to it exactly.</a:t>
            </a:r>
          </a:p>
        </p:txBody>
      </p:sp>
      <p:grpSp>
        <p:nvGrpSpPr>
          <p:cNvPr id="17" name="Group 16">
            <a:extLst>
              <a:ext uri="{FF2B5EF4-FFF2-40B4-BE49-F238E27FC236}">
                <a16:creationId xmlns:a16="http://schemas.microsoft.com/office/drawing/2014/main" id="{A66D6D9E-B745-4C07-89AF-52383DAE32D2}"/>
              </a:ext>
            </a:extLst>
          </p:cNvPr>
          <p:cNvGrpSpPr/>
          <p:nvPr/>
        </p:nvGrpSpPr>
        <p:grpSpPr>
          <a:xfrm>
            <a:off x="2330568" y="3380874"/>
            <a:ext cx="7530863" cy="3292588"/>
            <a:chOff x="3777410" y="966779"/>
            <a:chExt cx="6860468" cy="4802309"/>
          </a:xfrm>
        </p:grpSpPr>
        <p:sp>
          <p:nvSpPr>
            <p:cNvPr id="20" name="Rectangle 19">
              <a:extLst>
                <a:ext uri="{FF2B5EF4-FFF2-40B4-BE49-F238E27FC236}">
                  <a16:creationId xmlns:a16="http://schemas.microsoft.com/office/drawing/2014/main" id="{A62704B0-B1B5-4A2A-B9D4-0DC2B1D0ABC8}"/>
                </a:ext>
              </a:extLst>
            </p:cNvPr>
            <p:cNvSpPr/>
            <p:nvPr/>
          </p:nvSpPr>
          <p:spPr>
            <a:xfrm>
              <a:off x="3899727" y="966779"/>
              <a:ext cx="6252908" cy="480230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1" name="Straight Connector 20">
              <a:extLst>
                <a:ext uri="{FF2B5EF4-FFF2-40B4-BE49-F238E27FC236}">
                  <a16:creationId xmlns:a16="http://schemas.microsoft.com/office/drawing/2014/main" id="{79116149-6C4B-43C1-9220-DF509316E29D}"/>
                </a:ext>
              </a:extLst>
            </p:cNvPr>
            <p:cNvCxnSpPr>
              <a:cxnSpLocks/>
            </p:cNvCxnSpPr>
            <p:nvPr/>
          </p:nvCxnSpPr>
          <p:spPr>
            <a:xfrm>
              <a:off x="4731409" y="1178250"/>
              <a:ext cx="0" cy="4095527"/>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CFCC57F-DC3D-4D2C-ADFF-EEA2D4E5AD46}"/>
                </a:ext>
              </a:extLst>
            </p:cNvPr>
            <p:cNvCxnSpPr>
              <a:cxnSpLocks/>
            </p:cNvCxnSpPr>
            <p:nvPr/>
          </p:nvCxnSpPr>
          <p:spPr>
            <a:xfrm>
              <a:off x="4731409" y="5273799"/>
              <a:ext cx="4304744"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54B806CF-8FD0-4D2B-BF0D-EC8021433B77}"/>
                </a:ext>
              </a:extLst>
            </p:cNvPr>
            <p:cNvSpPr txBox="1"/>
            <p:nvPr/>
          </p:nvSpPr>
          <p:spPr>
            <a:xfrm>
              <a:off x="8681035" y="4995930"/>
              <a:ext cx="1665034" cy="477526"/>
            </a:xfrm>
            <a:prstGeom prst="rect">
              <a:avLst/>
            </a:prstGeom>
            <a:noFill/>
            <a:ln>
              <a:noFill/>
            </a:ln>
          </p:spPr>
          <p:txBody>
            <a:bodyPr wrap="square" rtlCol="0">
              <a:spAutoFit/>
            </a:bodyPr>
            <a:lstStyle/>
            <a:p>
              <a:pPr algn="ctr"/>
              <a:r>
                <a:rPr lang="en-GB" sz="2000" dirty="0"/>
                <a:t>Quantity</a:t>
              </a:r>
            </a:p>
          </p:txBody>
        </p:sp>
        <p:sp>
          <p:nvSpPr>
            <p:cNvPr id="24" name="TextBox 23">
              <a:extLst>
                <a:ext uri="{FF2B5EF4-FFF2-40B4-BE49-F238E27FC236}">
                  <a16:creationId xmlns:a16="http://schemas.microsoft.com/office/drawing/2014/main" id="{617CFCA6-6385-45E0-815D-7EC32EB0096A}"/>
                </a:ext>
              </a:extLst>
            </p:cNvPr>
            <p:cNvSpPr txBox="1"/>
            <p:nvPr/>
          </p:nvSpPr>
          <p:spPr>
            <a:xfrm>
              <a:off x="3777410" y="1103670"/>
              <a:ext cx="1246867" cy="477526"/>
            </a:xfrm>
            <a:prstGeom prst="rect">
              <a:avLst/>
            </a:prstGeom>
            <a:noFill/>
            <a:ln>
              <a:noFill/>
            </a:ln>
          </p:spPr>
          <p:txBody>
            <a:bodyPr wrap="square" rtlCol="0">
              <a:spAutoFit/>
            </a:bodyPr>
            <a:lstStyle/>
            <a:p>
              <a:pPr algn="ctr"/>
              <a:r>
                <a:rPr lang="en-GB" sz="2000" dirty="0"/>
                <a:t>Cost</a:t>
              </a:r>
            </a:p>
          </p:txBody>
        </p:sp>
        <p:sp>
          <p:nvSpPr>
            <p:cNvPr id="25" name="Freeform: Shape 24">
              <a:extLst>
                <a:ext uri="{FF2B5EF4-FFF2-40B4-BE49-F238E27FC236}">
                  <a16:creationId xmlns:a16="http://schemas.microsoft.com/office/drawing/2014/main" id="{60E42A83-397A-41E7-8EA9-9290BBCAC5B4}"/>
                </a:ext>
              </a:extLst>
            </p:cNvPr>
            <p:cNvSpPr/>
            <p:nvPr/>
          </p:nvSpPr>
          <p:spPr>
            <a:xfrm>
              <a:off x="4816755" y="1618763"/>
              <a:ext cx="4068999" cy="3483029"/>
            </a:xfrm>
            <a:custGeom>
              <a:avLst/>
              <a:gdLst>
                <a:gd name="connsiteX0" fmla="*/ 0 w 2757268"/>
                <a:gd name="connsiteY0" fmla="*/ 0 h 2968578"/>
                <a:gd name="connsiteX1" fmla="*/ 126610 w 2757268"/>
                <a:gd name="connsiteY1" fmla="*/ 1786597 h 2968578"/>
                <a:gd name="connsiteX2" fmla="*/ 661182 w 2757268"/>
                <a:gd name="connsiteY2" fmla="*/ 2532185 h 2968578"/>
                <a:gd name="connsiteX3" fmla="*/ 1702191 w 2757268"/>
                <a:gd name="connsiteY3" fmla="*/ 2897945 h 2968578"/>
                <a:gd name="connsiteX4" fmla="*/ 2757268 w 2757268"/>
                <a:gd name="connsiteY4" fmla="*/ 2968283 h 2968578"/>
                <a:gd name="connsiteX0" fmla="*/ 0 w 2789166"/>
                <a:gd name="connsiteY0" fmla="*/ 0 h 3037194"/>
                <a:gd name="connsiteX1" fmla="*/ 126610 w 2789166"/>
                <a:gd name="connsiteY1" fmla="*/ 1786597 h 3037194"/>
                <a:gd name="connsiteX2" fmla="*/ 661182 w 2789166"/>
                <a:gd name="connsiteY2" fmla="*/ 2532185 h 3037194"/>
                <a:gd name="connsiteX3" fmla="*/ 1702191 w 2789166"/>
                <a:gd name="connsiteY3" fmla="*/ 2897945 h 3037194"/>
                <a:gd name="connsiteX4" fmla="*/ 2789166 w 2789166"/>
                <a:gd name="connsiteY4" fmla="*/ 3037180 h 3037194"/>
                <a:gd name="connsiteX0" fmla="*/ 0 w 2810431"/>
                <a:gd name="connsiteY0" fmla="*/ 0 h 3007679"/>
                <a:gd name="connsiteX1" fmla="*/ 126610 w 2810431"/>
                <a:gd name="connsiteY1" fmla="*/ 1786597 h 3007679"/>
                <a:gd name="connsiteX2" fmla="*/ 661182 w 2810431"/>
                <a:gd name="connsiteY2" fmla="*/ 2532185 h 3007679"/>
                <a:gd name="connsiteX3" fmla="*/ 1702191 w 2810431"/>
                <a:gd name="connsiteY3" fmla="*/ 2897945 h 3007679"/>
                <a:gd name="connsiteX4" fmla="*/ 2810431 w 2810431"/>
                <a:gd name="connsiteY4" fmla="*/ 3007653 h 3007679"/>
                <a:gd name="connsiteX0" fmla="*/ 0 w 2821064"/>
                <a:gd name="connsiteY0" fmla="*/ 0 h 3224213"/>
                <a:gd name="connsiteX1" fmla="*/ 137243 w 2821064"/>
                <a:gd name="connsiteY1" fmla="*/ 2003131 h 3224213"/>
                <a:gd name="connsiteX2" fmla="*/ 671815 w 2821064"/>
                <a:gd name="connsiteY2" fmla="*/ 2748719 h 3224213"/>
                <a:gd name="connsiteX3" fmla="*/ 1712824 w 2821064"/>
                <a:gd name="connsiteY3" fmla="*/ 3114479 h 3224213"/>
                <a:gd name="connsiteX4" fmla="*/ 2821064 w 2821064"/>
                <a:gd name="connsiteY4" fmla="*/ 3224187 h 32242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1064" h="3224213">
                  <a:moveTo>
                    <a:pt x="0" y="0"/>
                  </a:moveTo>
                  <a:cubicBezTo>
                    <a:pt x="8206" y="682283"/>
                    <a:pt x="25274" y="1545011"/>
                    <a:pt x="137243" y="2003131"/>
                  </a:cubicBezTo>
                  <a:cubicBezTo>
                    <a:pt x="249212" y="2461251"/>
                    <a:pt x="409218" y="2563494"/>
                    <a:pt x="671815" y="2748719"/>
                  </a:cubicBezTo>
                  <a:cubicBezTo>
                    <a:pt x="934412" y="2933944"/>
                    <a:pt x="1363476" y="3041796"/>
                    <a:pt x="1712824" y="3114479"/>
                  </a:cubicBezTo>
                  <a:cubicBezTo>
                    <a:pt x="2062172" y="3187162"/>
                    <a:pt x="2468199" y="3225359"/>
                    <a:pt x="2821064" y="3224187"/>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27">
              <a:extLst>
                <a:ext uri="{FF2B5EF4-FFF2-40B4-BE49-F238E27FC236}">
                  <a16:creationId xmlns:a16="http://schemas.microsoft.com/office/drawing/2014/main" id="{9FDA03B0-7174-4296-8E5D-ECE11AF218C0}"/>
                </a:ext>
              </a:extLst>
            </p:cNvPr>
            <p:cNvSpPr txBox="1"/>
            <p:nvPr/>
          </p:nvSpPr>
          <p:spPr>
            <a:xfrm>
              <a:off x="8904390" y="4700298"/>
              <a:ext cx="1733488" cy="400110"/>
            </a:xfrm>
            <a:prstGeom prst="rect">
              <a:avLst/>
            </a:prstGeom>
            <a:noFill/>
            <a:ln>
              <a:noFill/>
            </a:ln>
          </p:spPr>
          <p:txBody>
            <a:bodyPr wrap="square" rtlCol="0">
              <a:spAutoFit/>
            </a:bodyPr>
            <a:lstStyle/>
            <a:p>
              <a:r>
                <a:rPr lang="en-GB" sz="2000" b="1" dirty="0">
                  <a:solidFill>
                    <a:srgbClr val="FF0000"/>
                  </a:solidFill>
                </a:rPr>
                <a:t>AFC</a:t>
              </a:r>
            </a:p>
          </p:txBody>
        </p:sp>
      </p:grpSp>
    </p:spTree>
    <p:extLst>
      <p:ext uri="{BB962C8B-B14F-4D97-AF65-F5344CB8AC3E}">
        <p14:creationId xmlns:p14="http://schemas.microsoft.com/office/powerpoint/2010/main" val="175182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fade">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fade">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fade">
                                      <p:cBhvr>
                                        <p:cTn id="4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1"/>
            <a:ext cx="12192000" cy="3573975"/>
          </a:xfrm>
        </p:spPr>
        <p:txBody>
          <a:bodyPr>
            <a:normAutofit/>
          </a:bodyPr>
          <a:lstStyle/>
          <a:p>
            <a:pPr marL="0" indent="0">
              <a:buNone/>
            </a:pPr>
            <a:r>
              <a:rPr lang="en-GB" b="1" dirty="0">
                <a:solidFill>
                  <a:schemeClr val="accent3"/>
                </a:solidFill>
                <a:ea typeface="Cambria Math" panose="02040503050406030204" pitchFamily="18" charset="0"/>
              </a:rPr>
              <a:t>Variable Costs: </a:t>
            </a:r>
            <a:r>
              <a:rPr lang="en-GB" dirty="0">
                <a:solidFill>
                  <a:prstClr val="black"/>
                </a:solidFill>
                <a:ea typeface="Cambria Math" panose="02040503050406030204" pitchFamily="18" charset="0"/>
              </a:rPr>
              <a:t>Costs which change with the number of products you sell. (The more you sell the higher the cost)</a:t>
            </a:r>
          </a:p>
          <a:p>
            <a:pPr marL="457200" lvl="1" indent="0">
              <a:spcBef>
                <a:spcPts val="600"/>
              </a:spcBef>
              <a:buNone/>
            </a:pPr>
            <a:r>
              <a:rPr lang="en-GB" b="1" dirty="0">
                <a:solidFill>
                  <a:schemeClr val="accent3"/>
                </a:solidFill>
                <a:ea typeface="Cambria Math" panose="02040503050406030204" pitchFamily="18" charset="0"/>
              </a:rPr>
              <a:t>Equation: </a:t>
            </a:r>
            <a:r>
              <a:rPr lang="en-GB" dirty="0"/>
              <a:t>AVC = TVC/Q</a:t>
            </a:r>
          </a:p>
          <a:p>
            <a:pPr marL="457200" lvl="1" indent="0">
              <a:spcBef>
                <a:spcPts val="600"/>
              </a:spcBef>
              <a:buNone/>
            </a:pPr>
            <a:r>
              <a:rPr lang="en-GB" b="1" dirty="0">
                <a:solidFill>
                  <a:schemeClr val="accent1"/>
                </a:solidFill>
              </a:rPr>
              <a:t>AVC Curve: </a:t>
            </a:r>
            <a:r>
              <a:rPr lang="en-GB" dirty="0"/>
              <a:t>U shaped. Initially AVC is high as the first few units are very expensive to produce. </a:t>
            </a:r>
          </a:p>
          <a:p>
            <a:pPr marL="457200" lvl="1" indent="0">
              <a:spcBef>
                <a:spcPts val="600"/>
              </a:spcBef>
              <a:buNone/>
            </a:pPr>
            <a:r>
              <a:rPr lang="en-GB" dirty="0"/>
              <a:t>AVC falls at first as with an increasing output, there is more scope for resources to specialise and produce a greater output from the a given cost of inputs. </a:t>
            </a:r>
          </a:p>
          <a:p>
            <a:pPr marL="457200" lvl="1" indent="0">
              <a:spcBef>
                <a:spcPts val="600"/>
              </a:spcBef>
              <a:buNone/>
            </a:pPr>
            <a:r>
              <a:rPr lang="en-GB" dirty="0"/>
              <a:t>AVC then begins to increase again though as diminishing marginal returns to inputs set in, but a firm still has to pay the same cost for each input unit.</a:t>
            </a:r>
          </a:p>
        </p:txBody>
      </p:sp>
      <p:sp>
        <p:nvSpPr>
          <p:cNvPr id="20" name="Rectangle 19">
            <a:extLst>
              <a:ext uri="{FF2B5EF4-FFF2-40B4-BE49-F238E27FC236}">
                <a16:creationId xmlns:a16="http://schemas.microsoft.com/office/drawing/2014/main" id="{A62704B0-B1B5-4A2A-B9D4-0DC2B1D0ABC8}"/>
              </a:ext>
            </a:extLst>
          </p:cNvPr>
          <p:cNvSpPr/>
          <p:nvPr/>
        </p:nvSpPr>
        <p:spPr>
          <a:xfrm>
            <a:off x="2464838" y="3429000"/>
            <a:ext cx="6863933" cy="3292588"/>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1" name="Straight Connector 20">
            <a:extLst>
              <a:ext uri="{FF2B5EF4-FFF2-40B4-BE49-F238E27FC236}">
                <a16:creationId xmlns:a16="http://schemas.microsoft.com/office/drawing/2014/main" id="{79116149-6C4B-43C1-9220-DF509316E29D}"/>
              </a:ext>
            </a:extLst>
          </p:cNvPr>
          <p:cNvCxnSpPr>
            <a:cxnSpLocks/>
          </p:cNvCxnSpPr>
          <p:nvPr/>
        </p:nvCxnSpPr>
        <p:spPr>
          <a:xfrm>
            <a:off x="3377790" y="3573990"/>
            <a:ext cx="0" cy="280800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CFCC57F-DC3D-4D2C-ADFF-EEA2D4E5AD46}"/>
              </a:ext>
            </a:extLst>
          </p:cNvPr>
          <p:cNvCxnSpPr>
            <a:cxnSpLocks/>
          </p:cNvCxnSpPr>
          <p:nvPr/>
        </p:nvCxnSpPr>
        <p:spPr>
          <a:xfrm>
            <a:off x="3377790" y="6382005"/>
            <a:ext cx="4725397"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54B806CF-8FD0-4D2B-BF0D-EC8021433B77}"/>
              </a:ext>
            </a:extLst>
          </p:cNvPr>
          <p:cNvSpPr txBox="1"/>
          <p:nvPr/>
        </p:nvSpPr>
        <p:spPr>
          <a:xfrm>
            <a:off x="7713368" y="6191491"/>
            <a:ext cx="1827739" cy="327404"/>
          </a:xfrm>
          <a:prstGeom prst="rect">
            <a:avLst/>
          </a:prstGeom>
          <a:noFill/>
          <a:ln>
            <a:noFill/>
          </a:ln>
        </p:spPr>
        <p:txBody>
          <a:bodyPr wrap="square" rtlCol="0">
            <a:spAutoFit/>
          </a:bodyPr>
          <a:lstStyle/>
          <a:p>
            <a:pPr algn="ctr"/>
            <a:r>
              <a:rPr lang="en-GB" sz="2000" dirty="0"/>
              <a:t>Quantity</a:t>
            </a:r>
          </a:p>
        </p:txBody>
      </p:sp>
      <p:sp>
        <p:nvSpPr>
          <p:cNvPr id="24" name="TextBox 23">
            <a:extLst>
              <a:ext uri="{FF2B5EF4-FFF2-40B4-BE49-F238E27FC236}">
                <a16:creationId xmlns:a16="http://schemas.microsoft.com/office/drawing/2014/main" id="{617CFCA6-6385-45E0-815D-7EC32EB0096A}"/>
              </a:ext>
            </a:extLst>
          </p:cNvPr>
          <p:cNvSpPr txBox="1"/>
          <p:nvPr/>
        </p:nvSpPr>
        <p:spPr>
          <a:xfrm>
            <a:off x="2330568" y="3522856"/>
            <a:ext cx="1368709" cy="327404"/>
          </a:xfrm>
          <a:prstGeom prst="rect">
            <a:avLst/>
          </a:prstGeom>
          <a:noFill/>
          <a:ln>
            <a:noFill/>
          </a:ln>
        </p:spPr>
        <p:txBody>
          <a:bodyPr wrap="square" rtlCol="0">
            <a:spAutoFit/>
          </a:bodyPr>
          <a:lstStyle/>
          <a:p>
            <a:pPr algn="ctr"/>
            <a:r>
              <a:rPr lang="en-GB" sz="2000" dirty="0"/>
              <a:t>Cost</a:t>
            </a:r>
          </a:p>
        </p:txBody>
      </p:sp>
      <p:sp>
        <p:nvSpPr>
          <p:cNvPr id="25" name="Freeform: Shape 24">
            <a:extLst>
              <a:ext uri="{FF2B5EF4-FFF2-40B4-BE49-F238E27FC236}">
                <a16:creationId xmlns:a16="http://schemas.microsoft.com/office/drawing/2014/main" id="{60E42A83-397A-41E7-8EA9-9290BBCAC5B4}"/>
              </a:ext>
            </a:extLst>
          </p:cNvPr>
          <p:cNvSpPr/>
          <p:nvPr/>
        </p:nvSpPr>
        <p:spPr>
          <a:xfrm>
            <a:off x="3471476" y="3876017"/>
            <a:ext cx="4466616" cy="2388055"/>
          </a:xfrm>
          <a:custGeom>
            <a:avLst/>
            <a:gdLst>
              <a:gd name="connsiteX0" fmla="*/ 0 w 2757268"/>
              <a:gd name="connsiteY0" fmla="*/ 0 h 2968578"/>
              <a:gd name="connsiteX1" fmla="*/ 126610 w 2757268"/>
              <a:gd name="connsiteY1" fmla="*/ 1786597 h 2968578"/>
              <a:gd name="connsiteX2" fmla="*/ 661182 w 2757268"/>
              <a:gd name="connsiteY2" fmla="*/ 2532185 h 2968578"/>
              <a:gd name="connsiteX3" fmla="*/ 1702191 w 2757268"/>
              <a:gd name="connsiteY3" fmla="*/ 2897945 h 2968578"/>
              <a:gd name="connsiteX4" fmla="*/ 2757268 w 2757268"/>
              <a:gd name="connsiteY4" fmla="*/ 2968283 h 2968578"/>
              <a:gd name="connsiteX0" fmla="*/ 0 w 2789166"/>
              <a:gd name="connsiteY0" fmla="*/ 0 h 3037194"/>
              <a:gd name="connsiteX1" fmla="*/ 126610 w 2789166"/>
              <a:gd name="connsiteY1" fmla="*/ 1786597 h 3037194"/>
              <a:gd name="connsiteX2" fmla="*/ 661182 w 2789166"/>
              <a:gd name="connsiteY2" fmla="*/ 2532185 h 3037194"/>
              <a:gd name="connsiteX3" fmla="*/ 1702191 w 2789166"/>
              <a:gd name="connsiteY3" fmla="*/ 2897945 h 3037194"/>
              <a:gd name="connsiteX4" fmla="*/ 2789166 w 2789166"/>
              <a:gd name="connsiteY4" fmla="*/ 3037180 h 3037194"/>
              <a:gd name="connsiteX0" fmla="*/ 0 w 2810431"/>
              <a:gd name="connsiteY0" fmla="*/ 0 h 3007679"/>
              <a:gd name="connsiteX1" fmla="*/ 126610 w 2810431"/>
              <a:gd name="connsiteY1" fmla="*/ 1786597 h 3007679"/>
              <a:gd name="connsiteX2" fmla="*/ 661182 w 2810431"/>
              <a:gd name="connsiteY2" fmla="*/ 2532185 h 3007679"/>
              <a:gd name="connsiteX3" fmla="*/ 1702191 w 2810431"/>
              <a:gd name="connsiteY3" fmla="*/ 2897945 h 3007679"/>
              <a:gd name="connsiteX4" fmla="*/ 2810431 w 2810431"/>
              <a:gd name="connsiteY4" fmla="*/ 3007653 h 3007679"/>
              <a:gd name="connsiteX0" fmla="*/ 0 w 2821064"/>
              <a:gd name="connsiteY0" fmla="*/ 0 h 3224213"/>
              <a:gd name="connsiteX1" fmla="*/ 137243 w 2821064"/>
              <a:gd name="connsiteY1" fmla="*/ 2003131 h 3224213"/>
              <a:gd name="connsiteX2" fmla="*/ 671815 w 2821064"/>
              <a:gd name="connsiteY2" fmla="*/ 2748719 h 3224213"/>
              <a:gd name="connsiteX3" fmla="*/ 1712824 w 2821064"/>
              <a:gd name="connsiteY3" fmla="*/ 3114479 h 3224213"/>
              <a:gd name="connsiteX4" fmla="*/ 2821064 w 2821064"/>
              <a:gd name="connsiteY4" fmla="*/ 3224187 h 32242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1064" h="3224213">
                <a:moveTo>
                  <a:pt x="0" y="0"/>
                </a:moveTo>
                <a:cubicBezTo>
                  <a:pt x="8206" y="682283"/>
                  <a:pt x="25274" y="1545011"/>
                  <a:pt x="137243" y="2003131"/>
                </a:cubicBezTo>
                <a:cubicBezTo>
                  <a:pt x="249212" y="2461251"/>
                  <a:pt x="409218" y="2563494"/>
                  <a:pt x="671815" y="2748719"/>
                </a:cubicBezTo>
                <a:cubicBezTo>
                  <a:pt x="934412" y="2933944"/>
                  <a:pt x="1363476" y="3041796"/>
                  <a:pt x="1712824" y="3114479"/>
                </a:cubicBezTo>
                <a:cubicBezTo>
                  <a:pt x="2062172" y="3187162"/>
                  <a:pt x="2468199" y="3225359"/>
                  <a:pt x="2821064" y="3224187"/>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27">
            <a:extLst>
              <a:ext uri="{FF2B5EF4-FFF2-40B4-BE49-F238E27FC236}">
                <a16:creationId xmlns:a16="http://schemas.microsoft.com/office/drawing/2014/main" id="{9FDA03B0-7174-4296-8E5D-ECE11AF218C0}"/>
              </a:ext>
            </a:extLst>
          </p:cNvPr>
          <p:cNvSpPr txBox="1"/>
          <p:nvPr/>
        </p:nvSpPr>
        <p:spPr>
          <a:xfrm>
            <a:off x="7958549" y="5988798"/>
            <a:ext cx="1902882" cy="274326"/>
          </a:xfrm>
          <a:prstGeom prst="rect">
            <a:avLst/>
          </a:prstGeom>
          <a:noFill/>
          <a:ln>
            <a:noFill/>
          </a:ln>
        </p:spPr>
        <p:txBody>
          <a:bodyPr wrap="square" rtlCol="0">
            <a:spAutoFit/>
          </a:bodyPr>
          <a:lstStyle/>
          <a:p>
            <a:r>
              <a:rPr lang="en-GB" sz="2000" b="1" dirty="0">
                <a:solidFill>
                  <a:srgbClr val="FF0000"/>
                </a:solidFill>
              </a:rPr>
              <a:t>AFC</a:t>
            </a:r>
          </a:p>
        </p:txBody>
      </p:sp>
      <p:grpSp>
        <p:nvGrpSpPr>
          <p:cNvPr id="2" name="Group 1">
            <a:extLst>
              <a:ext uri="{FF2B5EF4-FFF2-40B4-BE49-F238E27FC236}">
                <a16:creationId xmlns:a16="http://schemas.microsoft.com/office/drawing/2014/main" id="{7627D135-EF3C-4796-B58E-6AA95A9654EA}"/>
              </a:ext>
            </a:extLst>
          </p:cNvPr>
          <p:cNvGrpSpPr/>
          <p:nvPr/>
        </p:nvGrpSpPr>
        <p:grpSpPr>
          <a:xfrm>
            <a:off x="3599357" y="4809051"/>
            <a:ext cx="5729414" cy="850403"/>
            <a:chOff x="3599357" y="4809051"/>
            <a:chExt cx="5729414" cy="850403"/>
          </a:xfrm>
        </p:grpSpPr>
        <p:sp>
          <p:nvSpPr>
            <p:cNvPr id="26" name="Freeform: Shape 25">
              <a:extLst>
                <a:ext uri="{FF2B5EF4-FFF2-40B4-BE49-F238E27FC236}">
                  <a16:creationId xmlns:a16="http://schemas.microsoft.com/office/drawing/2014/main" id="{12056CFC-152B-419C-9E62-64B7D73AEE34}"/>
                </a:ext>
              </a:extLst>
            </p:cNvPr>
            <p:cNvSpPr/>
            <p:nvPr/>
          </p:nvSpPr>
          <p:spPr>
            <a:xfrm flipH="1">
              <a:off x="3599357" y="4809051"/>
              <a:ext cx="4412519" cy="850403"/>
            </a:xfrm>
            <a:custGeom>
              <a:avLst/>
              <a:gdLst>
                <a:gd name="connsiteX0" fmla="*/ 0 w 3030279"/>
                <a:gd name="connsiteY0" fmla="*/ 0 h 1074687"/>
                <a:gd name="connsiteX1" fmla="*/ 1297172 w 3030279"/>
                <a:gd name="connsiteY1" fmla="*/ 1073889 h 1074687"/>
                <a:gd name="connsiteX2" fmla="*/ 3030279 w 3030279"/>
                <a:gd name="connsiteY2" fmla="*/ 138224 h 1074687"/>
                <a:gd name="connsiteX0" fmla="*/ 0 w 3030279"/>
                <a:gd name="connsiteY0" fmla="*/ 165946 h 1240331"/>
                <a:gd name="connsiteX1" fmla="*/ 1297172 w 3030279"/>
                <a:gd name="connsiteY1" fmla="*/ 1239835 h 1240331"/>
                <a:gd name="connsiteX2" fmla="*/ 3030279 w 3030279"/>
                <a:gd name="connsiteY2" fmla="*/ 0 h 1240331"/>
              </a:gdLst>
              <a:ahLst/>
              <a:cxnLst>
                <a:cxn ang="0">
                  <a:pos x="connsiteX0" y="connsiteY0"/>
                </a:cxn>
                <a:cxn ang="0">
                  <a:pos x="connsiteX1" y="connsiteY1"/>
                </a:cxn>
                <a:cxn ang="0">
                  <a:pos x="connsiteX2" y="connsiteY2"/>
                </a:cxn>
              </a:cxnLst>
              <a:rect l="l" t="t" r="r" b="b"/>
              <a:pathLst>
                <a:path w="3030279" h="1240331">
                  <a:moveTo>
                    <a:pt x="0" y="165946"/>
                  </a:moveTo>
                  <a:cubicBezTo>
                    <a:pt x="396063" y="691372"/>
                    <a:pt x="792126" y="1216798"/>
                    <a:pt x="1297172" y="1239835"/>
                  </a:cubicBezTo>
                  <a:cubicBezTo>
                    <a:pt x="1802218" y="1262872"/>
                    <a:pt x="2416248" y="479351"/>
                    <a:pt x="3030279" y="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a:extLst>
                <a:ext uri="{FF2B5EF4-FFF2-40B4-BE49-F238E27FC236}">
                  <a16:creationId xmlns:a16="http://schemas.microsoft.com/office/drawing/2014/main" id="{BC6FC26B-D1DC-4B89-963F-ED17C0EDD027}"/>
                </a:ext>
              </a:extLst>
            </p:cNvPr>
            <p:cNvSpPr txBox="1"/>
            <p:nvPr/>
          </p:nvSpPr>
          <p:spPr>
            <a:xfrm>
              <a:off x="7959524" y="4827427"/>
              <a:ext cx="1369247" cy="311317"/>
            </a:xfrm>
            <a:prstGeom prst="rect">
              <a:avLst/>
            </a:prstGeom>
            <a:noFill/>
            <a:ln>
              <a:noFill/>
            </a:ln>
          </p:spPr>
          <p:txBody>
            <a:bodyPr wrap="square" rtlCol="0">
              <a:spAutoFit/>
            </a:bodyPr>
            <a:lstStyle/>
            <a:p>
              <a:r>
                <a:rPr lang="en-GB" sz="2000" b="1" dirty="0">
                  <a:solidFill>
                    <a:schemeClr val="accent1"/>
                  </a:solidFill>
                </a:rPr>
                <a:t>AVC</a:t>
              </a:r>
            </a:p>
          </p:txBody>
        </p:sp>
      </p:grpSp>
    </p:spTree>
    <p:extLst>
      <p:ext uri="{BB962C8B-B14F-4D97-AF65-F5344CB8AC3E}">
        <p14:creationId xmlns:p14="http://schemas.microsoft.com/office/powerpoint/2010/main" val="2041847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fade">
                                      <p:cBhvr>
                                        <p:cTn id="3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3429000"/>
          </a:xfrm>
        </p:spPr>
        <p:txBody>
          <a:bodyPr>
            <a:normAutofit fontScale="92500" lnSpcReduction="10000"/>
          </a:bodyPr>
          <a:lstStyle/>
          <a:p>
            <a:pPr marL="0" indent="0">
              <a:buNone/>
            </a:pPr>
            <a:r>
              <a:rPr lang="en-GB" b="1" dirty="0">
                <a:solidFill>
                  <a:schemeClr val="accent3"/>
                </a:solidFill>
                <a:ea typeface="Cambria Math" panose="02040503050406030204" pitchFamily="18" charset="0"/>
              </a:rPr>
              <a:t>Average (total) cost: </a:t>
            </a:r>
            <a:r>
              <a:rPr lang="en-GB" dirty="0"/>
              <a:t>average cost or unit cost is equal to total cost divided by the number of units of a good produced</a:t>
            </a:r>
          </a:p>
          <a:p>
            <a:pPr marL="457200" lvl="1" indent="0">
              <a:spcBef>
                <a:spcPts val="600"/>
              </a:spcBef>
              <a:buNone/>
            </a:pPr>
            <a:r>
              <a:rPr lang="en-GB" b="1" dirty="0">
                <a:solidFill>
                  <a:schemeClr val="accent3"/>
                </a:solidFill>
                <a:ea typeface="Cambria Math" panose="02040503050406030204" pitchFamily="18" charset="0"/>
              </a:rPr>
              <a:t>Equation: </a:t>
            </a:r>
            <a:r>
              <a:rPr lang="en-GB" dirty="0"/>
              <a:t>AC = TC/Q</a:t>
            </a:r>
          </a:p>
          <a:p>
            <a:pPr marL="457200" lvl="1" indent="0">
              <a:spcBef>
                <a:spcPts val="600"/>
              </a:spcBef>
              <a:buNone/>
            </a:pPr>
            <a:r>
              <a:rPr lang="en-GB" dirty="0"/>
              <a:t>Average cost is the sum total of average fixed cost and average variable cost</a:t>
            </a:r>
          </a:p>
          <a:p>
            <a:pPr marL="457200" lvl="1" indent="0">
              <a:spcBef>
                <a:spcPts val="600"/>
              </a:spcBef>
              <a:buNone/>
            </a:pPr>
            <a:r>
              <a:rPr lang="en-GB" b="1" dirty="0">
                <a:solidFill>
                  <a:schemeClr val="accent3"/>
                </a:solidFill>
                <a:ea typeface="Cambria Math" panose="02040503050406030204" pitchFamily="18" charset="0"/>
              </a:rPr>
              <a:t>Equation: </a:t>
            </a:r>
            <a:r>
              <a:rPr lang="en-GB" dirty="0">
                <a:solidFill>
                  <a:prstClr val="black"/>
                </a:solidFill>
                <a:ea typeface="Cambria Math" panose="02040503050406030204" pitchFamily="18" charset="0"/>
              </a:rPr>
              <a:t>AC = AVC + AFC</a:t>
            </a:r>
          </a:p>
          <a:p>
            <a:pPr marL="457200" lvl="1" indent="0">
              <a:spcBef>
                <a:spcPts val="600"/>
              </a:spcBef>
              <a:buNone/>
            </a:pPr>
            <a:r>
              <a:rPr lang="en-GB" b="1" dirty="0">
                <a:solidFill>
                  <a:schemeClr val="accent1"/>
                </a:solidFill>
              </a:rPr>
              <a:t>AC Curve: </a:t>
            </a:r>
            <a:r>
              <a:rPr lang="en-GB" dirty="0"/>
              <a:t>U shaped. Strictly above the AVC and AFC curves as it is both of them added together.</a:t>
            </a:r>
          </a:p>
          <a:p>
            <a:pPr marL="457200" lvl="1" indent="0">
              <a:spcBef>
                <a:spcPts val="600"/>
              </a:spcBef>
              <a:buNone/>
            </a:pPr>
            <a:r>
              <a:rPr lang="en-GB" dirty="0"/>
              <a:t>AC starts high (as AFC is high) then falls towards the AVC curve. It begins to increase like AVC as diminishing marginal returns set in.</a:t>
            </a:r>
          </a:p>
          <a:p>
            <a:pPr marL="457200" lvl="1" indent="0">
              <a:spcBef>
                <a:spcPts val="600"/>
              </a:spcBef>
              <a:buNone/>
            </a:pPr>
            <a:r>
              <a:rPr lang="en-GB" dirty="0"/>
              <a:t>The gap between the AC and AVC is equivalent to size of AFC. It gets increasingly narrower and AC and AVC tend towards being equal as AFC tends towards being zero.</a:t>
            </a:r>
          </a:p>
          <a:p>
            <a:pPr marL="457200" lvl="1" indent="0">
              <a:spcBef>
                <a:spcPts val="600"/>
              </a:spcBef>
              <a:buNone/>
            </a:pPr>
            <a:endParaRPr lang="en-GB" dirty="0"/>
          </a:p>
        </p:txBody>
      </p:sp>
      <p:sp>
        <p:nvSpPr>
          <p:cNvPr id="20" name="Rectangle 19">
            <a:extLst>
              <a:ext uri="{FF2B5EF4-FFF2-40B4-BE49-F238E27FC236}">
                <a16:creationId xmlns:a16="http://schemas.microsoft.com/office/drawing/2014/main" id="{A62704B0-B1B5-4A2A-B9D4-0DC2B1D0ABC8}"/>
              </a:ext>
            </a:extLst>
          </p:cNvPr>
          <p:cNvSpPr/>
          <p:nvPr/>
        </p:nvSpPr>
        <p:spPr>
          <a:xfrm>
            <a:off x="2464838" y="3429000"/>
            <a:ext cx="6863933" cy="3292588"/>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1" name="Straight Connector 20">
            <a:extLst>
              <a:ext uri="{FF2B5EF4-FFF2-40B4-BE49-F238E27FC236}">
                <a16:creationId xmlns:a16="http://schemas.microsoft.com/office/drawing/2014/main" id="{79116149-6C4B-43C1-9220-DF509316E29D}"/>
              </a:ext>
            </a:extLst>
          </p:cNvPr>
          <p:cNvCxnSpPr>
            <a:cxnSpLocks/>
          </p:cNvCxnSpPr>
          <p:nvPr/>
        </p:nvCxnSpPr>
        <p:spPr>
          <a:xfrm>
            <a:off x="3377790" y="3573990"/>
            <a:ext cx="0" cy="280800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CFCC57F-DC3D-4D2C-ADFF-EEA2D4E5AD46}"/>
              </a:ext>
            </a:extLst>
          </p:cNvPr>
          <p:cNvCxnSpPr>
            <a:cxnSpLocks/>
          </p:cNvCxnSpPr>
          <p:nvPr/>
        </p:nvCxnSpPr>
        <p:spPr>
          <a:xfrm>
            <a:off x="3377790" y="6382005"/>
            <a:ext cx="4725397"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54B806CF-8FD0-4D2B-BF0D-EC8021433B77}"/>
              </a:ext>
            </a:extLst>
          </p:cNvPr>
          <p:cNvSpPr txBox="1"/>
          <p:nvPr/>
        </p:nvSpPr>
        <p:spPr>
          <a:xfrm>
            <a:off x="7713368" y="6191491"/>
            <a:ext cx="1827739" cy="327404"/>
          </a:xfrm>
          <a:prstGeom prst="rect">
            <a:avLst/>
          </a:prstGeom>
          <a:noFill/>
          <a:ln>
            <a:noFill/>
          </a:ln>
        </p:spPr>
        <p:txBody>
          <a:bodyPr wrap="square" rtlCol="0">
            <a:spAutoFit/>
          </a:bodyPr>
          <a:lstStyle/>
          <a:p>
            <a:pPr algn="ctr"/>
            <a:r>
              <a:rPr lang="en-GB" sz="2000" dirty="0"/>
              <a:t>Quantity</a:t>
            </a:r>
          </a:p>
        </p:txBody>
      </p:sp>
      <p:sp>
        <p:nvSpPr>
          <p:cNvPr id="24" name="TextBox 23">
            <a:extLst>
              <a:ext uri="{FF2B5EF4-FFF2-40B4-BE49-F238E27FC236}">
                <a16:creationId xmlns:a16="http://schemas.microsoft.com/office/drawing/2014/main" id="{617CFCA6-6385-45E0-815D-7EC32EB0096A}"/>
              </a:ext>
            </a:extLst>
          </p:cNvPr>
          <p:cNvSpPr txBox="1"/>
          <p:nvPr/>
        </p:nvSpPr>
        <p:spPr>
          <a:xfrm>
            <a:off x="2330568" y="3522856"/>
            <a:ext cx="1368709" cy="327404"/>
          </a:xfrm>
          <a:prstGeom prst="rect">
            <a:avLst/>
          </a:prstGeom>
          <a:noFill/>
          <a:ln>
            <a:noFill/>
          </a:ln>
        </p:spPr>
        <p:txBody>
          <a:bodyPr wrap="square" rtlCol="0">
            <a:spAutoFit/>
          </a:bodyPr>
          <a:lstStyle/>
          <a:p>
            <a:pPr algn="ctr"/>
            <a:r>
              <a:rPr lang="en-GB" sz="2000" dirty="0"/>
              <a:t>Cost</a:t>
            </a:r>
          </a:p>
        </p:txBody>
      </p:sp>
      <p:sp>
        <p:nvSpPr>
          <p:cNvPr id="25" name="Freeform: Shape 24">
            <a:extLst>
              <a:ext uri="{FF2B5EF4-FFF2-40B4-BE49-F238E27FC236}">
                <a16:creationId xmlns:a16="http://schemas.microsoft.com/office/drawing/2014/main" id="{60E42A83-397A-41E7-8EA9-9290BBCAC5B4}"/>
              </a:ext>
            </a:extLst>
          </p:cNvPr>
          <p:cNvSpPr/>
          <p:nvPr/>
        </p:nvSpPr>
        <p:spPr>
          <a:xfrm>
            <a:off x="3471476" y="3876017"/>
            <a:ext cx="4466616" cy="2388055"/>
          </a:xfrm>
          <a:custGeom>
            <a:avLst/>
            <a:gdLst>
              <a:gd name="connsiteX0" fmla="*/ 0 w 2757268"/>
              <a:gd name="connsiteY0" fmla="*/ 0 h 2968578"/>
              <a:gd name="connsiteX1" fmla="*/ 126610 w 2757268"/>
              <a:gd name="connsiteY1" fmla="*/ 1786597 h 2968578"/>
              <a:gd name="connsiteX2" fmla="*/ 661182 w 2757268"/>
              <a:gd name="connsiteY2" fmla="*/ 2532185 h 2968578"/>
              <a:gd name="connsiteX3" fmla="*/ 1702191 w 2757268"/>
              <a:gd name="connsiteY3" fmla="*/ 2897945 h 2968578"/>
              <a:gd name="connsiteX4" fmla="*/ 2757268 w 2757268"/>
              <a:gd name="connsiteY4" fmla="*/ 2968283 h 2968578"/>
              <a:gd name="connsiteX0" fmla="*/ 0 w 2789166"/>
              <a:gd name="connsiteY0" fmla="*/ 0 h 3037194"/>
              <a:gd name="connsiteX1" fmla="*/ 126610 w 2789166"/>
              <a:gd name="connsiteY1" fmla="*/ 1786597 h 3037194"/>
              <a:gd name="connsiteX2" fmla="*/ 661182 w 2789166"/>
              <a:gd name="connsiteY2" fmla="*/ 2532185 h 3037194"/>
              <a:gd name="connsiteX3" fmla="*/ 1702191 w 2789166"/>
              <a:gd name="connsiteY3" fmla="*/ 2897945 h 3037194"/>
              <a:gd name="connsiteX4" fmla="*/ 2789166 w 2789166"/>
              <a:gd name="connsiteY4" fmla="*/ 3037180 h 3037194"/>
              <a:gd name="connsiteX0" fmla="*/ 0 w 2810431"/>
              <a:gd name="connsiteY0" fmla="*/ 0 h 3007679"/>
              <a:gd name="connsiteX1" fmla="*/ 126610 w 2810431"/>
              <a:gd name="connsiteY1" fmla="*/ 1786597 h 3007679"/>
              <a:gd name="connsiteX2" fmla="*/ 661182 w 2810431"/>
              <a:gd name="connsiteY2" fmla="*/ 2532185 h 3007679"/>
              <a:gd name="connsiteX3" fmla="*/ 1702191 w 2810431"/>
              <a:gd name="connsiteY3" fmla="*/ 2897945 h 3007679"/>
              <a:gd name="connsiteX4" fmla="*/ 2810431 w 2810431"/>
              <a:gd name="connsiteY4" fmla="*/ 3007653 h 3007679"/>
              <a:gd name="connsiteX0" fmla="*/ 0 w 2821064"/>
              <a:gd name="connsiteY0" fmla="*/ 0 h 3224213"/>
              <a:gd name="connsiteX1" fmla="*/ 137243 w 2821064"/>
              <a:gd name="connsiteY1" fmla="*/ 2003131 h 3224213"/>
              <a:gd name="connsiteX2" fmla="*/ 671815 w 2821064"/>
              <a:gd name="connsiteY2" fmla="*/ 2748719 h 3224213"/>
              <a:gd name="connsiteX3" fmla="*/ 1712824 w 2821064"/>
              <a:gd name="connsiteY3" fmla="*/ 3114479 h 3224213"/>
              <a:gd name="connsiteX4" fmla="*/ 2821064 w 2821064"/>
              <a:gd name="connsiteY4" fmla="*/ 3224187 h 32242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1064" h="3224213">
                <a:moveTo>
                  <a:pt x="0" y="0"/>
                </a:moveTo>
                <a:cubicBezTo>
                  <a:pt x="8206" y="682283"/>
                  <a:pt x="25274" y="1545011"/>
                  <a:pt x="137243" y="2003131"/>
                </a:cubicBezTo>
                <a:cubicBezTo>
                  <a:pt x="249212" y="2461251"/>
                  <a:pt x="409218" y="2563494"/>
                  <a:pt x="671815" y="2748719"/>
                </a:cubicBezTo>
                <a:cubicBezTo>
                  <a:pt x="934412" y="2933944"/>
                  <a:pt x="1363476" y="3041796"/>
                  <a:pt x="1712824" y="3114479"/>
                </a:cubicBezTo>
                <a:cubicBezTo>
                  <a:pt x="2062172" y="3187162"/>
                  <a:pt x="2468199" y="3225359"/>
                  <a:pt x="2821064" y="3224187"/>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Freeform: Shape 25">
            <a:extLst>
              <a:ext uri="{FF2B5EF4-FFF2-40B4-BE49-F238E27FC236}">
                <a16:creationId xmlns:a16="http://schemas.microsoft.com/office/drawing/2014/main" id="{12056CFC-152B-419C-9E62-64B7D73AEE34}"/>
              </a:ext>
            </a:extLst>
          </p:cNvPr>
          <p:cNvSpPr/>
          <p:nvPr/>
        </p:nvSpPr>
        <p:spPr>
          <a:xfrm flipH="1">
            <a:off x="3599357" y="4809051"/>
            <a:ext cx="4412519" cy="850403"/>
          </a:xfrm>
          <a:custGeom>
            <a:avLst/>
            <a:gdLst>
              <a:gd name="connsiteX0" fmla="*/ 0 w 3030279"/>
              <a:gd name="connsiteY0" fmla="*/ 0 h 1074687"/>
              <a:gd name="connsiteX1" fmla="*/ 1297172 w 3030279"/>
              <a:gd name="connsiteY1" fmla="*/ 1073889 h 1074687"/>
              <a:gd name="connsiteX2" fmla="*/ 3030279 w 3030279"/>
              <a:gd name="connsiteY2" fmla="*/ 138224 h 1074687"/>
              <a:gd name="connsiteX0" fmla="*/ 0 w 3030279"/>
              <a:gd name="connsiteY0" fmla="*/ 165946 h 1240331"/>
              <a:gd name="connsiteX1" fmla="*/ 1297172 w 3030279"/>
              <a:gd name="connsiteY1" fmla="*/ 1239835 h 1240331"/>
              <a:gd name="connsiteX2" fmla="*/ 3030279 w 3030279"/>
              <a:gd name="connsiteY2" fmla="*/ 0 h 1240331"/>
            </a:gdLst>
            <a:ahLst/>
            <a:cxnLst>
              <a:cxn ang="0">
                <a:pos x="connsiteX0" y="connsiteY0"/>
              </a:cxn>
              <a:cxn ang="0">
                <a:pos x="connsiteX1" y="connsiteY1"/>
              </a:cxn>
              <a:cxn ang="0">
                <a:pos x="connsiteX2" y="connsiteY2"/>
              </a:cxn>
            </a:cxnLst>
            <a:rect l="l" t="t" r="r" b="b"/>
            <a:pathLst>
              <a:path w="3030279" h="1240331">
                <a:moveTo>
                  <a:pt x="0" y="165946"/>
                </a:moveTo>
                <a:cubicBezTo>
                  <a:pt x="396063" y="691372"/>
                  <a:pt x="792126" y="1216798"/>
                  <a:pt x="1297172" y="1239835"/>
                </a:cubicBezTo>
                <a:cubicBezTo>
                  <a:pt x="1802218" y="1262872"/>
                  <a:pt x="2416248" y="479351"/>
                  <a:pt x="3030279" y="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27">
            <a:extLst>
              <a:ext uri="{FF2B5EF4-FFF2-40B4-BE49-F238E27FC236}">
                <a16:creationId xmlns:a16="http://schemas.microsoft.com/office/drawing/2014/main" id="{9FDA03B0-7174-4296-8E5D-ECE11AF218C0}"/>
              </a:ext>
            </a:extLst>
          </p:cNvPr>
          <p:cNvSpPr txBox="1"/>
          <p:nvPr/>
        </p:nvSpPr>
        <p:spPr>
          <a:xfrm>
            <a:off x="7958549" y="5988798"/>
            <a:ext cx="1902882" cy="274326"/>
          </a:xfrm>
          <a:prstGeom prst="rect">
            <a:avLst/>
          </a:prstGeom>
          <a:noFill/>
          <a:ln>
            <a:noFill/>
          </a:ln>
        </p:spPr>
        <p:txBody>
          <a:bodyPr wrap="square" rtlCol="0">
            <a:spAutoFit/>
          </a:bodyPr>
          <a:lstStyle/>
          <a:p>
            <a:r>
              <a:rPr lang="en-GB" sz="2000" b="1" dirty="0">
                <a:solidFill>
                  <a:srgbClr val="FF0000"/>
                </a:solidFill>
              </a:rPr>
              <a:t>AFC</a:t>
            </a:r>
          </a:p>
        </p:txBody>
      </p:sp>
      <p:grpSp>
        <p:nvGrpSpPr>
          <p:cNvPr id="2" name="Group 1">
            <a:extLst>
              <a:ext uri="{FF2B5EF4-FFF2-40B4-BE49-F238E27FC236}">
                <a16:creationId xmlns:a16="http://schemas.microsoft.com/office/drawing/2014/main" id="{38EAEED1-4EBC-4A9A-A748-60E62C7B4152}"/>
              </a:ext>
            </a:extLst>
          </p:cNvPr>
          <p:cNvGrpSpPr/>
          <p:nvPr/>
        </p:nvGrpSpPr>
        <p:grpSpPr>
          <a:xfrm>
            <a:off x="3740438" y="3676937"/>
            <a:ext cx="5629494" cy="1733332"/>
            <a:chOff x="3740438" y="3676937"/>
            <a:chExt cx="5629494" cy="1733332"/>
          </a:xfrm>
        </p:grpSpPr>
        <p:sp>
          <p:nvSpPr>
            <p:cNvPr id="27" name="Freeform: Shape 26">
              <a:extLst>
                <a:ext uri="{FF2B5EF4-FFF2-40B4-BE49-F238E27FC236}">
                  <a16:creationId xmlns:a16="http://schemas.microsoft.com/office/drawing/2014/main" id="{8E4AEB97-87AA-4783-B1BE-417C17442DFC}"/>
                </a:ext>
              </a:extLst>
            </p:cNvPr>
            <p:cNvSpPr/>
            <p:nvPr/>
          </p:nvSpPr>
          <p:spPr>
            <a:xfrm>
              <a:off x="3740438" y="3676937"/>
              <a:ext cx="4239790" cy="1733332"/>
            </a:xfrm>
            <a:custGeom>
              <a:avLst/>
              <a:gdLst>
                <a:gd name="connsiteX0" fmla="*/ 0 w 2934586"/>
                <a:gd name="connsiteY0" fmla="*/ 0 h 2155095"/>
                <a:gd name="connsiteX1" fmla="*/ 1456660 w 2934586"/>
                <a:gd name="connsiteY1" fmla="*/ 2083982 h 2155095"/>
                <a:gd name="connsiteX2" fmla="*/ 2934586 w 2934586"/>
                <a:gd name="connsiteY2" fmla="*/ 1467293 h 2155095"/>
              </a:gdLst>
              <a:ahLst/>
              <a:cxnLst>
                <a:cxn ang="0">
                  <a:pos x="connsiteX0" y="connsiteY0"/>
                </a:cxn>
                <a:cxn ang="0">
                  <a:pos x="connsiteX1" y="connsiteY1"/>
                </a:cxn>
                <a:cxn ang="0">
                  <a:pos x="connsiteX2" y="connsiteY2"/>
                </a:cxn>
              </a:cxnLst>
              <a:rect l="l" t="t" r="r" b="b"/>
              <a:pathLst>
                <a:path w="2934586" h="2155095">
                  <a:moveTo>
                    <a:pt x="0" y="0"/>
                  </a:moveTo>
                  <a:cubicBezTo>
                    <a:pt x="483781" y="919716"/>
                    <a:pt x="967562" y="1839433"/>
                    <a:pt x="1456660" y="2083982"/>
                  </a:cubicBezTo>
                  <a:cubicBezTo>
                    <a:pt x="1945758" y="2328531"/>
                    <a:pt x="2440172" y="1897912"/>
                    <a:pt x="2934586" y="1467293"/>
                  </a:cubicBezTo>
                </a:path>
              </a:pathLst>
            </a:cu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E2EC7BF2-40F3-4A07-9DF6-B85C5EB5D562}"/>
                </a:ext>
              </a:extLst>
            </p:cNvPr>
            <p:cNvSpPr txBox="1"/>
            <p:nvPr/>
          </p:nvSpPr>
          <p:spPr>
            <a:xfrm>
              <a:off x="8000685" y="4571691"/>
              <a:ext cx="1369247" cy="311317"/>
            </a:xfrm>
            <a:prstGeom prst="rect">
              <a:avLst/>
            </a:prstGeom>
            <a:noFill/>
            <a:ln>
              <a:noFill/>
            </a:ln>
          </p:spPr>
          <p:txBody>
            <a:bodyPr wrap="square" rtlCol="0">
              <a:spAutoFit/>
            </a:bodyPr>
            <a:lstStyle/>
            <a:p>
              <a:r>
                <a:rPr lang="en-GB" sz="2000" b="1" dirty="0">
                  <a:solidFill>
                    <a:schemeClr val="accent5"/>
                  </a:solidFill>
                </a:rPr>
                <a:t>AC</a:t>
              </a:r>
            </a:p>
          </p:txBody>
        </p:sp>
      </p:grpSp>
      <p:sp>
        <p:nvSpPr>
          <p:cNvPr id="19" name="TextBox 18">
            <a:extLst>
              <a:ext uri="{FF2B5EF4-FFF2-40B4-BE49-F238E27FC236}">
                <a16:creationId xmlns:a16="http://schemas.microsoft.com/office/drawing/2014/main" id="{BC6FC26B-D1DC-4B89-963F-ED17C0EDD027}"/>
              </a:ext>
            </a:extLst>
          </p:cNvPr>
          <p:cNvSpPr txBox="1"/>
          <p:nvPr/>
        </p:nvSpPr>
        <p:spPr>
          <a:xfrm>
            <a:off x="7959524" y="4827427"/>
            <a:ext cx="1369247" cy="311317"/>
          </a:xfrm>
          <a:prstGeom prst="rect">
            <a:avLst/>
          </a:prstGeom>
          <a:noFill/>
          <a:ln>
            <a:noFill/>
          </a:ln>
        </p:spPr>
        <p:txBody>
          <a:bodyPr wrap="square" rtlCol="0">
            <a:spAutoFit/>
          </a:bodyPr>
          <a:lstStyle/>
          <a:p>
            <a:r>
              <a:rPr lang="en-GB" sz="2000" b="1" dirty="0">
                <a:solidFill>
                  <a:schemeClr val="accent1"/>
                </a:solidFill>
              </a:rPr>
              <a:t>AVC</a:t>
            </a:r>
          </a:p>
        </p:txBody>
      </p:sp>
    </p:spTree>
    <p:extLst>
      <p:ext uri="{BB962C8B-B14F-4D97-AF65-F5344CB8AC3E}">
        <p14:creationId xmlns:p14="http://schemas.microsoft.com/office/powerpoint/2010/main" val="459811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fade">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fade">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fade">
                                      <p:cBhvr>
                                        <p:cTn id="4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Marginal Cost Curves </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Costs</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41575167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1"/>
            <a:ext cx="12192000" cy="3996000"/>
          </a:xfrm>
        </p:spPr>
        <p:txBody>
          <a:bodyPr>
            <a:normAutofit fontScale="92500" lnSpcReduction="10000"/>
          </a:bodyPr>
          <a:lstStyle/>
          <a:p>
            <a:pPr marL="0" indent="0" algn="ctr">
              <a:spcBef>
                <a:spcPts val="600"/>
              </a:spcBef>
              <a:buNone/>
            </a:pPr>
            <a:r>
              <a:rPr lang="en-GB" u="sng" dirty="0"/>
              <a:t>Marginal Cost Curves</a:t>
            </a:r>
          </a:p>
          <a:p>
            <a:pPr marL="0" indent="0">
              <a:buNone/>
            </a:pPr>
            <a:r>
              <a:rPr lang="en-GB" b="1" dirty="0">
                <a:solidFill>
                  <a:schemeClr val="accent3"/>
                </a:solidFill>
                <a:ea typeface="Cambria Math" panose="02040503050406030204" pitchFamily="18" charset="0"/>
              </a:rPr>
              <a:t>Marginal costs: </a:t>
            </a:r>
            <a:r>
              <a:rPr lang="en-GB" dirty="0"/>
              <a:t>marginal cost is the change in the total cost that arises when the quantity produced is increased incrementally</a:t>
            </a:r>
          </a:p>
          <a:p>
            <a:pPr marL="457200" lvl="1" indent="0">
              <a:buNone/>
            </a:pPr>
            <a:r>
              <a:rPr lang="en-GB" dirty="0">
                <a:solidFill>
                  <a:prstClr val="black"/>
                </a:solidFill>
                <a:ea typeface="Cambria Math" panose="02040503050406030204" pitchFamily="18" charset="0"/>
              </a:rPr>
              <a:t>It is the cost of making one additional unit</a:t>
            </a:r>
          </a:p>
          <a:p>
            <a:pPr marL="457200" lvl="1" indent="0">
              <a:buNone/>
            </a:pPr>
            <a:r>
              <a:rPr lang="en-GB" b="1" dirty="0">
                <a:solidFill>
                  <a:schemeClr val="accent3"/>
                </a:solidFill>
                <a:ea typeface="Cambria Math" panose="02040503050406030204" pitchFamily="18" charset="0"/>
              </a:rPr>
              <a:t>Equation: </a:t>
            </a:r>
            <a:r>
              <a:rPr lang="en-GB" dirty="0">
                <a:ea typeface="Cambria Math" panose="02040503050406030204" pitchFamily="18" charset="0"/>
              </a:rPr>
              <a:t>MC = ∆TC/∆Q</a:t>
            </a:r>
          </a:p>
          <a:p>
            <a:pPr marL="914400" lvl="2" indent="0">
              <a:buNone/>
            </a:pPr>
            <a:r>
              <a:rPr lang="en-GB" dirty="0">
                <a:ea typeface="Cambria Math" panose="02040503050406030204" pitchFamily="18" charset="0"/>
              </a:rPr>
              <a:t>MC is the gradient function of TC</a:t>
            </a:r>
          </a:p>
          <a:p>
            <a:pPr marL="457200" lvl="1" indent="0">
              <a:buNone/>
            </a:pPr>
            <a:r>
              <a:rPr lang="en-GB" b="1" dirty="0">
                <a:solidFill>
                  <a:schemeClr val="accent1"/>
                </a:solidFill>
              </a:rPr>
              <a:t>MC Curve: </a:t>
            </a:r>
            <a:r>
              <a:rPr lang="en-GB" dirty="0"/>
              <a:t>‘Nike Swoosh’ shaped. Initially starts quite high as the first few units are expensive to produce. </a:t>
            </a:r>
          </a:p>
          <a:p>
            <a:pPr marL="457200" lvl="1" indent="0">
              <a:buNone/>
            </a:pPr>
            <a:r>
              <a:rPr lang="en-GB" dirty="0"/>
              <a:t>MC falls at first as a higher quantity gives scope for inputs to become more specialised and an extra input gives a greater increase in output. Therefore marginal output becomes less expensive</a:t>
            </a:r>
          </a:p>
          <a:p>
            <a:pPr marL="457200" lvl="1" indent="0">
              <a:buNone/>
            </a:pPr>
            <a:r>
              <a:rPr lang="en-GB" dirty="0"/>
              <a:t>However, as diminishing marginal returns set in, the MC curve begins to rise, getting steeper and steeper as marginal inputs have an ever decreasing return, but still cost the same</a:t>
            </a:r>
            <a:endParaRPr lang="en-GB" dirty="0">
              <a:ea typeface="Cambria Math" panose="02040503050406030204" pitchFamily="18" charset="0"/>
            </a:endParaRPr>
          </a:p>
          <a:p>
            <a:pPr marL="0" indent="0" algn="ctr">
              <a:spcBef>
                <a:spcPts val="600"/>
              </a:spcBef>
              <a:buNone/>
            </a:pPr>
            <a:endParaRPr lang="en-GB" u="sng" dirty="0"/>
          </a:p>
          <a:p>
            <a:pPr marL="0" indent="0">
              <a:spcBef>
                <a:spcPts val="600"/>
              </a:spcBef>
              <a:buNone/>
            </a:pPr>
            <a:endParaRPr lang="en-GB" dirty="0"/>
          </a:p>
        </p:txBody>
      </p:sp>
      <p:sp>
        <p:nvSpPr>
          <p:cNvPr id="16" name="Rectangle 15">
            <a:extLst>
              <a:ext uri="{FF2B5EF4-FFF2-40B4-BE49-F238E27FC236}">
                <a16:creationId xmlns:a16="http://schemas.microsoft.com/office/drawing/2014/main" id="{88A7C482-48E2-4E3C-ACFE-AFFADEB6B63D}"/>
              </a:ext>
            </a:extLst>
          </p:cNvPr>
          <p:cNvSpPr/>
          <p:nvPr/>
        </p:nvSpPr>
        <p:spPr>
          <a:xfrm>
            <a:off x="5610209" y="3899151"/>
            <a:ext cx="5531123" cy="2878700"/>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cxnSp>
        <p:nvCxnSpPr>
          <p:cNvPr id="17" name="Straight Connector 16">
            <a:extLst>
              <a:ext uri="{FF2B5EF4-FFF2-40B4-BE49-F238E27FC236}">
                <a16:creationId xmlns:a16="http://schemas.microsoft.com/office/drawing/2014/main" id="{5C28603B-1DA9-4949-ADB5-940D09128DE7}"/>
              </a:ext>
            </a:extLst>
          </p:cNvPr>
          <p:cNvCxnSpPr>
            <a:cxnSpLocks/>
          </p:cNvCxnSpPr>
          <p:nvPr/>
        </p:nvCxnSpPr>
        <p:spPr>
          <a:xfrm>
            <a:off x="6345888" y="3974994"/>
            <a:ext cx="0" cy="2484436"/>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ADDF532-E0C9-4D09-93BA-74CFF7A93165}"/>
              </a:ext>
            </a:extLst>
          </p:cNvPr>
          <p:cNvCxnSpPr>
            <a:cxnSpLocks/>
          </p:cNvCxnSpPr>
          <p:nvPr/>
        </p:nvCxnSpPr>
        <p:spPr>
          <a:xfrm flipV="1">
            <a:off x="6345888" y="6459430"/>
            <a:ext cx="4497103" cy="1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1A05B722-F33E-4A4B-9C31-8C9015512AF7}"/>
              </a:ext>
            </a:extLst>
          </p:cNvPr>
          <p:cNvSpPr txBox="1"/>
          <p:nvPr/>
        </p:nvSpPr>
        <p:spPr>
          <a:xfrm>
            <a:off x="9627072" y="6462819"/>
            <a:ext cx="1472836" cy="306987"/>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Quantity</a:t>
            </a:r>
          </a:p>
        </p:txBody>
      </p:sp>
      <p:sp>
        <p:nvSpPr>
          <p:cNvPr id="31" name="TextBox 30">
            <a:extLst>
              <a:ext uri="{FF2B5EF4-FFF2-40B4-BE49-F238E27FC236}">
                <a16:creationId xmlns:a16="http://schemas.microsoft.com/office/drawing/2014/main" id="{47E57C5C-C6EF-4727-BFAE-1D0707CAE5C2}"/>
              </a:ext>
            </a:extLst>
          </p:cNvPr>
          <p:cNvSpPr txBox="1"/>
          <p:nvPr/>
        </p:nvSpPr>
        <p:spPr>
          <a:xfrm>
            <a:off x="5439103" y="3974994"/>
            <a:ext cx="1102939" cy="306987"/>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Cost</a:t>
            </a:r>
          </a:p>
        </p:txBody>
      </p:sp>
      <p:sp>
        <p:nvSpPr>
          <p:cNvPr id="32" name="TextBox 31">
            <a:extLst>
              <a:ext uri="{FF2B5EF4-FFF2-40B4-BE49-F238E27FC236}">
                <a16:creationId xmlns:a16="http://schemas.microsoft.com/office/drawing/2014/main" id="{D9463C83-9C91-4660-A44C-ED91FF9E25F5}"/>
              </a:ext>
            </a:extLst>
          </p:cNvPr>
          <p:cNvSpPr txBox="1"/>
          <p:nvPr/>
        </p:nvSpPr>
        <p:spPr>
          <a:xfrm>
            <a:off x="10548223" y="4941215"/>
            <a:ext cx="1103372" cy="291903"/>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9900FF"/>
                </a:solidFill>
                <a:effectLst/>
                <a:uLnTx/>
                <a:uFillTx/>
                <a:latin typeface="Calibri" panose="020F0502020204030204"/>
                <a:ea typeface="+mn-ea"/>
                <a:cs typeface="+mn-cs"/>
              </a:rPr>
              <a:t>AC</a:t>
            </a:r>
          </a:p>
        </p:txBody>
      </p:sp>
      <p:sp>
        <p:nvSpPr>
          <p:cNvPr id="33" name="Freeform: Shape 32">
            <a:extLst>
              <a:ext uri="{FF2B5EF4-FFF2-40B4-BE49-F238E27FC236}">
                <a16:creationId xmlns:a16="http://schemas.microsoft.com/office/drawing/2014/main" id="{42619A9F-0D71-49E4-9382-4A27504D88DD}"/>
              </a:ext>
            </a:extLst>
          </p:cNvPr>
          <p:cNvSpPr/>
          <p:nvPr/>
        </p:nvSpPr>
        <p:spPr>
          <a:xfrm flipH="1">
            <a:off x="6454087" y="4950264"/>
            <a:ext cx="4094136" cy="630720"/>
          </a:xfrm>
          <a:custGeom>
            <a:avLst/>
            <a:gdLst>
              <a:gd name="connsiteX0" fmla="*/ 0 w 3030279"/>
              <a:gd name="connsiteY0" fmla="*/ 0 h 1074687"/>
              <a:gd name="connsiteX1" fmla="*/ 1297172 w 3030279"/>
              <a:gd name="connsiteY1" fmla="*/ 1073889 h 1074687"/>
              <a:gd name="connsiteX2" fmla="*/ 3030279 w 3030279"/>
              <a:gd name="connsiteY2" fmla="*/ 138224 h 1074687"/>
              <a:gd name="connsiteX0" fmla="*/ 0 w 3030279"/>
              <a:gd name="connsiteY0" fmla="*/ 165946 h 1240331"/>
              <a:gd name="connsiteX1" fmla="*/ 1297172 w 3030279"/>
              <a:gd name="connsiteY1" fmla="*/ 1239835 h 1240331"/>
              <a:gd name="connsiteX2" fmla="*/ 3030279 w 3030279"/>
              <a:gd name="connsiteY2" fmla="*/ 0 h 1240331"/>
            </a:gdLst>
            <a:ahLst/>
            <a:cxnLst>
              <a:cxn ang="0">
                <a:pos x="connsiteX0" y="connsiteY0"/>
              </a:cxn>
              <a:cxn ang="0">
                <a:pos x="connsiteX1" y="connsiteY1"/>
              </a:cxn>
              <a:cxn ang="0">
                <a:pos x="connsiteX2" y="connsiteY2"/>
              </a:cxn>
            </a:cxnLst>
            <a:rect l="l" t="t" r="r" b="b"/>
            <a:pathLst>
              <a:path w="3030279" h="1240331">
                <a:moveTo>
                  <a:pt x="0" y="165946"/>
                </a:moveTo>
                <a:cubicBezTo>
                  <a:pt x="396063" y="691372"/>
                  <a:pt x="792126" y="1216798"/>
                  <a:pt x="1297172" y="1239835"/>
                </a:cubicBezTo>
                <a:cubicBezTo>
                  <a:pt x="1802218" y="1262872"/>
                  <a:pt x="2416248" y="479351"/>
                  <a:pt x="3030279" y="0"/>
                </a:cubicBezTo>
              </a:path>
            </a:pathLst>
          </a:cu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Freeform: Shape 33">
            <a:extLst>
              <a:ext uri="{FF2B5EF4-FFF2-40B4-BE49-F238E27FC236}">
                <a16:creationId xmlns:a16="http://schemas.microsoft.com/office/drawing/2014/main" id="{C5CE57A3-A463-48DF-8F37-767A4E0C2B26}"/>
              </a:ext>
            </a:extLst>
          </p:cNvPr>
          <p:cNvSpPr/>
          <p:nvPr/>
        </p:nvSpPr>
        <p:spPr>
          <a:xfrm>
            <a:off x="6542042" y="4490242"/>
            <a:ext cx="3413063" cy="1621765"/>
          </a:xfrm>
          <a:custGeom>
            <a:avLst/>
            <a:gdLst>
              <a:gd name="connsiteX0" fmla="*/ 0 w 3220872"/>
              <a:gd name="connsiteY0" fmla="*/ 1228299 h 2186633"/>
              <a:gd name="connsiteX1" fmla="*/ 887105 w 3220872"/>
              <a:gd name="connsiteY1" fmla="*/ 2183642 h 2186633"/>
              <a:gd name="connsiteX2" fmla="*/ 2169994 w 3220872"/>
              <a:gd name="connsiteY2" fmla="*/ 1473958 h 2186633"/>
              <a:gd name="connsiteX3" fmla="*/ 3220872 w 3220872"/>
              <a:gd name="connsiteY3" fmla="*/ 0 h 2186633"/>
              <a:gd name="connsiteX4" fmla="*/ 3220872 w 3220872"/>
              <a:gd name="connsiteY4" fmla="*/ 0 h 21866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0872" h="2186633">
                <a:moveTo>
                  <a:pt x="0" y="1228299"/>
                </a:moveTo>
                <a:cubicBezTo>
                  <a:pt x="262719" y="1685499"/>
                  <a:pt x="525439" y="2142699"/>
                  <a:pt x="887105" y="2183642"/>
                </a:cubicBezTo>
                <a:cubicBezTo>
                  <a:pt x="1248771" y="2224585"/>
                  <a:pt x="1781033" y="1837898"/>
                  <a:pt x="2169994" y="1473958"/>
                </a:cubicBezTo>
                <a:cubicBezTo>
                  <a:pt x="2558955" y="1110018"/>
                  <a:pt x="3220872" y="0"/>
                  <a:pt x="3220872" y="0"/>
                </a:cubicBezTo>
                <a:lnTo>
                  <a:pt x="3220872" y="0"/>
                </a:lnTo>
              </a:path>
            </a:pathLst>
          </a:cu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TextBox 34">
            <a:extLst>
              <a:ext uri="{FF2B5EF4-FFF2-40B4-BE49-F238E27FC236}">
                <a16:creationId xmlns:a16="http://schemas.microsoft.com/office/drawing/2014/main" id="{463C66B3-528A-4B4D-B001-88A7CC852E3E}"/>
              </a:ext>
            </a:extLst>
          </p:cNvPr>
          <p:cNvSpPr txBox="1"/>
          <p:nvPr/>
        </p:nvSpPr>
        <p:spPr>
          <a:xfrm>
            <a:off x="9935631" y="4313650"/>
            <a:ext cx="1103372" cy="301235"/>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chemeClr val="accent2"/>
                </a:solidFill>
                <a:latin typeface="Calibri" panose="020F0502020204030204"/>
              </a:rPr>
              <a:t>M</a:t>
            </a:r>
            <a:r>
              <a:rPr kumimoji="0" lang="en-GB" sz="2000" b="1" i="0" u="none" strike="noStrike" kern="1200" cap="none" spc="0" normalizeH="0" baseline="0" noProof="0" dirty="0">
                <a:ln>
                  <a:noFill/>
                </a:ln>
                <a:solidFill>
                  <a:schemeClr val="accent2"/>
                </a:solidFill>
                <a:effectLst/>
                <a:uLnTx/>
                <a:uFillTx/>
                <a:latin typeface="Calibri" panose="020F0502020204030204"/>
                <a:ea typeface="+mn-ea"/>
                <a:cs typeface="+mn-cs"/>
              </a:rPr>
              <a:t>C</a:t>
            </a:r>
          </a:p>
        </p:txBody>
      </p:sp>
      <p:grpSp>
        <p:nvGrpSpPr>
          <p:cNvPr id="36" name="Group 35">
            <a:extLst>
              <a:ext uri="{FF2B5EF4-FFF2-40B4-BE49-F238E27FC236}">
                <a16:creationId xmlns:a16="http://schemas.microsoft.com/office/drawing/2014/main" id="{62F94132-AAFD-4A9A-A4AB-75498AA7259D}"/>
              </a:ext>
            </a:extLst>
          </p:cNvPr>
          <p:cNvGrpSpPr/>
          <p:nvPr/>
        </p:nvGrpSpPr>
        <p:grpSpPr>
          <a:xfrm>
            <a:off x="758379" y="3877775"/>
            <a:ext cx="5626377" cy="2929068"/>
            <a:chOff x="5316810" y="1699613"/>
            <a:chExt cx="5626377" cy="4069465"/>
          </a:xfrm>
        </p:grpSpPr>
        <p:sp>
          <p:nvSpPr>
            <p:cNvPr id="37" name="Rectangle 36">
              <a:extLst>
                <a:ext uri="{FF2B5EF4-FFF2-40B4-BE49-F238E27FC236}">
                  <a16:creationId xmlns:a16="http://schemas.microsoft.com/office/drawing/2014/main" id="{7FB57A98-414F-42D0-82BA-457084F3ED1F}"/>
                </a:ext>
              </a:extLst>
            </p:cNvPr>
            <p:cNvSpPr/>
            <p:nvPr/>
          </p:nvSpPr>
          <p:spPr>
            <a:xfrm>
              <a:off x="5412064" y="1699613"/>
              <a:ext cx="4588334" cy="4037381"/>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8" name="Straight Connector 37">
              <a:extLst>
                <a:ext uri="{FF2B5EF4-FFF2-40B4-BE49-F238E27FC236}">
                  <a16:creationId xmlns:a16="http://schemas.microsoft.com/office/drawing/2014/main" id="{B1300587-C14B-47D5-AB2D-58A2502E9F12}"/>
                </a:ext>
              </a:extLst>
            </p:cNvPr>
            <p:cNvCxnSpPr>
              <a:cxnSpLocks/>
            </p:cNvCxnSpPr>
            <p:nvPr/>
          </p:nvCxnSpPr>
          <p:spPr>
            <a:xfrm>
              <a:off x="6142759" y="1819291"/>
              <a:ext cx="0" cy="346256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BCA668E6-0907-40AC-82F3-C1FDA952A8AF}"/>
                </a:ext>
              </a:extLst>
            </p:cNvPr>
            <p:cNvCxnSpPr>
              <a:cxnSpLocks/>
            </p:cNvCxnSpPr>
            <p:nvPr/>
          </p:nvCxnSpPr>
          <p:spPr>
            <a:xfrm>
              <a:off x="6142759" y="5273799"/>
              <a:ext cx="3160283"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2530CB87-41B6-4A07-BA46-7C87C6D5C6B4}"/>
                </a:ext>
              </a:extLst>
            </p:cNvPr>
            <p:cNvSpPr txBox="1"/>
            <p:nvPr/>
          </p:nvSpPr>
          <p:spPr>
            <a:xfrm>
              <a:off x="8426731" y="5291553"/>
              <a:ext cx="1222367" cy="477525"/>
            </a:xfrm>
            <a:prstGeom prst="rect">
              <a:avLst/>
            </a:prstGeom>
            <a:noFill/>
            <a:ln>
              <a:noFill/>
            </a:ln>
          </p:spPr>
          <p:txBody>
            <a:bodyPr wrap="square" rtlCol="0">
              <a:spAutoFit/>
            </a:bodyPr>
            <a:lstStyle/>
            <a:p>
              <a:pPr algn="ctr"/>
              <a:r>
                <a:rPr lang="en-GB" sz="2000" dirty="0"/>
                <a:t>Quantity</a:t>
              </a:r>
            </a:p>
          </p:txBody>
        </p:sp>
        <p:sp>
          <p:nvSpPr>
            <p:cNvPr id="42" name="TextBox 41">
              <a:extLst>
                <a:ext uri="{FF2B5EF4-FFF2-40B4-BE49-F238E27FC236}">
                  <a16:creationId xmlns:a16="http://schemas.microsoft.com/office/drawing/2014/main" id="{C9D8079A-E737-470D-A021-FC7B743F86E2}"/>
                </a:ext>
              </a:extLst>
            </p:cNvPr>
            <p:cNvSpPr txBox="1"/>
            <p:nvPr/>
          </p:nvSpPr>
          <p:spPr>
            <a:xfrm>
              <a:off x="5316810" y="1775576"/>
              <a:ext cx="915374" cy="477525"/>
            </a:xfrm>
            <a:prstGeom prst="rect">
              <a:avLst/>
            </a:prstGeom>
            <a:noFill/>
            <a:ln>
              <a:noFill/>
            </a:ln>
          </p:spPr>
          <p:txBody>
            <a:bodyPr wrap="square" rtlCol="0">
              <a:spAutoFit/>
            </a:bodyPr>
            <a:lstStyle/>
            <a:p>
              <a:pPr algn="ctr"/>
              <a:r>
                <a:rPr lang="en-GB" sz="2000" dirty="0"/>
                <a:t>Cost</a:t>
              </a:r>
            </a:p>
          </p:txBody>
        </p:sp>
        <p:sp>
          <p:nvSpPr>
            <p:cNvPr id="43" name="TextBox 42">
              <a:extLst>
                <a:ext uri="{FF2B5EF4-FFF2-40B4-BE49-F238E27FC236}">
                  <a16:creationId xmlns:a16="http://schemas.microsoft.com/office/drawing/2014/main" id="{069B8175-F3A5-4F0B-B9E2-97227B424B6B}"/>
                </a:ext>
              </a:extLst>
            </p:cNvPr>
            <p:cNvSpPr txBox="1"/>
            <p:nvPr/>
          </p:nvSpPr>
          <p:spPr>
            <a:xfrm>
              <a:off x="9209699" y="1729312"/>
              <a:ext cx="1733488" cy="400110"/>
            </a:xfrm>
            <a:prstGeom prst="rect">
              <a:avLst/>
            </a:prstGeom>
            <a:noFill/>
            <a:ln>
              <a:noFill/>
            </a:ln>
          </p:spPr>
          <p:txBody>
            <a:bodyPr wrap="square" rtlCol="0">
              <a:spAutoFit/>
            </a:bodyPr>
            <a:lstStyle/>
            <a:p>
              <a:r>
                <a:rPr lang="en-GB" sz="2000" b="1" dirty="0">
                  <a:solidFill>
                    <a:schemeClr val="accent5"/>
                  </a:solidFill>
                </a:rPr>
                <a:t>TC</a:t>
              </a:r>
            </a:p>
          </p:txBody>
        </p:sp>
        <p:cxnSp>
          <p:nvCxnSpPr>
            <p:cNvPr id="44" name="Connector: Curved 43">
              <a:extLst>
                <a:ext uri="{FF2B5EF4-FFF2-40B4-BE49-F238E27FC236}">
                  <a16:creationId xmlns:a16="http://schemas.microsoft.com/office/drawing/2014/main" id="{31097B21-7999-4DD2-BB8F-5CAD54AF98E6}"/>
                </a:ext>
              </a:extLst>
            </p:cNvPr>
            <p:cNvCxnSpPr/>
            <p:nvPr/>
          </p:nvCxnSpPr>
          <p:spPr>
            <a:xfrm rot="5400000" flipH="1" flipV="1">
              <a:off x="6384414" y="1828660"/>
              <a:ext cx="2628000" cy="3060000"/>
            </a:xfrm>
            <a:prstGeom prst="curvedConnector3">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38468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fade">
                                      <p:cBhvr>
                                        <p:cTn id="15" dur="500"/>
                                        <p:tgtEl>
                                          <p:spTgt spid="32"/>
                                        </p:tgtEl>
                                      </p:cBhvr>
                                    </p:animEffect>
                                  </p:childTnLst>
                                </p:cTn>
                              </p:par>
                              <p:par>
                                <p:cTn id="16" presetID="10" presetClass="entr" presetSubtype="0" fill="hold" nodeType="with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fade">
                                      <p:cBhvr>
                                        <p:cTn id="18" dur="500"/>
                                        <p:tgtEl>
                                          <p:spTgt spid="29"/>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fade">
                                      <p:cBhvr>
                                        <p:cTn id="21" dur="500"/>
                                        <p:tgtEl>
                                          <p:spTgt spid="3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1"/>
                                        </p:tgtEl>
                                        <p:attrNameLst>
                                          <p:attrName>style.visibility</p:attrName>
                                        </p:attrNameLst>
                                      </p:cBhvr>
                                      <p:to>
                                        <p:strVal val="visible"/>
                                      </p:to>
                                    </p:set>
                                    <p:animEffect transition="in" filter="fade">
                                      <p:cBhvr>
                                        <p:cTn id="24" dur="500"/>
                                        <p:tgtEl>
                                          <p:spTgt spid="31"/>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500"/>
                                        <p:tgtEl>
                                          <p:spTgt spid="33"/>
                                        </p:tgtEl>
                                      </p:cBhvr>
                                    </p:animEffect>
                                  </p:childTnLst>
                                </p:cTn>
                              </p:par>
                              <p:par>
                                <p:cTn id="28" presetID="10" presetClass="entr" presetSubtype="0" fill="hold" nodeType="with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fade">
                                      <p:cBhvr>
                                        <p:cTn id="30" dur="500"/>
                                        <p:tgtEl>
                                          <p:spTgt spid="36"/>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fade">
                                      <p:cBhvr>
                                        <p:cTn id="33" dur="500"/>
                                        <p:tgtEl>
                                          <p:spTgt spid="16"/>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4">
                                            <p:txEl>
                                              <p:pRg st="1" end="1"/>
                                            </p:txEl>
                                          </p:spTgt>
                                        </p:tgtEl>
                                        <p:attrNameLst>
                                          <p:attrName>style.visibility</p:attrName>
                                        </p:attrNameLst>
                                      </p:cBhvr>
                                      <p:to>
                                        <p:strVal val="visible"/>
                                      </p:to>
                                    </p:set>
                                    <p:animEffect transition="in" filter="fade">
                                      <p:cBhvr>
                                        <p:cTn id="38" dur="500"/>
                                        <p:tgtEl>
                                          <p:spTgt spid="4">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animEffect transition="in" filter="fade">
                                      <p:cBhvr>
                                        <p:cTn id="43" dur="500"/>
                                        <p:tgtEl>
                                          <p:spTgt spid="4">
                                            <p:txEl>
                                              <p:pRg st="2" end="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4">
                                            <p:txEl>
                                              <p:pRg st="3" end="3"/>
                                            </p:txEl>
                                          </p:spTgt>
                                        </p:tgtEl>
                                        <p:attrNameLst>
                                          <p:attrName>style.visibility</p:attrName>
                                        </p:attrNameLst>
                                      </p:cBhvr>
                                      <p:to>
                                        <p:strVal val="visible"/>
                                      </p:to>
                                    </p:set>
                                    <p:animEffect transition="in" filter="fade">
                                      <p:cBhvr>
                                        <p:cTn id="48" dur="500"/>
                                        <p:tgtEl>
                                          <p:spTgt spid="4">
                                            <p:txEl>
                                              <p:pRg st="3" end="3"/>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4">
                                            <p:txEl>
                                              <p:pRg st="4" end="4"/>
                                            </p:txEl>
                                          </p:spTgt>
                                        </p:tgtEl>
                                        <p:attrNameLst>
                                          <p:attrName>style.visibility</p:attrName>
                                        </p:attrNameLst>
                                      </p:cBhvr>
                                      <p:to>
                                        <p:strVal val="visible"/>
                                      </p:to>
                                    </p:set>
                                    <p:animEffect transition="in" filter="fade">
                                      <p:cBhvr>
                                        <p:cTn id="53" dur="500"/>
                                        <p:tgtEl>
                                          <p:spTgt spid="4">
                                            <p:txEl>
                                              <p:pRg st="4" end="4"/>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34"/>
                                        </p:tgtEl>
                                        <p:attrNameLst>
                                          <p:attrName>style.visibility</p:attrName>
                                        </p:attrNameLst>
                                      </p:cBhvr>
                                      <p:to>
                                        <p:strVal val="visible"/>
                                      </p:to>
                                    </p:set>
                                    <p:animEffect transition="in" filter="fade">
                                      <p:cBhvr>
                                        <p:cTn id="58" dur="500"/>
                                        <p:tgtEl>
                                          <p:spTgt spid="34"/>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35"/>
                                        </p:tgtEl>
                                        <p:attrNameLst>
                                          <p:attrName>style.visibility</p:attrName>
                                        </p:attrNameLst>
                                      </p:cBhvr>
                                      <p:to>
                                        <p:strVal val="visible"/>
                                      </p:to>
                                    </p:set>
                                    <p:animEffect transition="in" filter="fade">
                                      <p:cBhvr>
                                        <p:cTn id="61" dur="500"/>
                                        <p:tgtEl>
                                          <p:spTgt spid="35"/>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4">
                                            <p:txEl>
                                              <p:pRg st="5" end="5"/>
                                            </p:txEl>
                                          </p:spTgt>
                                        </p:tgtEl>
                                        <p:attrNameLst>
                                          <p:attrName>style.visibility</p:attrName>
                                        </p:attrNameLst>
                                      </p:cBhvr>
                                      <p:to>
                                        <p:strVal val="visible"/>
                                      </p:to>
                                    </p:set>
                                    <p:animEffect transition="in" filter="fade">
                                      <p:cBhvr>
                                        <p:cTn id="66" dur="500"/>
                                        <p:tgtEl>
                                          <p:spTgt spid="4">
                                            <p:txEl>
                                              <p:pRg st="5" end="5"/>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4">
                                            <p:txEl>
                                              <p:pRg st="6" end="6"/>
                                            </p:txEl>
                                          </p:spTgt>
                                        </p:tgtEl>
                                        <p:attrNameLst>
                                          <p:attrName>style.visibility</p:attrName>
                                        </p:attrNameLst>
                                      </p:cBhvr>
                                      <p:to>
                                        <p:strVal val="visible"/>
                                      </p:to>
                                    </p:set>
                                    <p:animEffect transition="in" filter="fade">
                                      <p:cBhvr>
                                        <p:cTn id="71" dur="500"/>
                                        <p:tgtEl>
                                          <p:spTgt spid="4">
                                            <p:txEl>
                                              <p:pRg st="6" end="6"/>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4">
                                            <p:txEl>
                                              <p:pRg st="7" end="7"/>
                                            </p:txEl>
                                          </p:spTgt>
                                        </p:tgtEl>
                                        <p:attrNameLst>
                                          <p:attrName>style.visibility</p:attrName>
                                        </p:attrNameLst>
                                      </p:cBhvr>
                                      <p:to>
                                        <p:strVal val="visible"/>
                                      </p:to>
                                    </p:set>
                                    <p:animEffect transition="in" filter="fade">
                                      <p:cBhvr>
                                        <p:cTn id="76"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16" grpId="0" animBg="1"/>
      <p:bldP spid="30" grpId="0"/>
      <p:bldP spid="31" grpId="0"/>
      <p:bldP spid="32" grpId="0"/>
      <p:bldP spid="33" grpId="0" animBg="1"/>
      <p:bldP spid="34" grpId="0" animBg="1"/>
      <p:bldP spid="3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1"/>
            <a:ext cx="12192000" cy="3951138"/>
          </a:xfrm>
        </p:spPr>
        <p:txBody>
          <a:bodyPr>
            <a:normAutofit lnSpcReduction="10000"/>
          </a:bodyPr>
          <a:lstStyle/>
          <a:p>
            <a:pPr marL="0" indent="0">
              <a:spcBef>
                <a:spcPts val="600"/>
              </a:spcBef>
              <a:buNone/>
            </a:pPr>
            <a:r>
              <a:rPr lang="en-GB" b="1" dirty="0">
                <a:solidFill>
                  <a:schemeClr val="accent1"/>
                </a:solidFill>
              </a:rPr>
              <a:t>Key Observation: </a:t>
            </a:r>
            <a:r>
              <a:rPr lang="en-GB" dirty="0"/>
              <a:t>MC intercepts AC at AC’s lowest point. This must </a:t>
            </a:r>
            <a:r>
              <a:rPr lang="en-GB" u="sng" dirty="0"/>
              <a:t>ALWAYS</a:t>
            </a:r>
            <a:r>
              <a:rPr lang="en-GB" dirty="0"/>
              <a:t> be the case. </a:t>
            </a:r>
          </a:p>
          <a:p>
            <a:pPr marL="0" indent="0">
              <a:spcBef>
                <a:spcPts val="600"/>
              </a:spcBef>
              <a:buNone/>
            </a:pPr>
            <a:r>
              <a:rPr lang="en-GB" dirty="0"/>
              <a:t>To see this, we need only remember that MC is the cost of producing another unit </a:t>
            </a:r>
          </a:p>
          <a:p>
            <a:pPr marL="457200" lvl="1" indent="0">
              <a:buNone/>
            </a:pPr>
            <a:r>
              <a:rPr lang="en-GB" dirty="0"/>
              <a:t>a. If MC &lt; AC: The marginal unit will drag the AC down lower, and therefore AC cant be minimised if it can still go lower</a:t>
            </a:r>
          </a:p>
          <a:p>
            <a:pPr marL="457200" lvl="1" indent="0">
              <a:buNone/>
            </a:pPr>
            <a:r>
              <a:rPr lang="en-GB" dirty="0"/>
              <a:t>b. If MC &gt; AC: The marginal unit will drag the AC up higher, therefore AC can’t be minimised if it is increasing</a:t>
            </a:r>
          </a:p>
          <a:p>
            <a:pPr marL="457200" lvl="1" indent="0">
              <a:buNone/>
            </a:pPr>
            <a:r>
              <a:rPr lang="en-GB" dirty="0"/>
              <a:t>c. If MC = AC: The cost of producing the next unit is the same as the (average of the) ones before, the average remains unchanged. Therefore, MC = AC, AC must remain </a:t>
            </a:r>
            <a:r>
              <a:rPr lang="en-GB" b="1" dirty="0"/>
              <a:t>constant</a:t>
            </a:r>
            <a:endParaRPr lang="en-GB" dirty="0"/>
          </a:p>
          <a:p>
            <a:pPr marL="0" indent="0">
              <a:buNone/>
            </a:pPr>
            <a:r>
              <a:rPr lang="en-GB" dirty="0"/>
              <a:t>With these three scenarios in mind, it must be the case that AC = MC can only occur when AC is minimised, the gradient of AC is 0. </a:t>
            </a:r>
            <a:endParaRPr lang="en-GB" b="1" dirty="0"/>
          </a:p>
          <a:p>
            <a:pPr marL="0" indent="0">
              <a:spcBef>
                <a:spcPts val="600"/>
              </a:spcBef>
              <a:buNone/>
            </a:pPr>
            <a:endParaRPr lang="en-GB" dirty="0"/>
          </a:p>
        </p:txBody>
      </p:sp>
      <p:grpSp>
        <p:nvGrpSpPr>
          <p:cNvPr id="6" name="Group 5">
            <a:extLst>
              <a:ext uri="{FF2B5EF4-FFF2-40B4-BE49-F238E27FC236}">
                <a16:creationId xmlns:a16="http://schemas.microsoft.com/office/drawing/2014/main" id="{AC3F370E-E808-4069-B7EF-6A7AB403AB10}"/>
              </a:ext>
            </a:extLst>
          </p:cNvPr>
          <p:cNvGrpSpPr/>
          <p:nvPr/>
        </p:nvGrpSpPr>
        <p:grpSpPr>
          <a:xfrm>
            <a:off x="5439103" y="3899151"/>
            <a:ext cx="6212492" cy="2878700"/>
            <a:chOff x="5150347" y="3818022"/>
            <a:chExt cx="6212492" cy="2991914"/>
          </a:xfrm>
        </p:grpSpPr>
        <p:sp>
          <p:nvSpPr>
            <p:cNvPr id="16" name="Rectangle 15">
              <a:extLst>
                <a:ext uri="{FF2B5EF4-FFF2-40B4-BE49-F238E27FC236}">
                  <a16:creationId xmlns:a16="http://schemas.microsoft.com/office/drawing/2014/main" id="{88A7C482-48E2-4E3C-ACFE-AFFADEB6B63D}"/>
                </a:ext>
              </a:extLst>
            </p:cNvPr>
            <p:cNvSpPr/>
            <p:nvPr/>
          </p:nvSpPr>
          <p:spPr>
            <a:xfrm>
              <a:off x="5321453" y="3818022"/>
              <a:ext cx="5531123" cy="2991914"/>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cxnSp>
          <p:nvCxnSpPr>
            <p:cNvPr id="17" name="Straight Connector 16">
              <a:extLst>
                <a:ext uri="{FF2B5EF4-FFF2-40B4-BE49-F238E27FC236}">
                  <a16:creationId xmlns:a16="http://schemas.microsoft.com/office/drawing/2014/main" id="{5C28603B-1DA9-4949-ADB5-940D09128DE7}"/>
                </a:ext>
              </a:extLst>
            </p:cNvPr>
            <p:cNvCxnSpPr>
              <a:cxnSpLocks/>
            </p:cNvCxnSpPr>
            <p:nvPr/>
          </p:nvCxnSpPr>
          <p:spPr>
            <a:xfrm>
              <a:off x="6057132" y="3896848"/>
              <a:ext cx="0" cy="258214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ADDF532-E0C9-4D09-93BA-74CFF7A93165}"/>
                </a:ext>
              </a:extLst>
            </p:cNvPr>
            <p:cNvCxnSpPr>
              <a:cxnSpLocks/>
            </p:cNvCxnSpPr>
            <p:nvPr/>
          </p:nvCxnSpPr>
          <p:spPr>
            <a:xfrm flipV="1">
              <a:off x="6057132" y="6478992"/>
              <a:ext cx="4497103" cy="1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1A05B722-F33E-4A4B-9C31-8C9015512AF7}"/>
                </a:ext>
              </a:extLst>
            </p:cNvPr>
            <p:cNvSpPr txBox="1"/>
            <p:nvPr/>
          </p:nvSpPr>
          <p:spPr>
            <a:xfrm>
              <a:off x="9338316" y="6482514"/>
              <a:ext cx="1472836" cy="31906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Quantity</a:t>
              </a:r>
            </a:p>
          </p:txBody>
        </p:sp>
        <p:sp>
          <p:nvSpPr>
            <p:cNvPr id="31" name="TextBox 30">
              <a:extLst>
                <a:ext uri="{FF2B5EF4-FFF2-40B4-BE49-F238E27FC236}">
                  <a16:creationId xmlns:a16="http://schemas.microsoft.com/office/drawing/2014/main" id="{47E57C5C-C6EF-4727-BFAE-1D0707CAE5C2}"/>
                </a:ext>
              </a:extLst>
            </p:cNvPr>
            <p:cNvSpPr txBox="1"/>
            <p:nvPr/>
          </p:nvSpPr>
          <p:spPr>
            <a:xfrm>
              <a:off x="5150347" y="3896848"/>
              <a:ext cx="1102939" cy="31906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Cost</a:t>
              </a:r>
            </a:p>
          </p:txBody>
        </p:sp>
        <p:sp>
          <p:nvSpPr>
            <p:cNvPr id="32" name="TextBox 31">
              <a:extLst>
                <a:ext uri="{FF2B5EF4-FFF2-40B4-BE49-F238E27FC236}">
                  <a16:creationId xmlns:a16="http://schemas.microsoft.com/office/drawing/2014/main" id="{D9463C83-9C91-4660-A44C-ED91FF9E25F5}"/>
                </a:ext>
              </a:extLst>
            </p:cNvPr>
            <p:cNvSpPr txBox="1"/>
            <p:nvPr/>
          </p:nvSpPr>
          <p:spPr>
            <a:xfrm>
              <a:off x="10259467" y="4901068"/>
              <a:ext cx="1103372" cy="303383"/>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9900FF"/>
                  </a:solidFill>
                  <a:effectLst/>
                  <a:uLnTx/>
                  <a:uFillTx/>
                  <a:latin typeface="Calibri" panose="020F0502020204030204"/>
                  <a:ea typeface="+mn-ea"/>
                  <a:cs typeface="+mn-cs"/>
                </a:rPr>
                <a:t>AC</a:t>
              </a:r>
            </a:p>
          </p:txBody>
        </p:sp>
        <p:sp>
          <p:nvSpPr>
            <p:cNvPr id="33" name="Freeform: Shape 32">
              <a:extLst>
                <a:ext uri="{FF2B5EF4-FFF2-40B4-BE49-F238E27FC236}">
                  <a16:creationId xmlns:a16="http://schemas.microsoft.com/office/drawing/2014/main" id="{42619A9F-0D71-49E4-9382-4A27504D88DD}"/>
                </a:ext>
              </a:extLst>
            </p:cNvPr>
            <p:cNvSpPr/>
            <p:nvPr/>
          </p:nvSpPr>
          <p:spPr>
            <a:xfrm flipH="1">
              <a:off x="6165331" y="4910473"/>
              <a:ext cx="4094136" cy="655525"/>
            </a:xfrm>
            <a:custGeom>
              <a:avLst/>
              <a:gdLst>
                <a:gd name="connsiteX0" fmla="*/ 0 w 3030279"/>
                <a:gd name="connsiteY0" fmla="*/ 0 h 1074687"/>
                <a:gd name="connsiteX1" fmla="*/ 1297172 w 3030279"/>
                <a:gd name="connsiteY1" fmla="*/ 1073889 h 1074687"/>
                <a:gd name="connsiteX2" fmla="*/ 3030279 w 3030279"/>
                <a:gd name="connsiteY2" fmla="*/ 138224 h 1074687"/>
                <a:gd name="connsiteX0" fmla="*/ 0 w 3030279"/>
                <a:gd name="connsiteY0" fmla="*/ 165946 h 1240331"/>
                <a:gd name="connsiteX1" fmla="*/ 1297172 w 3030279"/>
                <a:gd name="connsiteY1" fmla="*/ 1239835 h 1240331"/>
                <a:gd name="connsiteX2" fmla="*/ 3030279 w 3030279"/>
                <a:gd name="connsiteY2" fmla="*/ 0 h 1240331"/>
              </a:gdLst>
              <a:ahLst/>
              <a:cxnLst>
                <a:cxn ang="0">
                  <a:pos x="connsiteX0" y="connsiteY0"/>
                </a:cxn>
                <a:cxn ang="0">
                  <a:pos x="connsiteX1" y="connsiteY1"/>
                </a:cxn>
                <a:cxn ang="0">
                  <a:pos x="connsiteX2" y="connsiteY2"/>
                </a:cxn>
              </a:cxnLst>
              <a:rect l="l" t="t" r="r" b="b"/>
              <a:pathLst>
                <a:path w="3030279" h="1240331">
                  <a:moveTo>
                    <a:pt x="0" y="165946"/>
                  </a:moveTo>
                  <a:cubicBezTo>
                    <a:pt x="396063" y="691372"/>
                    <a:pt x="792126" y="1216798"/>
                    <a:pt x="1297172" y="1239835"/>
                  </a:cubicBezTo>
                  <a:cubicBezTo>
                    <a:pt x="1802218" y="1262872"/>
                    <a:pt x="2416248" y="479351"/>
                    <a:pt x="3030279" y="0"/>
                  </a:cubicBezTo>
                </a:path>
              </a:pathLst>
            </a:cu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Freeform: Shape 33">
              <a:extLst>
                <a:ext uri="{FF2B5EF4-FFF2-40B4-BE49-F238E27FC236}">
                  <a16:creationId xmlns:a16="http://schemas.microsoft.com/office/drawing/2014/main" id="{C5CE57A3-A463-48DF-8F37-767A4E0C2B26}"/>
                </a:ext>
              </a:extLst>
            </p:cNvPr>
            <p:cNvSpPr/>
            <p:nvPr/>
          </p:nvSpPr>
          <p:spPr>
            <a:xfrm>
              <a:off x="6253286" y="4432360"/>
              <a:ext cx="3413063" cy="1685546"/>
            </a:xfrm>
            <a:custGeom>
              <a:avLst/>
              <a:gdLst>
                <a:gd name="connsiteX0" fmla="*/ 0 w 3220872"/>
                <a:gd name="connsiteY0" fmla="*/ 1228299 h 2186633"/>
                <a:gd name="connsiteX1" fmla="*/ 887105 w 3220872"/>
                <a:gd name="connsiteY1" fmla="*/ 2183642 h 2186633"/>
                <a:gd name="connsiteX2" fmla="*/ 2169994 w 3220872"/>
                <a:gd name="connsiteY2" fmla="*/ 1473958 h 2186633"/>
                <a:gd name="connsiteX3" fmla="*/ 3220872 w 3220872"/>
                <a:gd name="connsiteY3" fmla="*/ 0 h 2186633"/>
                <a:gd name="connsiteX4" fmla="*/ 3220872 w 3220872"/>
                <a:gd name="connsiteY4" fmla="*/ 0 h 21866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0872" h="2186633">
                  <a:moveTo>
                    <a:pt x="0" y="1228299"/>
                  </a:moveTo>
                  <a:cubicBezTo>
                    <a:pt x="262719" y="1685499"/>
                    <a:pt x="525439" y="2142699"/>
                    <a:pt x="887105" y="2183642"/>
                  </a:cubicBezTo>
                  <a:cubicBezTo>
                    <a:pt x="1248771" y="2224585"/>
                    <a:pt x="1781033" y="1837898"/>
                    <a:pt x="2169994" y="1473958"/>
                  </a:cubicBezTo>
                  <a:cubicBezTo>
                    <a:pt x="2558955" y="1110018"/>
                    <a:pt x="3220872" y="0"/>
                    <a:pt x="3220872" y="0"/>
                  </a:cubicBezTo>
                  <a:lnTo>
                    <a:pt x="3220872" y="0"/>
                  </a:lnTo>
                </a:path>
              </a:pathLst>
            </a:cu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TextBox 34">
              <a:extLst>
                <a:ext uri="{FF2B5EF4-FFF2-40B4-BE49-F238E27FC236}">
                  <a16:creationId xmlns:a16="http://schemas.microsoft.com/office/drawing/2014/main" id="{463C66B3-528A-4B4D-B001-88A7CC852E3E}"/>
                </a:ext>
              </a:extLst>
            </p:cNvPr>
            <p:cNvSpPr txBox="1"/>
            <p:nvPr/>
          </p:nvSpPr>
          <p:spPr>
            <a:xfrm>
              <a:off x="9646875" y="4248823"/>
              <a:ext cx="1103372" cy="31308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chemeClr val="accent2"/>
                  </a:solidFill>
                  <a:latin typeface="Calibri" panose="020F0502020204030204"/>
                </a:rPr>
                <a:t>M</a:t>
              </a:r>
              <a:r>
                <a:rPr kumimoji="0" lang="en-GB" sz="2000" b="1" i="0" u="none" strike="noStrike" kern="1200" cap="none" spc="0" normalizeH="0" baseline="0" noProof="0" dirty="0">
                  <a:ln>
                    <a:noFill/>
                  </a:ln>
                  <a:solidFill>
                    <a:schemeClr val="accent2"/>
                  </a:solidFill>
                  <a:effectLst/>
                  <a:uLnTx/>
                  <a:uFillTx/>
                  <a:latin typeface="Calibri" panose="020F0502020204030204"/>
                  <a:ea typeface="+mn-ea"/>
                  <a:cs typeface="+mn-cs"/>
                </a:rPr>
                <a:t>C</a:t>
              </a:r>
            </a:p>
          </p:txBody>
        </p:sp>
      </p:grpSp>
      <p:grpSp>
        <p:nvGrpSpPr>
          <p:cNvPr id="36" name="Group 35">
            <a:extLst>
              <a:ext uri="{FF2B5EF4-FFF2-40B4-BE49-F238E27FC236}">
                <a16:creationId xmlns:a16="http://schemas.microsoft.com/office/drawing/2014/main" id="{62F94132-AAFD-4A9A-A4AB-75498AA7259D}"/>
              </a:ext>
            </a:extLst>
          </p:cNvPr>
          <p:cNvGrpSpPr/>
          <p:nvPr/>
        </p:nvGrpSpPr>
        <p:grpSpPr>
          <a:xfrm>
            <a:off x="758379" y="3877775"/>
            <a:ext cx="5626377" cy="2929068"/>
            <a:chOff x="5316810" y="1699613"/>
            <a:chExt cx="5626377" cy="4069465"/>
          </a:xfrm>
        </p:grpSpPr>
        <p:sp>
          <p:nvSpPr>
            <p:cNvPr id="37" name="Rectangle 36">
              <a:extLst>
                <a:ext uri="{FF2B5EF4-FFF2-40B4-BE49-F238E27FC236}">
                  <a16:creationId xmlns:a16="http://schemas.microsoft.com/office/drawing/2014/main" id="{7FB57A98-414F-42D0-82BA-457084F3ED1F}"/>
                </a:ext>
              </a:extLst>
            </p:cNvPr>
            <p:cNvSpPr/>
            <p:nvPr/>
          </p:nvSpPr>
          <p:spPr>
            <a:xfrm>
              <a:off x="5412064" y="1699613"/>
              <a:ext cx="4588334" cy="4037381"/>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8" name="Straight Connector 37">
              <a:extLst>
                <a:ext uri="{FF2B5EF4-FFF2-40B4-BE49-F238E27FC236}">
                  <a16:creationId xmlns:a16="http://schemas.microsoft.com/office/drawing/2014/main" id="{B1300587-C14B-47D5-AB2D-58A2502E9F12}"/>
                </a:ext>
              </a:extLst>
            </p:cNvPr>
            <p:cNvCxnSpPr>
              <a:cxnSpLocks/>
            </p:cNvCxnSpPr>
            <p:nvPr/>
          </p:nvCxnSpPr>
          <p:spPr>
            <a:xfrm>
              <a:off x="6142759" y="1819291"/>
              <a:ext cx="0" cy="346256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BCA668E6-0907-40AC-82F3-C1FDA952A8AF}"/>
                </a:ext>
              </a:extLst>
            </p:cNvPr>
            <p:cNvCxnSpPr>
              <a:cxnSpLocks/>
            </p:cNvCxnSpPr>
            <p:nvPr/>
          </p:nvCxnSpPr>
          <p:spPr>
            <a:xfrm>
              <a:off x="6142759" y="5273799"/>
              <a:ext cx="3160283"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2530CB87-41B6-4A07-BA46-7C87C6D5C6B4}"/>
                </a:ext>
              </a:extLst>
            </p:cNvPr>
            <p:cNvSpPr txBox="1"/>
            <p:nvPr/>
          </p:nvSpPr>
          <p:spPr>
            <a:xfrm>
              <a:off x="8426731" y="5291553"/>
              <a:ext cx="1222367" cy="477525"/>
            </a:xfrm>
            <a:prstGeom prst="rect">
              <a:avLst/>
            </a:prstGeom>
            <a:noFill/>
            <a:ln>
              <a:noFill/>
            </a:ln>
          </p:spPr>
          <p:txBody>
            <a:bodyPr wrap="square" rtlCol="0">
              <a:spAutoFit/>
            </a:bodyPr>
            <a:lstStyle/>
            <a:p>
              <a:pPr algn="ctr"/>
              <a:r>
                <a:rPr lang="en-GB" sz="2000" dirty="0"/>
                <a:t>Quantity</a:t>
              </a:r>
            </a:p>
          </p:txBody>
        </p:sp>
        <p:sp>
          <p:nvSpPr>
            <p:cNvPr id="42" name="TextBox 41">
              <a:extLst>
                <a:ext uri="{FF2B5EF4-FFF2-40B4-BE49-F238E27FC236}">
                  <a16:creationId xmlns:a16="http://schemas.microsoft.com/office/drawing/2014/main" id="{C9D8079A-E737-470D-A021-FC7B743F86E2}"/>
                </a:ext>
              </a:extLst>
            </p:cNvPr>
            <p:cNvSpPr txBox="1"/>
            <p:nvPr/>
          </p:nvSpPr>
          <p:spPr>
            <a:xfrm>
              <a:off x="5316810" y="1775576"/>
              <a:ext cx="915374" cy="477525"/>
            </a:xfrm>
            <a:prstGeom prst="rect">
              <a:avLst/>
            </a:prstGeom>
            <a:noFill/>
            <a:ln>
              <a:noFill/>
            </a:ln>
          </p:spPr>
          <p:txBody>
            <a:bodyPr wrap="square" rtlCol="0">
              <a:spAutoFit/>
            </a:bodyPr>
            <a:lstStyle/>
            <a:p>
              <a:pPr algn="ctr"/>
              <a:r>
                <a:rPr lang="en-GB" sz="2000" dirty="0"/>
                <a:t>Cost</a:t>
              </a:r>
            </a:p>
          </p:txBody>
        </p:sp>
        <p:sp>
          <p:nvSpPr>
            <p:cNvPr id="43" name="TextBox 42">
              <a:extLst>
                <a:ext uri="{FF2B5EF4-FFF2-40B4-BE49-F238E27FC236}">
                  <a16:creationId xmlns:a16="http://schemas.microsoft.com/office/drawing/2014/main" id="{069B8175-F3A5-4F0B-B9E2-97227B424B6B}"/>
                </a:ext>
              </a:extLst>
            </p:cNvPr>
            <p:cNvSpPr txBox="1"/>
            <p:nvPr/>
          </p:nvSpPr>
          <p:spPr>
            <a:xfrm>
              <a:off x="9209699" y="1729312"/>
              <a:ext cx="1733488" cy="400110"/>
            </a:xfrm>
            <a:prstGeom prst="rect">
              <a:avLst/>
            </a:prstGeom>
            <a:noFill/>
            <a:ln>
              <a:noFill/>
            </a:ln>
          </p:spPr>
          <p:txBody>
            <a:bodyPr wrap="square" rtlCol="0">
              <a:spAutoFit/>
            </a:bodyPr>
            <a:lstStyle/>
            <a:p>
              <a:r>
                <a:rPr lang="en-GB" sz="2000" b="1" dirty="0">
                  <a:solidFill>
                    <a:schemeClr val="accent5"/>
                  </a:solidFill>
                </a:rPr>
                <a:t>TC</a:t>
              </a:r>
            </a:p>
          </p:txBody>
        </p:sp>
        <p:cxnSp>
          <p:nvCxnSpPr>
            <p:cNvPr id="44" name="Connector: Curved 43">
              <a:extLst>
                <a:ext uri="{FF2B5EF4-FFF2-40B4-BE49-F238E27FC236}">
                  <a16:creationId xmlns:a16="http://schemas.microsoft.com/office/drawing/2014/main" id="{31097B21-7999-4DD2-BB8F-5CAD54AF98E6}"/>
                </a:ext>
              </a:extLst>
            </p:cNvPr>
            <p:cNvCxnSpPr/>
            <p:nvPr/>
          </p:nvCxnSpPr>
          <p:spPr>
            <a:xfrm rot="5400000" flipH="1" flipV="1">
              <a:off x="6384414" y="1828660"/>
              <a:ext cx="2628000" cy="3060000"/>
            </a:xfrm>
            <a:prstGeom prst="curvedConnector3">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27976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Changes in Costs</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Costs</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30958359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2"/>
            <a:ext cx="12192000" cy="4337971"/>
          </a:xfrm>
        </p:spPr>
        <p:txBody>
          <a:bodyPr>
            <a:normAutofit lnSpcReduction="10000"/>
          </a:bodyPr>
          <a:lstStyle/>
          <a:p>
            <a:pPr marL="0" indent="0" algn="ctr">
              <a:spcBef>
                <a:spcPts val="600"/>
              </a:spcBef>
              <a:buNone/>
            </a:pPr>
            <a:r>
              <a:rPr lang="en-GB" u="sng" dirty="0"/>
              <a:t>Changes in Costs</a:t>
            </a:r>
          </a:p>
          <a:p>
            <a:pPr marL="0" indent="0">
              <a:spcBef>
                <a:spcPts val="600"/>
              </a:spcBef>
              <a:buNone/>
            </a:pPr>
            <a:r>
              <a:rPr lang="en-GB" b="1" dirty="0">
                <a:solidFill>
                  <a:schemeClr val="accent1"/>
                </a:solidFill>
              </a:rPr>
              <a:t>Changes in Fixed Costs: </a:t>
            </a:r>
            <a:r>
              <a:rPr lang="en-GB" dirty="0"/>
              <a:t>Fixed costs are independent of the level of output (q)</a:t>
            </a:r>
          </a:p>
          <a:p>
            <a:pPr marL="457200" lvl="1" indent="0">
              <a:spcBef>
                <a:spcPts val="600"/>
              </a:spcBef>
              <a:buNone/>
            </a:pPr>
            <a:r>
              <a:rPr lang="en-GB" dirty="0"/>
              <a:t>A change in fixed costs therefore has no effect on marginal costs or variable costs</a:t>
            </a:r>
          </a:p>
          <a:p>
            <a:pPr marL="457200" lvl="1" indent="0">
              <a:spcBef>
                <a:spcPts val="600"/>
              </a:spcBef>
              <a:buNone/>
            </a:pPr>
            <a:r>
              <a:rPr lang="en-GB" b="1" dirty="0">
                <a:solidFill>
                  <a:schemeClr val="accent1"/>
                </a:solidFill>
              </a:rPr>
              <a:t>Diagram: </a:t>
            </a:r>
            <a:r>
              <a:rPr lang="en-GB" dirty="0"/>
              <a:t>When there is a rise in fixed costs, AC curve shifts up from AC to AC</a:t>
            </a:r>
            <a:r>
              <a:rPr lang="en-GB" baseline="-25000" dirty="0"/>
              <a:t>1</a:t>
            </a:r>
          </a:p>
          <a:p>
            <a:pPr marL="914400" lvl="2" indent="0">
              <a:spcBef>
                <a:spcPts val="600"/>
              </a:spcBef>
              <a:buNone/>
            </a:pPr>
            <a:r>
              <a:rPr lang="en-GB" b="1" dirty="0">
                <a:solidFill>
                  <a:schemeClr val="accent4"/>
                </a:solidFill>
              </a:rPr>
              <a:t>E.g.</a:t>
            </a:r>
            <a:r>
              <a:rPr lang="en-GB" dirty="0"/>
              <a:t> An increase in rent </a:t>
            </a:r>
          </a:p>
          <a:p>
            <a:pPr marL="914400" lvl="2" indent="0">
              <a:spcBef>
                <a:spcPts val="600"/>
              </a:spcBef>
              <a:buNone/>
            </a:pPr>
            <a:r>
              <a:rPr lang="en-GB" dirty="0"/>
              <a:t>The new AC curve will also move rightwards to maintain the intersection of MC at the minimum point of AC</a:t>
            </a:r>
          </a:p>
          <a:p>
            <a:pPr marL="0" indent="0">
              <a:buNone/>
            </a:pPr>
            <a:r>
              <a:rPr lang="en-GB" b="1" dirty="0">
                <a:solidFill>
                  <a:schemeClr val="accent1"/>
                </a:solidFill>
              </a:rPr>
              <a:t>Changes in variable costs: </a:t>
            </a:r>
            <a:r>
              <a:rPr lang="en-GB" dirty="0"/>
              <a:t>Variable costs are not independent of output (q)</a:t>
            </a:r>
          </a:p>
          <a:p>
            <a:pPr marL="457200" lvl="1" indent="0">
              <a:buNone/>
            </a:pPr>
            <a:r>
              <a:rPr lang="en-GB" dirty="0"/>
              <a:t>A change in variable costs therefore has an effect on marginal costs as well</a:t>
            </a:r>
          </a:p>
          <a:p>
            <a:pPr marL="457200" lvl="1" indent="0">
              <a:buNone/>
            </a:pPr>
            <a:r>
              <a:rPr lang="en-GB" b="1" dirty="0">
                <a:solidFill>
                  <a:schemeClr val="accent1"/>
                </a:solidFill>
              </a:rPr>
              <a:t>Diagram:</a:t>
            </a:r>
            <a:r>
              <a:rPr lang="en-GB" dirty="0"/>
              <a:t> A rise in variable costs sees an upward shift in AC (AC to AC</a:t>
            </a:r>
            <a:r>
              <a:rPr lang="en-GB" baseline="-25000" dirty="0"/>
              <a:t>1</a:t>
            </a:r>
            <a:r>
              <a:rPr lang="en-GB" dirty="0"/>
              <a:t>) and MC (MC to MC</a:t>
            </a:r>
            <a:r>
              <a:rPr lang="en-GB" baseline="-25000" dirty="0"/>
              <a:t>1</a:t>
            </a:r>
            <a:r>
              <a:rPr lang="en-GB" dirty="0"/>
              <a:t>)</a:t>
            </a:r>
          </a:p>
          <a:p>
            <a:pPr marL="914400" lvl="2" indent="0">
              <a:buNone/>
            </a:pPr>
            <a:r>
              <a:rPr lang="en-GB" b="1" dirty="0">
                <a:solidFill>
                  <a:schemeClr val="accent4"/>
                </a:solidFill>
              </a:rPr>
              <a:t>E.g.</a:t>
            </a:r>
            <a:r>
              <a:rPr lang="en-GB" dirty="0"/>
              <a:t> An increase in the prices of raw materials</a:t>
            </a:r>
          </a:p>
          <a:p>
            <a:pPr marL="914400" lvl="2" indent="0">
              <a:buNone/>
            </a:pPr>
            <a:r>
              <a:rPr lang="en-GB" dirty="0"/>
              <a:t>The new MC and AC curves still maintain their intersection at AC’s minimum point</a:t>
            </a:r>
          </a:p>
        </p:txBody>
      </p:sp>
      <p:grpSp>
        <p:nvGrpSpPr>
          <p:cNvPr id="6" name="Group 5">
            <a:extLst>
              <a:ext uri="{FF2B5EF4-FFF2-40B4-BE49-F238E27FC236}">
                <a16:creationId xmlns:a16="http://schemas.microsoft.com/office/drawing/2014/main" id="{AC3F370E-E808-4069-B7EF-6A7AB403AB10}"/>
              </a:ext>
            </a:extLst>
          </p:cNvPr>
          <p:cNvGrpSpPr/>
          <p:nvPr/>
        </p:nvGrpSpPr>
        <p:grpSpPr>
          <a:xfrm>
            <a:off x="128067" y="4020856"/>
            <a:ext cx="6243745" cy="2807100"/>
            <a:chOff x="5150347" y="3857080"/>
            <a:chExt cx="6243745" cy="2991914"/>
          </a:xfrm>
        </p:grpSpPr>
        <p:sp>
          <p:nvSpPr>
            <p:cNvPr id="16" name="Rectangle 15">
              <a:extLst>
                <a:ext uri="{FF2B5EF4-FFF2-40B4-BE49-F238E27FC236}">
                  <a16:creationId xmlns:a16="http://schemas.microsoft.com/office/drawing/2014/main" id="{88A7C482-48E2-4E3C-ACFE-AFFADEB6B63D}"/>
                </a:ext>
              </a:extLst>
            </p:cNvPr>
            <p:cNvSpPr/>
            <p:nvPr/>
          </p:nvSpPr>
          <p:spPr>
            <a:xfrm>
              <a:off x="5321453" y="3857080"/>
              <a:ext cx="5613112" cy="2991914"/>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cxnSp>
          <p:nvCxnSpPr>
            <p:cNvPr id="17" name="Straight Connector 16">
              <a:extLst>
                <a:ext uri="{FF2B5EF4-FFF2-40B4-BE49-F238E27FC236}">
                  <a16:creationId xmlns:a16="http://schemas.microsoft.com/office/drawing/2014/main" id="{5C28603B-1DA9-4949-ADB5-940D09128DE7}"/>
                </a:ext>
              </a:extLst>
            </p:cNvPr>
            <p:cNvCxnSpPr>
              <a:cxnSpLocks/>
            </p:cNvCxnSpPr>
            <p:nvPr/>
          </p:nvCxnSpPr>
          <p:spPr>
            <a:xfrm>
              <a:off x="6057132" y="3896848"/>
              <a:ext cx="0" cy="258214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ADDF532-E0C9-4D09-93BA-74CFF7A93165}"/>
                </a:ext>
              </a:extLst>
            </p:cNvPr>
            <p:cNvCxnSpPr>
              <a:cxnSpLocks/>
            </p:cNvCxnSpPr>
            <p:nvPr/>
          </p:nvCxnSpPr>
          <p:spPr>
            <a:xfrm flipV="1">
              <a:off x="6057132" y="6478992"/>
              <a:ext cx="4497103" cy="1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1A05B722-F33E-4A4B-9C31-8C9015512AF7}"/>
                </a:ext>
              </a:extLst>
            </p:cNvPr>
            <p:cNvSpPr txBox="1"/>
            <p:nvPr/>
          </p:nvSpPr>
          <p:spPr>
            <a:xfrm>
              <a:off x="9338316" y="6398283"/>
              <a:ext cx="1472836" cy="31906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Quantity</a:t>
              </a:r>
            </a:p>
          </p:txBody>
        </p:sp>
        <p:sp>
          <p:nvSpPr>
            <p:cNvPr id="31" name="TextBox 30">
              <a:extLst>
                <a:ext uri="{FF2B5EF4-FFF2-40B4-BE49-F238E27FC236}">
                  <a16:creationId xmlns:a16="http://schemas.microsoft.com/office/drawing/2014/main" id="{47E57C5C-C6EF-4727-BFAE-1D0707CAE5C2}"/>
                </a:ext>
              </a:extLst>
            </p:cNvPr>
            <p:cNvSpPr txBox="1"/>
            <p:nvPr/>
          </p:nvSpPr>
          <p:spPr>
            <a:xfrm>
              <a:off x="5150347" y="3896848"/>
              <a:ext cx="1102939" cy="31906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Cost</a:t>
              </a:r>
            </a:p>
          </p:txBody>
        </p:sp>
        <p:sp>
          <p:nvSpPr>
            <p:cNvPr id="32" name="TextBox 31">
              <a:extLst>
                <a:ext uri="{FF2B5EF4-FFF2-40B4-BE49-F238E27FC236}">
                  <a16:creationId xmlns:a16="http://schemas.microsoft.com/office/drawing/2014/main" id="{D9463C83-9C91-4660-A44C-ED91FF9E25F5}"/>
                </a:ext>
              </a:extLst>
            </p:cNvPr>
            <p:cNvSpPr txBox="1"/>
            <p:nvPr/>
          </p:nvSpPr>
          <p:spPr>
            <a:xfrm>
              <a:off x="10159274" y="4876089"/>
              <a:ext cx="1103372" cy="303383"/>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9900FF"/>
                  </a:solidFill>
                  <a:effectLst/>
                  <a:uLnTx/>
                  <a:uFillTx/>
                  <a:latin typeface="Calibri" panose="020F0502020204030204"/>
                  <a:ea typeface="+mn-ea"/>
                  <a:cs typeface="+mn-cs"/>
                </a:rPr>
                <a:t>AC</a:t>
              </a:r>
            </a:p>
          </p:txBody>
        </p:sp>
        <p:sp>
          <p:nvSpPr>
            <p:cNvPr id="33" name="Freeform: Shape 32">
              <a:extLst>
                <a:ext uri="{FF2B5EF4-FFF2-40B4-BE49-F238E27FC236}">
                  <a16:creationId xmlns:a16="http://schemas.microsoft.com/office/drawing/2014/main" id="{42619A9F-0D71-49E4-9382-4A27504D88DD}"/>
                </a:ext>
              </a:extLst>
            </p:cNvPr>
            <p:cNvSpPr/>
            <p:nvPr/>
          </p:nvSpPr>
          <p:spPr>
            <a:xfrm flipH="1">
              <a:off x="6165331" y="4910473"/>
              <a:ext cx="4094136" cy="655525"/>
            </a:xfrm>
            <a:custGeom>
              <a:avLst/>
              <a:gdLst>
                <a:gd name="connsiteX0" fmla="*/ 0 w 3030279"/>
                <a:gd name="connsiteY0" fmla="*/ 0 h 1074687"/>
                <a:gd name="connsiteX1" fmla="*/ 1297172 w 3030279"/>
                <a:gd name="connsiteY1" fmla="*/ 1073889 h 1074687"/>
                <a:gd name="connsiteX2" fmla="*/ 3030279 w 3030279"/>
                <a:gd name="connsiteY2" fmla="*/ 138224 h 1074687"/>
                <a:gd name="connsiteX0" fmla="*/ 0 w 3030279"/>
                <a:gd name="connsiteY0" fmla="*/ 165946 h 1240331"/>
                <a:gd name="connsiteX1" fmla="*/ 1297172 w 3030279"/>
                <a:gd name="connsiteY1" fmla="*/ 1239835 h 1240331"/>
                <a:gd name="connsiteX2" fmla="*/ 3030279 w 3030279"/>
                <a:gd name="connsiteY2" fmla="*/ 0 h 1240331"/>
              </a:gdLst>
              <a:ahLst/>
              <a:cxnLst>
                <a:cxn ang="0">
                  <a:pos x="connsiteX0" y="connsiteY0"/>
                </a:cxn>
                <a:cxn ang="0">
                  <a:pos x="connsiteX1" y="connsiteY1"/>
                </a:cxn>
                <a:cxn ang="0">
                  <a:pos x="connsiteX2" y="connsiteY2"/>
                </a:cxn>
              </a:cxnLst>
              <a:rect l="l" t="t" r="r" b="b"/>
              <a:pathLst>
                <a:path w="3030279" h="1240331">
                  <a:moveTo>
                    <a:pt x="0" y="165946"/>
                  </a:moveTo>
                  <a:cubicBezTo>
                    <a:pt x="396063" y="691372"/>
                    <a:pt x="792126" y="1216798"/>
                    <a:pt x="1297172" y="1239835"/>
                  </a:cubicBezTo>
                  <a:cubicBezTo>
                    <a:pt x="1802218" y="1262872"/>
                    <a:pt x="2416248" y="479351"/>
                    <a:pt x="3030279" y="0"/>
                  </a:cubicBezTo>
                </a:path>
              </a:pathLst>
            </a:cu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Freeform: Shape 33">
              <a:extLst>
                <a:ext uri="{FF2B5EF4-FFF2-40B4-BE49-F238E27FC236}">
                  <a16:creationId xmlns:a16="http://schemas.microsoft.com/office/drawing/2014/main" id="{C5CE57A3-A463-48DF-8F37-767A4E0C2B26}"/>
                </a:ext>
              </a:extLst>
            </p:cNvPr>
            <p:cNvSpPr/>
            <p:nvPr/>
          </p:nvSpPr>
          <p:spPr>
            <a:xfrm>
              <a:off x="6253286" y="4432360"/>
              <a:ext cx="3413063" cy="1685546"/>
            </a:xfrm>
            <a:custGeom>
              <a:avLst/>
              <a:gdLst>
                <a:gd name="connsiteX0" fmla="*/ 0 w 3220872"/>
                <a:gd name="connsiteY0" fmla="*/ 1228299 h 2186633"/>
                <a:gd name="connsiteX1" fmla="*/ 887105 w 3220872"/>
                <a:gd name="connsiteY1" fmla="*/ 2183642 h 2186633"/>
                <a:gd name="connsiteX2" fmla="*/ 2169994 w 3220872"/>
                <a:gd name="connsiteY2" fmla="*/ 1473958 h 2186633"/>
                <a:gd name="connsiteX3" fmla="*/ 3220872 w 3220872"/>
                <a:gd name="connsiteY3" fmla="*/ 0 h 2186633"/>
                <a:gd name="connsiteX4" fmla="*/ 3220872 w 3220872"/>
                <a:gd name="connsiteY4" fmla="*/ 0 h 21866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0872" h="2186633">
                  <a:moveTo>
                    <a:pt x="0" y="1228299"/>
                  </a:moveTo>
                  <a:cubicBezTo>
                    <a:pt x="262719" y="1685499"/>
                    <a:pt x="525439" y="2142699"/>
                    <a:pt x="887105" y="2183642"/>
                  </a:cubicBezTo>
                  <a:cubicBezTo>
                    <a:pt x="1248771" y="2224585"/>
                    <a:pt x="1781033" y="1837898"/>
                    <a:pt x="2169994" y="1473958"/>
                  </a:cubicBezTo>
                  <a:cubicBezTo>
                    <a:pt x="2558955" y="1110018"/>
                    <a:pt x="3220872" y="0"/>
                    <a:pt x="3220872" y="0"/>
                  </a:cubicBezTo>
                  <a:lnTo>
                    <a:pt x="3220872" y="0"/>
                  </a:lnTo>
                </a:path>
              </a:pathLst>
            </a:cu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TextBox 34">
              <a:extLst>
                <a:ext uri="{FF2B5EF4-FFF2-40B4-BE49-F238E27FC236}">
                  <a16:creationId xmlns:a16="http://schemas.microsoft.com/office/drawing/2014/main" id="{463C66B3-528A-4B4D-B001-88A7CC852E3E}"/>
                </a:ext>
              </a:extLst>
            </p:cNvPr>
            <p:cNvSpPr txBox="1"/>
            <p:nvPr/>
          </p:nvSpPr>
          <p:spPr>
            <a:xfrm>
              <a:off x="9646875" y="4248823"/>
              <a:ext cx="1103372" cy="31308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chemeClr val="accent2"/>
                  </a:solidFill>
                  <a:latin typeface="Calibri" panose="020F0502020204030204"/>
                </a:rPr>
                <a:t>M</a:t>
              </a:r>
              <a:r>
                <a:rPr kumimoji="0" lang="en-GB" sz="2000" b="1" i="0" u="none" strike="noStrike" kern="1200" cap="none" spc="0" normalizeH="0" baseline="0" noProof="0" dirty="0">
                  <a:ln>
                    <a:noFill/>
                  </a:ln>
                  <a:solidFill>
                    <a:schemeClr val="accent2"/>
                  </a:solidFill>
                  <a:effectLst/>
                  <a:uLnTx/>
                  <a:uFillTx/>
                  <a:latin typeface="Calibri" panose="020F0502020204030204"/>
                  <a:ea typeface="+mn-ea"/>
                  <a:cs typeface="+mn-cs"/>
                </a:rPr>
                <a:t>C</a:t>
              </a:r>
            </a:p>
          </p:txBody>
        </p:sp>
        <p:sp>
          <p:nvSpPr>
            <p:cNvPr id="22" name="Freeform: Shape 32">
              <a:extLst>
                <a:ext uri="{FF2B5EF4-FFF2-40B4-BE49-F238E27FC236}">
                  <a16:creationId xmlns:a16="http://schemas.microsoft.com/office/drawing/2014/main" id="{42619A9F-0D71-49E4-9382-4A27504D88DD}"/>
                </a:ext>
              </a:extLst>
            </p:cNvPr>
            <p:cNvSpPr/>
            <p:nvPr/>
          </p:nvSpPr>
          <p:spPr>
            <a:xfrm flipH="1">
              <a:off x="6713294" y="4314815"/>
              <a:ext cx="3634127" cy="798665"/>
            </a:xfrm>
            <a:custGeom>
              <a:avLst/>
              <a:gdLst>
                <a:gd name="connsiteX0" fmla="*/ 0 w 3030279"/>
                <a:gd name="connsiteY0" fmla="*/ 0 h 1074687"/>
                <a:gd name="connsiteX1" fmla="*/ 1297172 w 3030279"/>
                <a:gd name="connsiteY1" fmla="*/ 1073889 h 1074687"/>
                <a:gd name="connsiteX2" fmla="*/ 3030279 w 3030279"/>
                <a:gd name="connsiteY2" fmla="*/ 138224 h 1074687"/>
                <a:gd name="connsiteX0" fmla="*/ 0 w 3030279"/>
                <a:gd name="connsiteY0" fmla="*/ 165946 h 1240331"/>
                <a:gd name="connsiteX1" fmla="*/ 1297172 w 3030279"/>
                <a:gd name="connsiteY1" fmla="*/ 1239835 h 1240331"/>
                <a:gd name="connsiteX2" fmla="*/ 3030279 w 3030279"/>
                <a:gd name="connsiteY2" fmla="*/ 0 h 1240331"/>
                <a:gd name="connsiteX0" fmla="*/ 0 w 3030279"/>
                <a:gd name="connsiteY0" fmla="*/ 165946 h 1264948"/>
                <a:gd name="connsiteX1" fmla="*/ 1227276 w 3030279"/>
                <a:gd name="connsiteY1" fmla="*/ 1264468 h 1264948"/>
                <a:gd name="connsiteX2" fmla="*/ 3030279 w 3030279"/>
                <a:gd name="connsiteY2" fmla="*/ 0 h 1264948"/>
                <a:gd name="connsiteX0" fmla="*/ 0 w 3379756"/>
                <a:gd name="connsiteY0" fmla="*/ 412276 h 1511170"/>
                <a:gd name="connsiteX1" fmla="*/ 1227276 w 3379756"/>
                <a:gd name="connsiteY1" fmla="*/ 1510798 h 1511170"/>
                <a:gd name="connsiteX2" fmla="*/ 3379756 w 3379756"/>
                <a:gd name="connsiteY2" fmla="*/ 0 h 1511170"/>
              </a:gdLst>
              <a:ahLst/>
              <a:cxnLst>
                <a:cxn ang="0">
                  <a:pos x="connsiteX0" y="connsiteY0"/>
                </a:cxn>
                <a:cxn ang="0">
                  <a:pos x="connsiteX1" y="connsiteY1"/>
                </a:cxn>
                <a:cxn ang="0">
                  <a:pos x="connsiteX2" y="connsiteY2"/>
                </a:cxn>
              </a:cxnLst>
              <a:rect l="l" t="t" r="r" b="b"/>
              <a:pathLst>
                <a:path w="3379756" h="1511170">
                  <a:moveTo>
                    <a:pt x="0" y="412276"/>
                  </a:moveTo>
                  <a:cubicBezTo>
                    <a:pt x="396063" y="937702"/>
                    <a:pt x="722230" y="1487761"/>
                    <a:pt x="1227276" y="1510798"/>
                  </a:cubicBezTo>
                  <a:cubicBezTo>
                    <a:pt x="1732322" y="1533835"/>
                    <a:pt x="2765725" y="479351"/>
                    <a:pt x="3379756" y="0"/>
                  </a:cubicBezTo>
                </a:path>
              </a:pathLst>
            </a:cu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a:extLst>
                <a:ext uri="{FF2B5EF4-FFF2-40B4-BE49-F238E27FC236}">
                  <a16:creationId xmlns:a16="http://schemas.microsoft.com/office/drawing/2014/main" id="{D9463C83-9C91-4660-A44C-ED91FF9E25F5}"/>
                </a:ext>
              </a:extLst>
            </p:cNvPr>
            <p:cNvSpPr txBox="1"/>
            <p:nvPr/>
          </p:nvSpPr>
          <p:spPr>
            <a:xfrm>
              <a:off x="10290720" y="4367471"/>
              <a:ext cx="1103372" cy="41584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9900FF"/>
                  </a:solidFill>
                  <a:effectLst/>
                  <a:uLnTx/>
                  <a:uFillTx/>
                  <a:latin typeface="Calibri" panose="020F0502020204030204"/>
                  <a:ea typeface="+mn-ea"/>
                  <a:cs typeface="+mn-cs"/>
                </a:rPr>
                <a:t>AC</a:t>
              </a:r>
              <a:r>
                <a:rPr kumimoji="0" lang="en-GB" sz="2000" b="1" i="0" u="none" strike="noStrike" kern="1200" cap="none" spc="0" normalizeH="0" baseline="-25000" noProof="0" dirty="0">
                  <a:ln>
                    <a:noFill/>
                  </a:ln>
                  <a:solidFill>
                    <a:srgbClr val="9900FF"/>
                  </a:solidFill>
                  <a:effectLst/>
                  <a:uLnTx/>
                  <a:uFillTx/>
                  <a:latin typeface="Calibri" panose="020F0502020204030204"/>
                  <a:ea typeface="+mn-ea"/>
                  <a:cs typeface="+mn-cs"/>
                </a:rPr>
                <a:t>1</a:t>
              </a:r>
            </a:p>
          </p:txBody>
        </p:sp>
        <p:sp>
          <p:nvSpPr>
            <p:cNvPr id="24" name="TextBox 23">
              <a:extLst>
                <a:ext uri="{FF2B5EF4-FFF2-40B4-BE49-F238E27FC236}">
                  <a16:creationId xmlns:a16="http://schemas.microsoft.com/office/drawing/2014/main" id="{47E57C5C-C6EF-4727-BFAE-1D0707CAE5C2}"/>
                </a:ext>
              </a:extLst>
            </p:cNvPr>
            <p:cNvSpPr txBox="1"/>
            <p:nvPr/>
          </p:nvSpPr>
          <p:spPr>
            <a:xfrm>
              <a:off x="7212515" y="3868077"/>
              <a:ext cx="2635684" cy="415846"/>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dirty="0">
                  <a:solidFill>
                    <a:prstClr val="black"/>
                  </a:solidFill>
                  <a:latin typeface="Calibri" panose="020F0502020204030204"/>
                </a:rPr>
                <a:t>Increased Fixed Costs</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25" name="Group 24">
            <a:extLst>
              <a:ext uri="{FF2B5EF4-FFF2-40B4-BE49-F238E27FC236}">
                <a16:creationId xmlns:a16="http://schemas.microsoft.com/office/drawing/2014/main" id="{AC3F370E-E808-4069-B7EF-6A7AB403AB10}"/>
              </a:ext>
            </a:extLst>
          </p:cNvPr>
          <p:cNvGrpSpPr/>
          <p:nvPr/>
        </p:nvGrpSpPr>
        <p:grpSpPr>
          <a:xfrm>
            <a:off x="5948255" y="3933173"/>
            <a:ext cx="6247307" cy="2894781"/>
            <a:chOff x="5150347" y="3779595"/>
            <a:chExt cx="6247307" cy="3069397"/>
          </a:xfrm>
        </p:grpSpPr>
        <p:sp>
          <p:nvSpPr>
            <p:cNvPr id="26" name="Rectangle 25">
              <a:extLst>
                <a:ext uri="{FF2B5EF4-FFF2-40B4-BE49-F238E27FC236}">
                  <a16:creationId xmlns:a16="http://schemas.microsoft.com/office/drawing/2014/main" id="{88A7C482-48E2-4E3C-ACFE-AFFADEB6B63D}"/>
                </a:ext>
              </a:extLst>
            </p:cNvPr>
            <p:cNvSpPr/>
            <p:nvPr/>
          </p:nvSpPr>
          <p:spPr>
            <a:xfrm>
              <a:off x="5321453" y="3857078"/>
              <a:ext cx="5613112" cy="2991914"/>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cxnSp>
          <p:nvCxnSpPr>
            <p:cNvPr id="27" name="Straight Connector 26">
              <a:extLst>
                <a:ext uri="{FF2B5EF4-FFF2-40B4-BE49-F238E27FC236}">
                  <a16:creationId xmlns:a16="http://schemas.microsoft.com/office/drawing/2014/main" id="{5C28603B-1DA9-4949-ADB5-940D09128DE7}"/>
                </a:ext>
              </a:extLst>
            </p:cNvPr>
            <p:cNvCxnSpPr>
              <a:cxnSpLocks/>
            </p:cNvCxnSpPr>
            <p:nvPr/>
          </p:nvCxnSpPr>
          <p:spPr>
            <a:xfrm>
              <a:off x="6057132" y="3896848"/>
              <a:ext cx="0" cy="258214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5ADDF532-E0C9-4D09-93BA-74CFF7A93165}"/>
                </a:ext>
              </a:extLst>
            </p:cNvPr>
            <p:cNvCxnSpPr>
              <a:cxnSpLocks/>
            </p:cNvCxnSpPr>
            <p:nvPr/>
          </p:nvCxnSpPr>
          <p:spPr>
            <a:xfrm flipV="1">
              <a:off x="6057132" y="6478992"/>
              <a:ext cx="4497103" cy="1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1A05B722-F33E-4A4B-9C31-8C9015512AF7}"/>
                </a:ext>
              </a:extLst>
            </p:cNvPr>
            <p:cNvSpPr txBox="1"/>
            <p:nvPr/>
          </p:nvSpPr>
          <p:spPr>
            <a:xfrm>
              <a:off x="9338316" y="6383223"/>
              <a:ext cx="1472836" cy="31906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Quantity</a:t>
              </a:r>
            </a:p>
          </p:txBody>
        </p:sp>
        <p:sp>
          <p:nvSpPr>
            <p:cNvPr id="45" name="TextBox 44">
              <a:extLst>
                <a:ext uri="{FF2B5EF4-FFF2-40B4-BE49-F238E27FC236}">
                  <a16:creationId xmlns:a16="http://schemas.microsoft.com/office/drawing/2014/main" id="{47E57C5C-C6EF-4727-BFAE-1D0707CAE5C2}"/>
                </a:ext>
              </a:extLst>
            </p:cNvPr>
            <p:cNvSpPr txBox="1"/>
            <p:nvPr/>
          </p:nvSpPr>
          <p:spPr>
            <a:xfrm>
              <a:off x="5150347" y="3896848"/>
              <a:ext cx="1102939" cy="31906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Cost</a:t>
              </a:r>
            </a:p>
          </p:txBody>
        </p:sp>
        <p:sp>
          <p:nvSpPr>
            <p:cNvPr id="46" name="TextBox 45">
              <a:extLst>
                <a:ext uri="{FF2B5EF4-FFF2-40B4-BE49-F238E27FC236}">
                  <a16:creationId xmlns:a16="http://schemas.microsoft.com/office/drawing/2014/main" id="{D9463C83-9C91-4660-A44C-ED91FF9E25F5}"/>
                </a:ext>
              </a:extLst>
            </p:cNvPr>
            <p:cNvSpPr txBox="1"/>
            <p:nvPr/>
          </p:nvSpPr>
          <p:spPr>
            <a:xfrm>
              <a:off x="10294282" y="4993257"/>
              <a:ext cx="1103372" cy="303383"/>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9900FF"/>
                  </a:solidFill>
                  <a:effectLst/>
                  <a:uLnTx/>
                  <a:uFillTx/>
                  <a:latin typeface="Calibri" panose="020F0502020204030204"/>
                  <a:ea typeface="+mn-ea"/>
                  <a:cs typeface="+mn-cs"/>
                </a:rPr>
                <a:t>AC</a:t>
              </a:r>
            </a:p>
          </p:txBody>
        </p:sp>
        <p:sp>
          <p:nvSpPr>
            <p:cNvPr id="47" name="Freeform: Shape 32">
              <a:extLst>
                <a:ext uri="{FF2B5EF4-FFF2-40B4-BE49-F238E27FC236}">
                  <a16:creationId xmlns:a16="http://schemas.microsoft.com/office/drawing/2014/main" id="{42619A9F-0D71-49E4-9382-4A27504D88DD}"/>
                </a:ext>
              </a:extLst>
            </p:cNvPr>
            <p:cNvSpPr/>
            <p:nvPr/>
          </p:nvSpPr>
          <p:spPr>
            <a:xfrm flipH="1">
              <a:off x="6242386" y="4439277"/>
              <a:ext cx="4094136" cy="655525"/>
            </a:xfrm>
            <a:custGeom>
              <a:avLst/>
              <a:gdLst>
                <a:gd name="connsiteX0" fmla="*/ 0 w 3030279"/>
                <a:gd name="connsiteY0" fmla="*/ 0 h 1074687"/>
                <a:gd name="connsiteX1" fmla="*/ 1297172 w 3030279"/>
                <a:gd name="connsiteY1" fmla="*/ 1073889 h 1074687"/>
                <a:gd name="connsiteX2" fmla="*/ 3030279 w 3030279"/>
                <a:gd name="connsiteY2" fmla="*/ 138224 h 1074687"/>
                <a:gd name="connsiteX0" fmla="*/ 0 w 3030279"/>
                <a:gd name="connsiteY0" fmla="*/ 165946 h 1240331"/>
                <a:gd name="connsiteX1" fmla="*/ 1297172 w 3030279"/>
                <a:gd name="connsiteY1" fmla="*/ 1239835 h 1240331"/>
                <a:gd name="connsiteX2" fmla="*/ 3030279 w 3030279"/>
                <a:gd name="connsiteY2" fmla="*/ 0 h 1240331"/>
              </a:gdLst>
              <a:ahLst/>
              <a:cxnLst>
                <a:cxn ang="0">
                  <a:pos x="connsiteX0" y="connsiteY0"/>
                </a:cxn>
                <a:cxn ang="0">
                  <a:pos x="connsiteX1" y="connsiteY1"/>
                </a:cxn>
                <a:cxn ang="0">
                  <a:pos x="connsiteX2" y="connsiteY2"/>
                </a:cxn>
              </a:cxnLst>
              <a:rect l="l" t="t" r="r" b="b"/>
              <a:pathLst>
                <a:path w="3030279" h="1240331">
                  <a:moveTo>
                    <a:pt x="0" y="165946"/>
                  </a:moveTo>
                  <a:cubicBezTo>
                    <a:pt x="396063" y="691372"/>
                    <a:pt x="792126" y="1216798"/>
                    <a:pt x="1297172" y="1239835"/>
                  </a:cubicBezTo>
                  <a:cubicBezTo>
                    <a:pt x="1802218" y="1262872"/>
                    <a:pt x="2416248" y="479351"/>
                    <a:pt x="3030279" y="0"/>
                  </a:cubicBezTo>
                </a:path>
              </a:pathLst>
            </a:cu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Freeform: Shape 33">
              <a:extLst>
                <a:ext uri="{FF2B5EF4-FFF2-40B4-BE49-F238E27FC236}">
                  <a16:creationId xmlns:a16="http://schemas.microsoft.com/office/drawing/2014/main" id="{C5CE57A3-A463-48DF-8F37-767A4E0C2B26}"/>
                </a:ext>
              </a:extLst>
            </p:cNvPr>
            <p:cNvSpPr/>
            <p:nvPr/>
          </p:nvSpPr>
          <p:spPr>
            <a:xfrm>
              <a:off x="6330341" y="3961163"/>
              <a:ext cx="3413063" cy="1685546"/>
            </a:xfrm>
            <a:custGeom>
              <a:avLst/>
              <a:gdLst>
                <a:gd name="connsiteX0" fmla="*/ 0 w 3220872"/>
                <a:gd name="connsiteY0" fmla="*/ 1228299 h 2186633"/>
                <a:gd name="connsiteX1" fmla="*/ 887105 w 3220872"/>
                <a:gd name="connsiteY1" fmla="*/ 2183642 h 2186633"/>
                <a:gd name="connsiteX2" fmla="*/ 2169994 w 3220872"/>
                <a:gd name="connsiteY2" fmla="*/ 1473958 h 2186633"/>
                <a:gd name="connsiteX3" fmla="*/ 3220872 w 3220872"/>
                <a:gd name="connsiteY3" fmla="*/ 0 h 2186633"/>
                <a:gd name="connsiteX4" fmla="*/ 3220872 w 3220872"/>
                <a:gd name="connsiteY4" fmla="*/ 0 h 21866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0872" h="2186633">
                  <a:moveTo>
                    <a:pt x="0" y="1228299"/>
                  </a:moveTo>
                  <a:cubicBezTo>
                    <a:pt x="262719" y="1685499"/>
                    <a:pt x="525439" y="2142699"/>
                    <a:pt x="887105" y="2183642"/>
                  </a:cubicBezTo>
                  <a:cubicBezTo>
                    <a:pt x="1248771" y="2224585"/>
                    <a:pt x="1781033" y="1837898"/>
                    <a:pt x="2169994" y="1473958"/>
                  </a:cubicBezTo>
                  <a:cubicBezTo>
                    <a:pt x="2558955" y="1110018"/>
                    <a:pt x="3220872" y="0"/>
                    <a:pt x="3220872" y="0"/>
                  </a:cubicBezTo>
                  <a:lnTo>
                    <a:pt x="3220872" y="0"/>
                  </a:lnTo>
                </a:path>
              </a:pathLst>
            </a:cu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TextBox 48">
              <a:extLst>
                <a:ext uri="{FF2B5EF4-FFF2-40B4-BE49-F238E27FC236}">
                  <a16:creationId xmlns:a16="http://schemas.microsoft.com/office/drawing/2014/main" id="{463C66B3-528A-4B4D-B001-88A7CC852E3E}"/>
                </a:ext>
              </a:extLst>
            </p:cNvPr>
            <p:cNvSpPr txBox="1"/>
            <p:nvPr/>
          </p:nvSpPr>
          <p:spPr>
            <a:xfrm>
              <a:off x="9646875" y="4260578"/>
              <a:ext cx="1103372" cy="31308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chemeClr val="accent2"/>
                  </a:solidFill>
                  <a:latin typeface="Calibri" panose="020F0502020204030204"/>
                </a:rPr>
                <a:t>M</a:t>
              </a:r>
              <a:r>
                <a:rPr kumimoji="0" lang="en-GB" sz="2000" b="1" i="0" u="none" strike="noStrike" kern="1200" cap="none" spc="0" normalizeH="0" baseline="0" noProof="0" dirty="0">
                  <a:ln>
                    <a:noFill/>
                  </a:ln>
                  <a:solidFill>
                    <a:schemeClr val="accent2"/>
                  </a:solidFill>
                  <a:effectLst/>
                  <a:uLnTx/>
                  <a:uFillTx/>
                  <a:latin typeface="Calibri" panose="020F0502020204030204"/>
                  <a:ea typeface="+mn-ea"/>
                  <a:cs typeface="+mn-cs"/>
                </a:rPr>
                <a:t>C</a:t>
              </a:r>
            </a:p>
          </p:txBody>
        </p:sp>
        <p:sp>
          <p:nvSpPr>
            <p:cNvPr id="51" name="TextBox 50">
              <a:extLst>
                <a:ext uri="{FF2B5EF4-FFF2-40B4-BE49-F238E27FC236}">
                  <a16:creationId xmlns:a16="http://schemas.microsoft.com/office/drawing/2014/main" id="{D9463C83-9C91-4660-A44C-ED91FF9E25F5}"/>
                </a:ext>
              </a:extLst>
            </p:cNvPr>
            <p:cNvSpPr txBox="1"/>
            <p:nvPr/>
          </p:nvSpPr>
          <p:spPr>
            <a:xfrm>
              <a:off x="10290720" y="4367471"/>
              <a:ext cx="1103372" cy="41584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9900FF"/>
                  </a:solidFill>
                  <a:effectLst/>
                  <a:uLnTx/>
                  <a:uFillTx/>
                  <a:latin typeface="Calibri" panose="020F0502020204030204"/>
                  <a:ea typeface="+mn-ea"/>
                  <a:cs typeface="+mn-cs"/>
                </a:rPr>
                <a:t>AC</a:t>
              </a:r>
              <a:r>
                <a:rPr kumimoji="0" lang="en-GB" sz="2000" b="1" i="0" u="none" strike="noStrike" kern="1200" cap="none" spc="0" normalizeH="0" baseline="-25000" noProof="0" dirty="0">
                  <a:ln>
                    <a:noFill/>
                  </a:ln>
                  <a:solidFill>
                    <a:srgbClr val="9900FF"/>
                  </a:solidFill>
                  <a:effectLst/>
                  <a:uLnTx/>
                  <a:uFillTx/>
                  <a:latin typeface="Calibri" panose="020F0502020204030204"/>
                  <a:ea typeface="+mn-ea"/>
                  <a:cs typeface="+mn-cs"/>
                </a:rPr>
                <a:t>1</a:t>
              </a:r>
            </a:p>
          </p:txBody>
        </p:sp>
        <p:sp>
          <p:nvSpPr>
            <p:cNvPr id="52" name="TextBox 51">
              <a:extLst>
                <a:ext uri="{FF2B5EF4-FFF2-40B4-BE49-F238E27FC236}">
                  <a16:creationId xmlns:a16="http://schemas.microsoft.com/office/drawing/2014/main" id="{47E57C5C-C6EF-4727-BFAE-1D0707CAE5C2}"/>
                </a:ext>
              </a:extLst>
            </p:cNvPr>
            <p:cNvSpPr txBox="1"/>
            <p:nvPr/>
          </p:nvSpPr>
          <p:spPr>
            <a:xfrm>
              <a:off x="6604449" y="3887370"/>
              <a:ext cx="2841402" cy="415846"/>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dirty="0">
                  <a:solidFill>
                    <a:prstClr val="black"/>
                  </a:solidFill>
                  <a:latin typeface="Calibri" panose="020F0502020204030204"/>
                </a:rPr>
                <a:t>Increased Variable Costs</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4" name="Freeform: Shape 32">
              <a:extLst>
                <a:ext uri="{FF2B5EF4-FFF2-40B4-BE49-F238E27FC236}">
                  <a16:creationId xmlns:a16="http://schemas.microsoft.com/office/drawing/2014/main" id="{42619A9F-0D71-49E4-9382-4A27504D88DD}"/>
                </a:ext>
              </a:extLst>
            </p:cNvPr>
            <p:cNvSpPr/>
            <p:nvPr/>
          </p:nvSpPr>
          <p:spPr>
            <a:xfrm flipH="1">
              <a:off x="6231463" y="5078550"/>
              <a:ext cx="4094136" cy="655525"/>
            </a:xfrm>
            <a:custGeom>
              <a:avLst/>
              <a:gdLst>
                <a:gd name="connsiteX0" fmla="*/ 0 w 3030279"/>
                <a:gd name="connsiteY0" fmla="*/ 0 h 1074687"/>
                <a:gd name="connsiteX1" fmla="*/ 1297172 w 3030279"/>
                <a:gd name="connsiteY1" fmla="*/ 1073889 h 1074687"/>
                <a:gd name="connsiteX2" fmla="*/ 3030279 w 3030279"/>
                <a:gd name="connsiteY2" fmla="*/ 138224 h 1074687"/>
                <a:gd name="connsiteX0" fmla="*/ 0 w 3030279"/>
                <a:gd name="connsiteY0" fmla="*/ 165946 h 1240331"/>
                <a:gd name="connsiteX1" fmla="*/ 1297172 w 3030279"/>
                <a:gd name="connsiteY1" fmla="*/ 1239835 h 1240331"/>
                <a:gd name="connsiteX2" fmla="*/ 3030279 w 3030279"/>
                <a:gd name="connsiteY2" fmla="*/ 0 h 1240331"/>
              </a:gdLst>
              <a:ahLst/>
              <a:cxnLst>
                <a:cxn ang="0">
                  <a:pos x="connsiteX0" y="connsiteY0"/>
                </a:cxn>
                <a:cxn ang="0">
                  <a:pos x="connsiteX1" y="connsiteY1"/>
                </a:cxn>
                <a:cxn ang="0">
                  <a:pos x="connsiteX2" y="connsiteY2"/>
                </a:cxn>
              </a:cxnLst>
              <a:rect l="l" t="t" r="r" b="b"/>
              <a:pathLst>
                <a:path w="3030279" h="1240331">
                  <a:moveTo>
                    <a:pt x="0" y="165946"/>
                  </a:moveTo>
                  <a:cubicBezTo>
                    <a:pt x="396063" y="691372"/>
                    <a:pt x="792126" y="1216798"/>
                    <a:pt x="1297172" y="1239835"/>
                  </a:cubicBezTo>
                  <a:cubicBezTo>
                    <a:pt x="1802218" y="1262872"/>
                    <a:pt x="2416248" y="479351"/>
                    <a:pt x="3030279" y="0"/>
                  </a:cubicBezTo>
                </a:path>
              </a:pathLst>
            </a:cu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Freeform: Shape 33">
              <a:extLst>
                <a:ext uri="{FF2B5EF4-FFF2-40B4-BE49-F238E27FC236}">
                  <a16:creationId xmlns:a16="http://schemas.microsoft.com/office/drawing/2014/main" id="{C5CE57A3-A463-48DF-8F37-767A4E0C2B26}"/>
                </a:ext>
              </a:extLst>
            </p:cNvPr>
            <p:cNvSpPr/>
            <p:nvPr/>
          </p:nvSpPr>
          <p:spPr>
            <a:xfrm>
              <a:off x="6319418" y="4600437"/>
              <a:ext cx="3413063" cy="1685546"/>
            </a:xfrm>
            <a:custGeom>
              <a:avLst/>
              <a:gdLst>
                <a:gd name="connsiteX0" fmla="*/ 0 w 3220872"/>
                <a:gd name="connsiteY0" fmla="*/ 1228299 h 2186633"/>
                <a:gd name="connsiteX1" fmla="*/ 887105 w 3220872"/>
                <a:gd name="connsiteY1" fmla="*/ 2183642 h 2186633"/>
                <a:gd name="connsiteX2" fmla="*/ 2169994 w 3220872"/>
                <a:gd name="connsiteY2" fmla="*/ 1473958 h 2186633"/>
                <a:gd name="connsiteX3" fmla="*/ 3220872 w 3220872"/>
                <a:gd name="connsiteY3" fmla="*/ 0 h 2186633"/>
                <a:gd name="connsiteX4" fmla="*/ 3220872 w 3220872"/>
                <a:gd name="connsiteY4" fmla="*/ 0 h 21866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0872" h="2186633">
                  <a:moveTo>
                    <a:pt x="0" y="1228299"/>
                  </a:moveTo>
                  <a:cubicBezTo>
                    <a:pt x="262719" y="1685499"/>
                    <a:pt x="525439" y="2142699"/>
                    <a:pt x="887105" y="2183642"/>
                  </a:cubicBezTo>
                  <a:cubicBezTo>
                    <a:pt x="1248771" y="2224585"/>
                    <a:pt x="1781033" y="1837898"/>
                    <a:pt x="2169994" y="1473958"/>
                  </a:cubicBezTo>
                  <a:cubicBezTo>
                    <a:pt x="2558955" y="1110018"/>
                    <a:pt x="3220872" y="0"/>
                    <a:pt x="3220872" y="0"/>
                  </a:cubicBezTo>
                  <a:lnTo>
                    <a:pt x="3220872" y="0"/>
                  </a:lnTo>
                </a:path>
              </a:pathLst>
            </a:cu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TextBox 55">
              <a:extLst>
                <a:ext uri="{FF2B5EF4-FFF2-40B4-BE49-F238E27FC236}">
                  <a16:creationId xmlns:a16="http://schemas.microsoft.com/office/drawing/2014/main" id="{463C66B3-528A-4B4D-B001-88A7CC852E3E}"/>
                </a:ext>
              </a:extLst>
            </p:cNvPr>
            <p:cNvSpPr txBox="1"/>
            <p:nvPr/>
          </p:nvSpPr>
          <p:spPr>
            <a:xfrm>
              <a:off x="9707780" y="3779595"/>
              <a:ext cx="1103372" cy="41584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chemeClr val="accent2"/>
                  </a:solidFill>
                  <a:latin typeface="Calibri" panose="020F0502020204030204"/>
                </a:rPr>
                <a:t>M</a:t>
              </a:r>
              <a:r>
                <a:rPr kumimoji="0" lang="en-GB" sz="2000" b="1" i="0" u="none" strike="noStrike" kern="1200" cap="none" spc="0" normalizeH="0" baseline="0" noProof="0" dirty="0">
                  <a:ln>
                    <a:noFill/>
                  </a:ln>
                  <a:solidFill>
                    <a:schemeClr val="accent2"/>
                  </a:solidFill>
                  <a:effectLst/>
                  <a:uLnTx/>
                  <a:uFillTx/>
                  <a:latin typeface="Calibri" panose="020F0502020204030204"/>
                  <a:ea typeface="+mn-ea"/>
                  <a:cs typeface="+mn-cs"/>
                </a:rPr>
                <a:t>C</a:t>
              </a:r>
              <a:r>
                <a:rPr kumimoji="0" lang="en-GB" sz="2000" b="1" i="0" u="none" strike="noStrike" kern="1200" cap="none" spc="0" normalizeH="0" baseline="-25000" noProof="0" dirty="0">
                  <a:ln>
                    <a:noFill/>
                  </a:ln>
                  <a:solidFill>
                    <a:schemeClr val="accent2"/>
                  </a:solidFill>
                  <a:effectLst/>
                  <a:uLnTx/>
                  <a:uFillTx/>
                  <a:latin typeface="Calibri" panose="020F0502020204030204"/>
                  <a:ea typeface="+mn-ea"/>
                  <a:cs typeface="+mn-cs"/>
                </a:rPr>
                <a:t>1</a:t>
              </a:r>
            </a:p>
          </p:txBody>
        </p:sp>
      </p:grpSp>
      <p:cxnSp>
        <p:nvCxnSpPr>
          <p:cNvPr id="3" name="Straight Arrow Connector 2"/>
          <p:cNvCxnSpPr/>
          <p:nvPr/>
        </p:nvCxnSpPr>
        <p:spPr>
          <a:xfrm flipV="1">
            <a:off x="3545655" y="5236328"/>
            <a:ext cx="337413" cy="27704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flipV="1">
            <a:off x="9407047" y="5266936"/>
            <a:ext cx="0" cy="436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4397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fade">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fade">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fade">
                                      <p:cBhvr>
                                        <p:cTn id="42" dur="500"/>
                                        <p:tgtEl>
                                          <p:spTgt spid="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6" end="6"/>
                                            </p:txEl>
                                          </p:spTgt>
                                        </p:tgtEl>
                                        <p:attrNameLst>
                                          <p:attrName>style.visibility</p:attrName>
                                        </p:attrNameLst>
                                      </p:cBhvr>
                                      <p:to>
                                        <p:strVal val="visible"/>
                                      </p:to>
                                    </p:set>
                                    <p:animEffect transition="in" filter="fade">
                                      <p:cBhvr>
                                        <p:cTn id="47" dur="500"/>
                                        <p:tgtEl>
                                          <p:spTgt spid="4">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7" end="7"/>
                                            </p:txEl>
                                          </p:spTgt>
                                        </p:tgtEl>
                                        <p:attrNameLst>
                                          <p:attrName>style.visibility</p:attrName>
                                        </p:attrNameLst>
                                      </p:cBhvr>
                                      <p:to>
                                        <p:strVal val="visible"/>
                                      </p:to>
                                    </p:set>
                                    <p:animEffect transition="in" filter="fade">
                                      <p:cBhvr>
                                        <p:cTn id="52" dur="500"/>
                                        <p:tgtEl>
                                          <p:spTgt spid="4">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8" end="8"/>
                                            </p:txEl>
                                          </p:spTgt>
                                        </p:tgtEl>
                                        <p:attrNameLst>
                                          <p:attrName>style.visibility</p:attrName>
                                        </p:attrNameLst>
                                      </p:cBhvr>
                                      <p:to>
                                        <p:strVal val="visible"/>
                                      </p:to>
                                    </p:set>
                                    <p:animEffect transition="in" filter="fade">
                                      <p:cBhvr>
                                        <p:cTn id="57" dur="500"/>
                                        <p:tgtEl>
                                          <p:spTgt spid="4">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500"/>
                                        <p:tgtEl>
                                          <p:spTgt spid="25"/>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
                                            <p:txEl>
                                              <p:pRg st="9" end="9"/>
                                            </p:txEl>
                                          </p:spTgt>
                                        </p:tgtEl>
                                        <p:attrNameLst>
                                          <p:attrName>style.visibility</p:attrName>
                                        </p:attrNameLst>
                                      </p:cBhvr>
                                      <p:to>
                                        <p:strVal val="visible"/>
                                      </p:to>
                                    </p:set>
                                    <p:animEffect transition="in" filter="fade">
                                      <p:cBhvr>
                                        <p:cTn id="67" dur="500"/>
                                        <p:tgtEl>
                                          <p:spTgt spid="4">
                                            <p:txEl>
                                              <p:pRg st="9" end="9"/>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
                                            <p:txEl>
                                              <p:pRg st="10" end="10"/>
                                            </p:txEl>
                                          </p:spTgt>
                                        </p:tgtEl>
                                        <p:attrNameLst>
                                          <p:attrName>style.visibility</p:attrName>
                                        </p:attrNameLst>
                                      </p:cBhvr>
                                      <p:to>
                                        <p:strVal val="visible"/>
                                      </p:to>
                                    </p:set>
                                    <p:animEffect transition="in" filter="fade">
                                      <p:cBhvr>
                                        <p:cTn id="72" dur="500"/>
                                        <p:tgtEl>
                                          <p:spTgt spid="4">
                                            <p:txEl>
                                              <p:pRg st="10" end="1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57"/>
                                        </p:tgtEl>
                                        <p:attrNameLst>
                                          <p:attrName>style.visibility</p:attrName>
                                        </p:attrNameLst>
                                      </p:cBhvr>
                                      <p:to>
                                        <p:strVal val="visible"/>
                                      </p:to>
                                    </p:set>
                                    <p:animEffect transition="in" filter="fade">
                                      <p:cBhvr>
                                        <p:cTn id="77"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The Production Function</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Costs+</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11041020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Long Run Costs – LRAC Curve</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Costs</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550893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19600"/>
            <a:ext cx="12192000" cy="3707824"/>
          </a:xfrm>
        </p:spPr>
        <p:txBody>
          <a:bodyPr>
            <a:normAutofit fontScale="85000" lnSpcReduction="10000"/>
          </a:bodyPr>
          <a:lstStyle/>
          <a:p>
            <a:pPr marL="0" indent="0" algn="ctr">
              <a:buNone/>
            </a:pPr>
            <a:r>
              <a:rPr lang="en-GB" u="sng" dirty="0"/>
              <a:t>Long Run Costs</a:t>
            </a:r>
          </a:p>
          <a:p>
            <a:pPr marL="0" indent="0">
              <a:buNone/>
            </a:pPr>
            <a:r>
              <a:rPr lang="en-GB" b="1" dirty="0">
                <a:solidFill>
                  <a:schemeClr val="accent1"/>
                </a:solidFill>
              </a:rPr>
              <a:t>An important clarification:</a:t>
            </a:r>
            <a:r>
              <a:rPr lang="en-GB" dirty="0">
                <a:solidFill>
                  <a:schemeClr val="accent1"/>
                </a:solidFill>
              </a:rPr>
              <a:t> </a:t>
            </a:r>
            <a:r>
              <a:rPr lang="en-GB" dirty="0"/>
              <a:t>In the short run, the SRAC curve (referred to as just AC previously) reflects changes in labour input only, as capital is assumed to be fixed in the short-run</a:t>
            </a:r>
          </a:p>
          <a:p>
            <a:pPr marL="0" indent="0">
              <a:buNone/>
            </a:pPr>
            <a:r>
              <a:rPr lang="en-GB" b="1" dirty="0">
                <a:solidFill>
                  <a:schemeClr val="accent1"/>
                </a:solidFill>
              </a:rPr>
              <a:t>However: </a:t>
            </a:r>
            <a:r>
              <a:rPr lang="en-GB" dirty="0"/>
              <a:t>in the long run firms can vary capital as well as labour</a:t>
            </a:r>
          </a:p>
          <a:p>
            <a:pPr marL="457200" lvl="1" indent="0">
              <a:buNone/>
            </a:pPr>
            <a:r>
              <a:rPr lang="en-GB" dirty="0"/>
              <a:t>They will purchase the level of capital that is right for the level of expected output</a:t>
            </a:r>
          </a:p>
          <a:p>
            <a:pPr marL="457200" lvl="1" indent="0">
              <a:buNone/>
            </a:pPr>
            <a:r>
              <a:rPr lang="en-GB" dirty="0"/>
              <a:t>To achieve a new level of output, firms can now change Capital (K) as well as Labour (L)</a:t>
            </a:r>
          </a:p>
          <a:p>
            <a:pPr marL="457200" lvl="1" indent="0">
              <a:buNone/>
            </a:pPr>
            <a:r>
              <a:rPr lang="en-GB" dirty="0"/>
              <a:t>Whenever K changes, the firm’s SRAC curve will change (as the short run, i.e. fixed, level of capital is changed)</a:t>
            </a:r>
          </a:p>
          <a:p>
            <a:pPr marL="0" indent="0">
              <a:buNone/>
              <a:defRPr/>
            </a:pPr>
            <a:r>
              <a:rPr lang="en-GB" altLang="en-US" b="1" dirty="0">
                <a:solidFill>
                  <a:schemeClr val="accent3"/>
                </a:solidFill>
                <a:ea typeface="ＭＳ Ｐゴシック" pitchFamily="34" charset="-128"/>
              </a:rPr>
              <a:t>Long run average cost: </a:t>
            </a:r>
            <a:r>
              <a:rPr lang="en-GB" altLang="en-US" dirty="0">
                <a:ea typeface="ＭＳ Ｐゴシック" pitchFamily="34" charset="-128"/>
              </a:rPr>
              <a:t>the minimum average cost (TC/Q) when all inputs are fully flexible</a:t>
            </a:r>
          </a:p>
          <a:p>
            <a:pPr marL="0" indent="0">
              <a:buNone/>
              <a:defRPr/>
            </a:pPr>
            <a:r>
              <a:rPr lang="en-GB" altLang="en-US" b="1" dirty="0">
                <a:solidFill>
                  <a:schemeClr val="accent1"/>
                </a:solidFill>
                <a:ea typeface="ＭＳ Ｐゴシック" pitchFamily="34" charset="-128"/>
              </a:rPr>
              <a:t>Long-Run Average Cost</a:t>
            </a:r>
            <a:r>
              <a:rPr lang="en-GB" altLang="en-US" dirty="0">
                <a:solidFill>
                  <a:schemeClr val="accent1"/>
                </a:solidFill>
                <a:ea typeface="ＭＳ Ｐゴシック" pitchFamily="34" charset="-128"/>
              </a:rPr>
              <a:t> </a:t>
            </a:r>
            <a:r>
              <a:rPr lang="en-GB" altLang="en-US" b="1" dirty="0">
                <a:solidFill>
                  <a:schemeClr val="accent1"/>
                </a:solidFill>
                <a:ea typeface="ＭＳ Ｐゴシック" pitchFamily="34" charset="-128"/>
              </a:rPr>
              <a:t>(LRAC) curve</a:t>
            </a:r>
            <a:r>
              <a:rPr lang="en-GB" altLang="en-US" dirty="0">
                <a:solidFill>
                  <a:schemeClr val="accent1"/>
                </a:solidFill>
                <a:ea typeface="ＭＳ Ｐゴシック" pitchFamily="34" charset="-128"/>
              </a:rPr>
              <a:t>: </a:t>
            </a:r>
            <a:r>
              <a:rPr lang="en-GB" altLang="en-US" dirty="0">
                <a:ea typeface="ＭＳ Ｐゴシック" pitchFamily="34" charset="-128"/>
              </a:rPr>
              <a:t>an ‘envelop’ curve that is found by tracing a line that is tangential to one single point of each SRAC curve </a:t>
            </a:r>
          </a:p>
          <a:p>
            <a:pPr marL="457200" lvl="1" indent="0">
              <a:buNone/>
            </a:pPr>
            <a:endParaRPr lang="en-GB" dirty="0"/>
          </a:p>
        </p:txBody>
      </p:sp>
      <p:sp>
        <p:nvSpPr>
          <p:cNvPr id="13" name="Rectangle 12">
            <a:extLst>
              <a:ext uri="{FF2B5EF4-FFF2-40B4-BE49-F238E27FC236}">
                <a16:creationId xmlns:a16="http://schemas.microsoft.com/office/drawing/2014/main" id="{19B8A2D3-B5AA-4AC0-8C32-69FDE38D20AE}"/>
              </a:ext>
            </a:extLst>
          </p:cNvPr>
          <p:cNvSpPr/>
          <p:nvPr/>
        </p:nvSpPr>
        <p:spPr>
          <a:xfrm>
            <a:off x="7143750" y="3260791"/>
            <a:ext cx="4930716" cy="3478486"/>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cxnSp>
        <p:nvCxnSpPr>
          <p:cNvPr id="14" name="Straight Connector 13">
            <a:extLst>
              <a:ext uri="{FF2B5EF4-FFF2-40B4-BE49-F238E27FC236}">
                <a16:creationId xmlns:a16="http://schemas.microsoft.com/office/drawing/2014/main" id="{59430D16-F842-48F5-B4F5-6FF813B3FFA9}"/>
              </a:ext>
            </a:extLst>
          </p:cNvPr>
          <p:cNvCxnSpPr>
            <a:cxnSpLocks/>
          </p:cNvCxnSpPr>
          <p:nvPr/>
        </p:nvCxnSpPr>
        <p:spPr>
          <a:xfrm>
            <a:off x="7644617" y="3696733"/>
            <a:ext cx="0" cy="25665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EAACB7C-27F7-4B6E-8A9E-D7EEE787B833}"/>
              </a:ext>
            </a:extLst>
          </p:cNvPr>
          <p:cNvCxnSpPr>
            <a:cxnSpLocks/>
          </p:cNvCxnSpPr>
          <p:nvPr/>
        </p:nvCxnSpPr>
        <p:spPr>
          <a:xfrm flipV="1">
            <a:off x="7644617" y="6263279"/>
            <a:ext cx="4008939" cy="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351DD650-4993-4F28-B790-99F3B149D91E}"/>
              </a:ext>
            </a:extLst>
          </p:cNvPr>
          <p:cNvSpPr txBox="1"/>
          <p:nvPr/>
        </p:nvSpPr>
        <p:spPr>
          <a:xfrm>
            <a:off x="10569626" y="6268345"/>
            <a:ext cx="1312958" cy="458905"/>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Quantity</a:t>
            </a:r>
          </a:p>
        </p:txBody>
      </p:sp>
      <p:sp>
        <p:nvSpPr>
          <p:cNvPr id="17" name="TextBox 16">
            <a:extLst>
              <a:ext uri="{FF2B5EF4-FFF2-40B4-BE49-F238E27FC236}">
                <a16:creationId xmlns:a16="http://schemas.microsoft.com/office/drawing/2014/main" id="{37DF609B-6B3D-40C7-81BC-98C3BBBD896C}"/>
              </a:ext>
            </a:extLst>
          </p:cNvPr>
          <p:cNvSpPr txBox="1"/>
          <p:nvPr/>
        </p:nvSpPr>
        <p:spPr>
          <a:xfrm>
            <a:off x="7000610" y="3390900"/>
            <a:ext cx="983214" cy="458905"/>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Cost</a:t>
            </a:r>
          </a:p>
        </p:txBody>
      </p:sp>
      <p:sp>
        <p:nvSpPr>
          <p:cNvPr id="18" name="TextBox 17">
            <a:extLst>
              <a:ext uri="{FF2B5EF4-FFF2-40B4-BE49-F238E27FC236}">
                <a16:creationId xmlns:a16="http://schemas.microsoft.com/office/drawing/2014/main" id="{5EE4AB3C-0F0D-4BDE-AC03-F8CECB161DAD}"/>
              </a:ext>
            </a:extLst>
          </p:cNvPr>
          <p:cNvSpPr txBox="1"/>
          <p:nvPr/>
        </p:nvSpPr>
        <p:spPr>
          <a:xfrm>
            <a:off x="11138307" y="4734626"/>
            <a:ext cx="983602" cy="45407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accent1"/>
                </a:solidFill>
                <a:effectLst/>
                <a:uLnTx/>
                <a:uFillTx/>
                <a:latin typeface="Calibri" panose="020F0502020204030204"/>
                <a:ea typeface="+mn-ea"/>
                <a:cs typeface="+mn-cs"/>
              </a:rPr>
              <a:t>LRAC</a:t>
            </a:r>
          </a:p>
        </p:txBody>
      </p:sp>
      <p:sp>
        <p:nvSpPr>
          <p:cNvPr id="19" name="Freeform: Shape 18">
            <a:extLst>
              <a:ext uri="{FF2B5EF4-FFF2-40B4-BE49-F238E27FC236}">
                <a16:creationId xmlns:a16="http://schemas.microsoft.com/office/drawing/2014/main" id="{B56B90F5-A141-4710-B81C-21A7CFAF5CA7}"/>
              </a:ext>
            </a:extLst>
          </p:cNvPr>
          <p:cNvSpPr/>
          <p:nvPr/>
        </p:nvSpPr>
        <p:spPr>
          <a:xfrm flipH="1">
            <a:off x="7797150" y="4508584"/>
            <a:ext cx="3649714" cy="942844"/>
          </a:xfrm>
          <a:custGeom>
            <a:avLst/>
            <a:gdLst>
              <a:gd name="connsiteX0" fmla="*/ 0 w 3030279"/>
              <a:gd name="connsiteY0" fmla="*/ 0 h 1074687"/>
              <a:gd name="connsiteX1" fmla="*/ 1297172 w 3030279"/>
              <a:gd name="connsiteY1" fmla="*/ 1073889 h 1074687"/>
              <a:gd name="connsiteX2" fmla="*/ 3030279 w 3030279"/>
              <a:gd name="connsiteY2" fmla="*/ 138224 h 1074687"/>
              <a:gd name="connsiteX0" fmla="*/ 0 w 3030279"/>
              <a:gd name="connsiteY0" fmla="*/ 165946 h 1240331"/>
              <a:gd name="connsiteX1" fmla="*/ 1297172 w 3030279"/>
              <a:gd name="connsiteY1" fmla="*/ 1239835 h 1240331"/>
              <a:gd name="connsiteX2" fmla="*/ 3030279 w 3030279"/>
              <a:gd name="connsiteY2" fmla="*/ 0 h 1240331"/>
            </a:gdLst>
            <a:ahLst/>
            <a:cxnLst>
              <a:cxn ang="0">
                <a:pos x="connsiteX0" y="connsiteY0"/>
              </a:cxn>
              <a:cxn ang="0">
                <a:pos x="connsiteX1" y="connsiteY1"/>
              </a:cxn>
              <a:cxn ang="0">
                <a:pos x="connsiteX2" y="connsiteY2"/>
              </a:cxn>
            </a:cxnLst>
            <a:rect l="l" t="t" r="r" b="b"/>
            <a:pathLst>
              <a:path w="3030279" h="1240331">
                <a:moveTo>
                  <a:pt x="0" y="165946"/>
                </a:moveTo>
                <a:cubicBezTo>
                  <a:pt x="396063" y="691372"/>
                  <a:pt x="792126" y="1216798"/>
                  <a:pt x="1297172" y="1239835"/>
                </a:cubicBezTo>
                <a:cubicBezTo>
                  <a:pt x="1802218" y="1262872"/>
                  <a:pt x="2416248" y="479351"/>
                  <a:pt x="3030279" y="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0" name="TextBox 19">
            <a:extLst>
              <a:ext uri="{FF2B5EF4-FFF2-40B4-BE49-F238E27FC236}">
                <a16:creationId xmlns:a16="http://schemas.microsoft.com/office/drawing/2014/main" id="{68C02994-FFAF-4CBF-8CE8-2EED94AB81F1}"/>
              </a:ext>
            </a:extLst>
          </p:cNvPr>
          <p:cNvSpPr txBox="1"/>
          <p:nvPr/>
        </p:nvSpPr>
        <p:spPr>
          <a:xfrm>
            <a:off x="7720689" y="3490973"/>
            <a:ext cx="983602" cy="45407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chemeClr val="accent3"/>
                </a:solidFill>
                <a:latin typeface="Calibri" panose="020F0502020204030204"/>
              </a:rPr>
              <a:t>S</a:t>
            </a:r>
            <a:r>
              <a:rPr kumimoji="0" lang="en-GB" sz="2000" b="1" i="0" u="none" strike="noStrike" kern="1200" cap="none" spc="0" normalizeH="0" baseline="0" noProof="0" dirty="0">
                <a:ln>
                  <a:noFill/>
                </a:ln>
                <a:solidFill>
                  <a:schemeClr val="accent3"/>
                </a:solidFill>
                <a:effectLst/>
                <a:uLnTx/>
                <a:uFillTx/>
                <a:latin typeface="Calibri" panose="020F0502020204030204"/>
                <a:ea typeface="+mn-ea"/>
                <a:cs typeface="+mn-cs"/>
              </a:rPr>
              <a:t>RAC</a:t>
            </a:r>
            <a:r>
              <a:rPr kumimoji="0" lang="en-GB" sz="2000" b="1" i="0" u="none" strike="noStrike" kern="1200" cap="none" spc="0" normalizeH="0" baseline="-25000" noProof="0" dirty="0">
                <a:ln>
                  <a:noFill/>
                </a:ln>
                <a:solidFill>
                  <a:schemeClr val="accent3"/>
                </a:solidFill>
                <a:effectLst/>
                <a:uLnTx/>
                <a:uFillTx/>
                <a:latin typeface="Calibri" panose="020F0502020204030204"/>
                <a:ea typeface="+mn-ea"/>
                <a:cs typeface="+mn-cs"/>
              </a:rPr>
              <a:t>1</a:t>
            </a:r>
          </a:p>
        </p:txBody>
      </p:sp>
      <p:sp>
        <p:nvSpPr>
          <p:cNvPr id="21" name="TextBox 20">
            <a:extLst>
              <a:ext uri="{FF2B5EF4-FFF2-40B4-BE49-F238E27FC236}">
                <a16:creationId xmlns:a16="http://schemas.microsoft.com/office/drawing/2014/main" id="{29E50CC3-B689-4827-A3C1-54902A59D9EC}"/>
              </a:ext>
            </a:extLst>
          </p:cNvPr>
          <p:cNvSpPr txBox="1"/>
          <p:nvPr/>
        </p:nvSpPr>
        <p:spPr>
          <a:xfrm>
            <a:off x="9383007" y="4772836"/>
            <a:ext cx="983602" cy="45407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chemeClr val="accent3"/>
                </a:solidFill>
                <a:latin typeface="Calibri" panose="020F0502020204030204"/>
              </a:rPr>
              <a:t>S</a:t>
            </a:r>
            <a:r>
              <a:rPr kumimoji="0" lang="en-GB" sz="2000" b="1" i="0" u="none" strike="noStrike" kern="1200" cap="none" spc="0" normalizeH="0" baseline="0" noProof="0" dirty="0">
                <a:ln>
                  <a:noFill/>
                </a:ln>
                <a:solidFill>
                  <a:schemeClr val="accent3"/>
                </a:solidFill>
                <a:effectLst/>
                <a:uLnTx/>
                <a:uFillTx/>
                <a:latin typeface="Calibri" panose="020F0502020204030204"/>
                <a:ea typeface="+mn-ea"/>
                <a:cs typeface="+mn-cs"/>
              </a:rPr>
              <a:t>RAC</a:t>
            </a:r>
            <a:r>
              <a:rPr kumimoji="0" lang="en-GB" sz="2000" b="1" i="0" u="none" strike="noStrike" kern="1200" cap="none" spc="0" normalizeH="0" baseline="-25000" noProof="0" dirty="0">
                <a:ln>
                  <a:noFill/>
                </a:ln>
                <a:solidFill>
                  <a:schemeClr val="accent3"/>
                </a:solidFill>
                <a:effectLst/>
                <a:uLnTx/>
                <a:uFillTx/>
                <a:latin typeface="Calibri" panose="020F0502020204030204"/>
                <a:ea typeface="+mn-ea"/>
                <a:cs typeface="+mn-cs"/>
              </a:rPr>
              <a:t>2</a:t>
            </a:r>
          </a:p>
        </p:txBody>
      </p:sp>
      <p:sp>
        <p:nvSpPr>
          <p:cNvPr id="22" name="TextBox 21">
            <a:extLst>
              <a:ext uri="{FF2B5EF4-FFF2-40B4-BE49-F238E27FC236}">
                <a16:creationId xmlns:a16="http://schemas.microsoft.com/office/drawing/2014/main" id="{44B831CC-F483-4D87-8409-9C362612F9B0}"/>
              </a:ext>
            </a:extLst>
          </p:cNvPr>
          <p:cNvSpPr txBox="1"/>
          <p:nvPr/>
        </p:nvSpPr>
        <p:spPr>
          <a:xfrm>
            <a:off x="10997383" y="3714448"/>
            <a:ext cx="983602" cy="45407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chemeClr val="accent3"/>
                </a:solidFill>
                <a:latin typeface="Calibri" panose="020F0502020204030204"/>
              </a:rPr>
              <a:t>S</a:t>
            </a:r>
            <a:r>
              <a:rPr kumimoji="0" lang="en-GB" sz="2000" b="1" i="0" u="none" strike="noStrike" kern="1200" cap="none" spc="0" normalizeH="0" baseline="0" noProof="0" dirty="0">
                <a:ln>
                  <a:noFill/>
                </a:ln>
                <a:solidFill>
                  <a:schemeClr val="accent3"/>
                </a:solidFill>
                <a:effectLst/>
                <a:uLnTx/>
                <a:uFillTx/>
                <a:latin typeface="Calibri" panose="020F0502020204030204"/>
                <a:ea typeface="+mn-ea"/>
                <a:cs typeface="+mn-cs"/>
              </a:rPr>
              <a:t>RAC</a:t>
            </a:r>
            <a:r>
              <a:rPr kumimoji="0" lang="en-GB" sz="2000" b="1" i="0" u="none" strike="noStrike" kern="1200" cap="none" spc="0" normalizeH="0" baseline="-25000" noProof="0" dirty="0">
                <a:ln>
                  <a:noFill/>
                </a:ln>
                <a:solidFill>
                  <a:schemeClr val="accent3"/>
                </a:solidFill>
                <a:effectLst/>
                <a:uLnTx/>
                <a:uFillTx/>
                <a:latin typeface="Calibri" panose="020F0502020204030204"/>
                <a:ea typeface="+mn-ea"/>
                <a:cs typeface="+mn-cs"/>
              </a:rPr>
              <a:t>3</a:t>
            </a:r>
          </a:p>
        </p:txBody>
      </p:sp>
      <p:sp>
        <p:nvSpPr>
          <p:cNvPr id="8" name="Freeform: Shape 7">
            <a:extLst>
              <a:ext uri="{FF2B5EF4-FFF2-40B4-BE49-F238E27FC236}">
                <a16:creationId xmlns:a16="http://schemas.microsoft.com/office/drawing/2014/main" id="{6D155D4B-6FE9-4645-B8DD-2E81D7FC651A}"/>
              </a:ext>
            </a:extLst>
          </p:cNvPr>
          <p:cNvSpPr/>
          <p:nvPr/>
        </p:nvSpPr>
        <p:spPr>
          <a:xfrm>
            <a:off x="7957121" y="3794094"/>
            <a:ext cx="1380824" cy="968917"/>
          </a:xfrm>
          <a:custGeom>
            <a:avLst/>
            <a:gdLst>
              <a:gd name="connsiteX0" fmla="*/ 0 w 1364776"/>
              <a:gd name="connsiteY0" fmla="*/ 95534 h 873920"/>
              <a:gd name="connsiteX1" fmla="*/ 409433 w 1364776"/>
              <a:gd name="connsiteY1" fmla="*/ 873457 h 873920"/>
              <a:gd name="connsiteX2" fmla="*/ 1364776 w 1364776"/>
              <a:gd name="connsiteY2" fmla="*/ 0 h 873920"/>
              <a:gd name="connsiteX3" fmla="*/ 1364776 w 1364776"/>
              <a:gd name="connsiteY3" fmla="*/ 0 h 873920"/>
              <a:gd name="connsiteX4" fmla="*/ 1364776 w 1364776"/>
              <a:gd name="connsiteY4" fmla="*/ 0 h 873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4776" h="873920">
                <a:moveTo>
                  <a:pt x="0" y="95534"/>
                </a:moveTo>
                <a:cubicBezTo>
                  <a:pt x="90985" y="492456"/>
                  <a:pt x="181970" y="889379"/>
                  <a:pt x="409433" y="873457"/>
                </a:cubicBezTo>
                <a:cubicBezTo>
                  <a:pt x="636896" y="857535"/>
                  <a:pt x="1364776" y="0"/>
                  <a:pt x="1364776" y="0"/>
                </a:cubicBezTo>
                <a:lnTo>
                  <a:pt x="1364776" y="0"/>
                </a:lnTo>
                <a:lnTo>
                  <a:pt x="1364776" y="0"/>
                </a:lnTo>
              </a:path>
            </a:pathLst>
          </a:custGeom>
          <a:noFill/>
          <a:ln w="28575">
            <a:solidFill>
              <a:schemeClr val="accent3"/>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reeform: Shape 8">
            <a:extLst>
              <a:ext uri="{FF2B5EF4-FFF2-40B4-BE49-F238E27FC236}">
                <a16:creationId xmlns:a16="http://schemas.microsoft.com/office/drawing/2014/main" id="{C8F8A991-9970-43F9-8E89-D936254BE0DF}"/>
              </a:ext>
            </a:extLst>
          </p:cNvPr>
          <p:cNvSpPr/>
          <p:nvPr/>
        </p:nvSpPr>
        <p:spPr>
          <a:xfrm flipH="1">
            <a:off x="10097891" y="3979380"/>
            <a:ext cx="1216629" cy="968917"/>
          </a:xfrm>
          <a:custGeom>
            <a:avLst/>
            <a:gdLst>
              <a:gd name="connsiteX0" fmla="*/ 0 w 1364776"/>
              <a:gd name="connsiteY0" fmla="*/ 95534 h 873920"/>
              <a:gd name="connsiteX1" fmla="*/ 409433 w 1364776"/>
              <a:gd name="connsiteY1" fmla="*/ 873457 h 873920"/>
              <a:gd name="connsiteX2" fmla="*/ 1364776 w 1364776"/>
              <a:gd name="connsiteY2" fmla="*/ 0 h 873920"/>
              <a:gd name="connsiteX3" fmla="*/ 1364776 w 1364776"/>
              <a:gd name="connsiteY3" fmla="*/ 0 h 873920"/>
              <a:gd name="connsiteX4" fmla="*/ 1364776 w 1364776"/>
              <a:gd name="connsiteY4" fmla="*/ 0 h 873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4776" h="873920">
                <a:moveTo>
                  <a:pt x="0" y="95534"/>
                </a:moveTo>
                <a:cubicBezTo>
                  <a:pt x="90985" y="492456"/>
                  <a:pt x="181970" y="889379"/>
                  <a:pt x="409433" y="873457"/>
                </a:cubicBezTo>
                <a:cubicBezTo>
                  <a:pt x="636896" y="857535"/>
                  <a:pt x="1364776" y="0"/>
                  <a:pt x="1364776" y="0"/>
                </a:cubicBezTo>
                <a:lnTo>
                  <a:pt x="1364776" y="0"/>
                </a:lnTo>
                <a:lnTo>
                  <a:pt x="1364776" y="0"/>
                </a:lnTo>
              </a:path>
            </a:pathLst>
          </a:custGeom>
          <a:noFill/>
          <a:ln w="28575">
            <a:solidFill>
              <a:schemeClr val="accent3"/>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Freeform: Shape 11">
            <a:extLst>
              <a:ext uri="{FF2B5EF4-FFF2-40B4-BE49-F238E27FC236}">
                <a16:creationId xmlns:a16="http://schemas.microsoft.com/office/drawing/2014/main" id="{DE7F1B39-3F3E-4516-96F3-5371EC0A9390}"/>
              </a:ext>
            </a:extLst>
          </p:cNvPr>
          <p:cNvSpPr/>
          <p:nvPr/>
        </p:nvSpPr>
        <p:spPr>
          <a:xfrm>
            <a:off x="8917852" y="4041001"/>
            <a:ext cx="1986052" cy="1399246"/>
          </a:xfrm>
          <a:custGeom>
            <a:avLst/>
            <a:gdLst>
              <a:gd name="connsiteX0" fmla="*/ 0 w 1828800"/>
              <a:gd name="connsiteY0" fmla="*/ 0 h 968991"/>
              <a:gd name="connsiteX1" fmla="*/ 764275 w 1828800"/>
              <a:gd name="connsiteY1" fmla="*/ 968991 h 968991"/>
              <a:gd name="connsiteX2" fmla="*/ 1828800 w 1828800"/>
              <a:gd name="connsiteY2" fmla="*/ 0 h 968991"/>
              <a:gd name="connsiteX0" fmla="*/ 0 w 1828800"/>
              <a:gd name="connsiteY0" fmla="*/ 0 h 968991"/>
              <a:gd name="connsiteX1" fmla="*/ 832514 w 1828800"/>
              <a:gd name="connsiteY1" fmla="*/ 968991 h 968991"/>
              <a:gd name="connsiteX2" fmla="*/ 1828800 w 1828800"/>
              <a:gd name="connsiteY2" fmla="*/ 0 h 968991"/>
              <a:gd name="connsiteX0" fmla="*/ 0 w 1828800"/>
              <a:gd name="connsiteY0" fmla="*/ 0 h 968991"/>
              <a:gd name="connsiteX1" fmla="*/ 873457 w 1828800"/>
              <a:gd name="connsiteY1" fmla="*/ 968991 h 968991"/>
              <a:gd name="connsiteX2" fmla="*/ 1828800 w 1828800"/>
              <a:gd name="connsiteY2" fmla="*/ 0 h 968991"/>
            </a:gdLst>
            <a:ahLst/>
            <a:cxnLst>
              <a:cxn ang="0">
                <a:pos x="connsiteX0" y="connsiteY0"/>
              </a:cxn>
              <a:cxn ang="0">
                <a:pos x="connsiteX1" y="connsiteY1"/>
              </a:cxn>
              <a:cxn ang="0">
                <a:pos x="connsiteX2" y="connsiteY2"/>
              </a:cxn>
            </a:cxnLst>
            <a:rect l="l" t="t" r="r" b="b"/>
            <a:pathLst>
              <a:path w="1828800" h="968991">
                <a:moveTo>
                  <a:pt x="0" y="0"/>
                </a:moveTo>
                <a:cubicBezTo>
                  <a:pt x="229737" y="484495"/>
                  <a:pt x="568657" y="968991"/>
                  <a:pt x="873457" y="968991"/>
                </a:cubicBezTo>
                <a:cubicBezTo>
                  <a:pt x="1178257" y="968991"/>
                  <a:pt x="1448937" y="484495"/>
                  <a:pt x="1828800" y="0"/>
                </a:cubicBezTo>
              </a:path>
            </a:pathLst>
          </a:custGeom>
          <a:noFill/>
          <a:ln w="28575">
            <a:solidFill>
              <a:schemeClr val="accent3"/>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Content Placeholder 2">
            <a:extLst>
              <a:ext uri="{FF2B5EF4-FFF2-40B4-BE49-F238E27FC236}">
                <a16:creationId xmlns:a16="http://schemas.microsoft.com/office/drawing/2014/main" id="{563DF0DC-DAD8-4019-A068-E4B856A439BC}"/>
              </a:ext>
            </a:extLst>
          </p:cNvPr>
          <p:cNvSpPr txBox="1">
            <a:spLocks/>
          </p:cNvSpPr>
          <p:nvPr/>
        </p:nvSpPr>
        <p:spPr>
          <a:xfrm>
            <a:off x="18794" y="3597209"/>
            <a:ext cx="7268381" cy="3260791"/>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defRPr/>
            </a:pPr>
            <a:r>
              <a:rPr lang="en-GB" altLang="en-US" dirty="0">
                <a:ea typeface="ＭＳ Ｐゴシック" pitchFamily="34" charset="-128"/>
              </a:rPr>
              <a:t>A wide U-shape with three phases</a:t>
            </a:r>
          </a:p>
          <a:p>
            <a:pPr marL="709613" lvl="1" indent="-342900">
              <a:buFont typeface="+mj-lt"/>
              <a:buAutoNum type="arabicPeriod"/>
              <a:defRPr/>
            </a:pPr>
            <a:r>
              <a:rPr lang="en-GB" altLang="en-US" dirty="0">
                <a:ea typeface="ＭＳ Ｐゴシック" pitchFamily="34" charset="-128"/>
              </a:rPr>
              <a:t>Economies of scale (SRAC</a:t>
            </a:r>
            <a:r>
              <a:rPr lang="en-GB" baseline="-25000" dirty="0"/>
              <a:t>1</a:t>
            </a:r>
            <a:r>
              <a:rPr lang="en-GB" altLang="en-US" dirty="0">
                <a:ea typeface="ＭＳ Ｐゴシック" pitchFamily="34" charset="-128"/>
              </a:rPr>
              <a:t>)</a:t>
            </a:r>
          </a:p>
          <a:p>
            <a:pPr marL="823913" lvl="2" indent="0">
              <a:buFont typeface="Arial" panose="020B0604020202020204" pitchFamily="34" charset="0"/>
              <a:buNone/>
              <a:defRPr/>
            </a:pPr>
            <a:r>
              <a:rPr lang="en-GB" altLang="en-US" sz="2300" dirty="0">
                <a:ea typeface="ＭＳ Ｐゴシック" pitchFamily="34" charset="-128"/>
              </a:rPr>
              <a:t>A fall in long-run average costs as output rises</a:t>
            </a:r>
          </a:p>
          <a:p>
            <a:pPr marL="823913" lvl="2" indent="0">
              <a:buFont typeface="Arial" panose="020B0604020202020204" pitchFamily="34" charset="0"/>
              <a:buNone/>
              <a:defRPr/>
            </a:pPr>
            <a:r>
              <a:rPr lang="en-GB" altLang="en-US" sz="2300" dirty="0">
                <a:ea typeface="ＭＳ Ｐゴシック" pitchFamily="34" charset="-128"/>
              </a:rPr>
              <a:t>Linked to increasing returns to scale (input : output ratio)  </a:t>
            </a:r>
          </a:p>
          <a:p>
            <a:pPr marL="709613" lvl="1" indent="-342900">
              <a:buFont typeface="+mj-lt"/>
              <a:buAutoNum type="arabicPeriod"/>
              <a:defRPr/>
            </a:pPr>
            <a:r>
              <a:rPr lang="en-GB" altLang="en-US" dirty="0">
                <a:ea typeface="ＭＳ Ｐゴシック" pitchFamily="34" charset="-128"/>
              </a:rPr>
              <a:t>Constant returns to scale (SRAC</a:t>
            </a:r>
            <a:r>
              <a:rPr lang="en-GB" baseline="-25000" dirty="0"/>
              <a:t>2</a:t>
            </a:r>
            <a:r>
              <a:rPr lang="en-GB" altLang="en-US" dirty="0">
                <a:ea typeface="ＭＳ Ｐゴシック" pitchFamily="34" charset="-128"/>
              </a:rPr>
              <a:t>)</a:t>
            </a:r>
          </a:p>
          <a:p>
            <a:pPr marL="914400" lvl="2" indent="0">
              <a:buFont typeface="Arial" panose="020B0604020202020204" pitchFamily="34" charset="0"/>
              <a:buNone/>
              <a:defRPr/>
            </a:pPr>
            <a:r>
              <a:rPr lang="en-GB" altLang="en-US" sz="2300" dirty="0">
                <a:ea typeface="ＭＳ Ｐゴシック" pitchFamily="34" charset="-128"/>
              </a:rPr>
              <a:t>Where long-run average costs are neither rising nor falling</a:t>
            </a:r>
          </a:p>
          <a:p>
            <a:pPr marL="914400" lvl="2" indent="0">
              <a:buFont typeface="Arial" panose="020B0604020202020204" pitchFamily="34" charset="0"/>
              <a:buNone/>
              <a:defRPr/>
            </a:pPr>
            <a:r>
              <a:rPr lang="en-GB" altLang="en-US" sz="2300" dirty="0">
                <a:ea typeface="ＭＳ Ｐゴシック" pitchFamily="34" charset="-128"/>
              </a:rPr>
              <a:t>This is the lowest point of the LRAC, the minimum efficient scale (MES) and is productively efficient! </a:t>
            </a:r>
          </a:p>
          <a:p>
            <a:pPr marL="709613" lvl="1" indent="-342900">
              <a:buFont typeface="+mj-lt"/>
              <a:buAutoNum type="arabicPeriod"/>
              <a:defRPr/>
            </a:pPr>
            <a:r>
              <a:rPr lang="en-GB" altLang="en-US" dirty="0">
                <a:ea typeface="ＭＳ Ｐゴシック" pitchFamily="34" charset="-128"/>
              </a:rPr>
              <a:t>Diseconomies of scale (SRAC</a:t>
            </a:r>
            <a:r>
              <a:rPr lang="en-GB" baseline="-25000" dirty="0"/>
              <a:t>3</a:t>
            </a:r>
            <a:r>
              <a:rPr lang="en-GB" altLang="en-US" dirty="0">
                <a:ea typeface="ＭＳ Ｐゴシック" pitchFamily="34" charset="-128"/>
              </a:rPr>
              <a:t>)</a:t>
            </a:r>
          </a:p>
          <a:p>
            <a:pPr marL="914400" lvl="2" indent="0">
              <a:buFont typeface="Arial" panose="020B0604020202020204" pitchFamily="34" charset="0"/>
              <a:buNone/>
              <a:defRPr/>
            </a:pPr>
            <a:r>
              <a:rPr lang="en-GB" altLang="en-US" sz="2300" dirty="0">
                <a:ea typeface="ＭＳ Ｐゴシック" pitchFamily="34" charset="-128"/>
              </a:rPr>
              <a:t>A rise in long-run average costs as output rises</a:t>
            </a:r>
          </a:p>
          <a:p>
            <a:pPr marL="914400" lvl="2" indent="0">
              <a:buFont typeface="Arial" panose="020B0604020202020204" pitchFamily="34" charset="0"/>
              <a:buNone/>
              <a:defRPr/>
            </a:pPr>
            <a:r>
              <a:rPr lang="en-GB" altLang="en-US" sz="2300" dirty="0">
                <a:ea typeface="ＭＳ Ｐゴシック" pitchFamily="34" charset="-128"/>
              </a:rPr>
              <a:t>Linked to decreasing returns to scale </a:t>
            </a:r>
          </a:p>
          <a:p>
            <a:pPr marL="457200" lvl="1" indent="0">
              <a:buFont typeface="Arial" panose="020B0604020202020204" pitchFamily="34" charset="0"/>
              <a:buNone/>
            </a:pPr>
            <a:endParaRPr lang="en-GB" dirty="0"/>
          </a:p>
        </p:txBody>
      </p:sp>
    </p:spTree>
    <p:extLst>
      <p:ext uri="{BB962C8B-B14F-4D97-AF65-F5344CB8AC3E}">
        <p14:creationId xmlns:p14="http://schemas.microsoft.com/office/powerpoint/2010/main" val="3968093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500"/>
                                        <p:tgtEl>
                                          <p:spTgt spid="15"/>
                                        </p:tgtEl>
                                      </p:cBhvr>
                                    </p:animEffect>
                                  </p:childTnLst>
                                </p:cTn>
                              </p:par>
                              <p:par>
                                <p:cTn id="38" presetID="10" presetClass="entr" presetSubtype="0" fill="hold"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500"/>
                                        <p:tgtEl>
                                          <p:spTgt spid="14"/>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500"/>
                                        <p:tgtEl>
                                          <p:spTgt spid="13"/>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fade">
                                      <p:cBhvr>
                                        <p:cTn id="46" dur="500"/>
                                        <p:tgtEl>
                                          <p:spTgt spid="17"/>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fade">
                                      <p:cBhvr>
                                        <p:cTn id="49" dur="500"/>
                                        <p:tgtEl>
                                          <p:spTgt spid="16"/>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8"/>
                                        </p:tgtEl>
                                        <p:attrNameLst>
                                          <p:attrName>style.visibility</p:attrName>
                                        </p:attrNameLst>
                                      </p:cBhvr>
                                      <p:to>
                                        <p:strVal val="visible"/>
                                      </p:to>
                                    </p:set>
                                    <p:animEffect transition="in" filter="fade">
                                      <p:cBhvr>
                                        <p:cTn id="55" dur="500"/>
                                        <p:tgtEl>
                                          <p:spTgt spid="8"/>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fade">
                                      <p:cBhvr>
                                        <p:cTn id="58" dur="500"/>
                                        <p:tgtEl>
                                          <p:spTgt spid="12"/>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fade">
                                      <p:cBhvr>
                                        <p:cTn id="61" dur="500"/>
                                        <p:tgtEl>
                                          <p:spTgt spid="21"/>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9"/>
                                        </p:tgtEl>
                                        <p:attrNameLst>
                                          <p:attrName>style.visibility</p:attrName>
                                        </p:attrNameLst>
                                      </p:cBhvr>
                                      <p:to>
                                        <p:strVal val="visible"/>
                                      </p:to>
                                    </p:set>
                                    <p:animEffect transition="in" filter="fade">
                                      <p:cBhvr>
                                        <p:cTn id="64" dur="500"/>
                                        <p:tgtEl>
                                          <p:spTgt spid="9"/>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fade">
                                      <p:cBhvr>
                                        <p:cTn id="67" dur="500"/>
                                        <p:tgtEl>
                                          <p:spTgt spid="2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
                                            <p:txEl>
                                              <p:pRg st="6" end="6"/>
                                            </p:txEl>
                                          </p:spTgt>
                                        </p:tgtEl>
                                        <p:attrNameLst>
                                          <p:attrName>style.visibility</p:attrName>
                                        </p:attrNameLst>
                                      </p:cBhvr>
                                      <p:to>
                                        <p:strVal val="visible"/>
                                      </p:to>
                                    </p:set>
                                    <p:animEffect transition="in" filter="fade">
                                      <p:cBhvr>
                                        <p:cTn id="72" dur="500"/>
                                        <p:tgtEl>
                                          <p:spTgt spid="4">
                                            <p:txEl>
                                              <p:pRg st="6" end="6"/>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
                                            <p:txEl>
                                              <p:pRg st="7" end="7"/>
                                            </p:txEl>
                                          </p:spTgt>
                                        </p:tgtEl>
                                        <p:attrNameLst>
                                          <p:attrName>style.visibility</p:attrName>
                                        </p:attrNameLst>
                                      </p:cBhvr>
                                      <p:to>
                                        <p:strVal val="visible"/>
                                      </p:to>
                                    </p:set>
                                    <p:animEffect transition="in" filter="fade">
                                      <p:cBhvr>
                                        <p:cTn id="77" dur="500"/>
                                        <p:tgtEl>
                                          <p:spTgt spid="4">
                                            <p:txEl>
                                              <p:pRg st="7" end="7"/>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1" presetClass="entr" presetSubtype="1" fill="hold" grpId="0" nodeType="click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wheel(1)">
                                      <p:cBhvr>
                                        <p:cTn id="82" dur="2000"/>
                                        <p:tgtEl>
                                          <p:spTgt spid="19"/>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18"/>
                                        </p:tgtEl>
                                        <p:attrNameLst>
                                          <p:attrName>style.visibility</p:attrName>
                                        </p:attrNameLst>
                                      </p:cBhvr>
                                      <p:to>
                                        <p:strVal val="visible"/>
                                      </p:to>
                                    </p:set>
                                    <p:animEffect transition="in" filter="fade">
                                      <p:cBhvr>
                                        <p:cTn id="85" dur="500"/>
                                        <p:tgtEl>
                                          <p:spTgt spid="18"/>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23">
                                            <p:txEl>
                                              <p:pRg st="0" end="0"/>
                                            </p:txEl>
                                          </p:spTgt>
                                        </p:tgtEl>
                                        <p:attrNameLst>
                                          <p:attrName>style.visibility</p:attrName>
                                        </p:attrNameLst>
                                      </p:cBhvr>
                                      <p:to>
                                        <p:strVal val="visible"/>
                                      </p:to>
                                    </p:set>
                                    <p:animEffect transition="in" filter="fade">
                                      <p:cBhvr>
                                        <p:cTn id="90" dur="500"/>
                                        <p:tgtEl>
                                          <p:spTgt spid="23">
                                            <p:txEl>
                                              <p:pRg st="0" end="0"/>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10" presetClass="entr" presetSubtype="0" fill="hold" grpId="0" nodeType="clickEffect">
                                  <p:stCondLst>
                                    <p:cond delay="0"/>
                                  </p:stCondLst>
                                  <p:childTnLst>
                                    <p:set>
                                      <p:cBhvr>
                                        <p:cTn id="94" dur="1" fill="hold">
                                          <p:stCondLst>
                                            <p:cond delay="0"/>
                                          </p:stCondLst>
                                        </p:cTn>
                                        <p:tgtEl>
                                          <p:spTgt spid="23">
                                            <p:txEl>
                                              <p:pRg st="1" end="1"/>
                                            </p:txEl>
                                          </p:spTgt>
                                        </p:tgtEl>
                                        <p:attrNameLst>
                                          <p:attrName>style.visibility</p:attrName>
                                        </p:attrNameLst>
                                      </p:cBhvr>
                                      <p:to>
                                        <p:strVal val="visible"/>
                                      </p:to>
                                    </p:set>
                                    <p:animEffect transition="in" filter="fade">
                                      <p:cBhvr>
                                        <p:cTn id="95" dur="500"/>
                                        <p:tgtEl>
                                          <p:spTgt spid="23">
                                            <p:txEl>
                                              <p:pRg st="1" end="1"/>
                                            </p:txEl>
                                          </p:spTgt>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grpId="0" nodeType="clickEffect">
                                  <p:stCondLst>
                                    <p:cond delay="0"/>
                                  </p:stCondLst>
                                  <p:childTnLst>
                                    <p:set>
                                      <p:cBhvr>
                                        <p:cTn id="99" dur="1" fill="hold">
                                          <p:stCondLst>
                                            <p:cond delay="0"/>
                                          </p:stCondLst>
                                        </p:cTn>
                                        <p:tgtEl>
                                          <p:spTgt spid="23">
                                            <p:txEl>
                                              <p:pRg st="2" end="2"/>
                                            </p:txEl>
                                          </p:spTgt>
                                        </p:tgtEl>
                                        <p:attrNameLst>
                                          <p:attrName>style.visibility</p:attrName>
                                        </p:attrNameLst>
                                      </p:cBhvr>
                                      <p:to>
                                        <p:strVal val="visible"/>
                                      </p:to>
                                    </p:set>
                                    <p:animEffect transition="in" filter="fade">
                                      <p:cBhvr>
                                        <p:cTn id="100" dur="500"/>
                                        <p:tgtEl>
                                          <p:spTgt spid="23">
                                            <p:txEl>
                                              <p:pRg st="2" end="2"/>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10" presetClass="entr" presetSubtype="0" fill="hold" grpId="0" nodeType="clickEffect">
                                  <p:stCondLst>
                                    <p:cond delay="0"/>
                                  </p:stCondLst>
                                  <p:childTnLst>
                                    <p:set>
                                      <p:cBhvr>
                                        <p:cTn id="104" dur="1" fill="hold">
                                          <p:stCondLst>
                                            <p:cond delay="0"/>
                                          </p:stCondLst>
                                        </p:cTn>
                                        <p:tgtEl>
                                          <p:spTgt spid="23">
                                            <p:txEl>
                                              <p:pRg st="3" end="3"/>
                                            </p:txEl>
                                          </p:spTgt>
                                        </p:tgtEl>
                                        <p:attrNameLst>
                                          <p:attrName>style.visibility</p:attrName>
                                        </p:attrNameLst>
                                      </p:cBhvr>
                                      <p:to>
                                        <p:strVal val="visible"/>
                                      </p:to>
                                    </p:set>
                                    <p:animEffect transition="in" filter="fade">
                                      <p:cBhvr>
                                        <p:cTn id="105" dur="500"/>
                                        <p:tgtEl>
                                          <p:spTgt spid="23">
                                            <p:txEl>
                                              <p:pRg st="3" end="3"/>
                                            </p:txEl>
                                          </p:spTgt>
                                        </p:tgtEl>
                                      </p:cBhvr>
                                    </p:animEffect>
                                  </p:childTnLst>
                                </p:cTn>
                              </p:par>
                            </p:childTnLst>
                          </p:cTn>
                        </p:par>
                      </p:childTnLst>
                    </p:cTn>
                  </p:par>
                  <p:par>
                    <p:cTn id="106" fill="hold">
                      <p:stCondLst>
                        <p:cond delay="indefinite"/>
                      </p:stCondLst>
                      <p:childTnLst>
                        <p:par>
                          <p:cTn id="107" fill="hold">
                            <p:stCondLst>
                              <p:cond delay="0"/>
                            </p:stCondLst>
                            <p:childTnLst>
                              <p:par>
                                <p:cTn id="108" presetID="10" presetClass="entr" presetSubtype="0" fill="hold" grpId="0" nodeType="clickEffect">
                                  <p:stCondLst>
                                    <p:cond delay="0"/>
                                  </p:stCondLst>
                                  <p:childTnLst>
                                    <p:set>
                                      <p:cBhvr>
                                        <p:cTn id="109" dur="1" fill="hold">
                                          <p:stCondLst>
                                            <p:cond delay="0"/>
                                          </p:stCondLst>
                                        </p:cTn>
                                        <p:tgtEl>
                                          <p:spTgt spid="23">
                                            <p:txEl>
                                              <p:pRg st="4" end="4"/>
                                            </p:txEl>
                                          </p:spTgt>
                                        </p:tgtEl>
                                        <p:attrNameLst>
                                          <p:attrName>style.visibility</p:attrName>
                                        </p:attrNameLst>
                                      </p:cBhvr>
                                      <p:to>
                                        <p:strVal val="visible"/>
                                      </p:to>
                                    </p:set>
                                    <p:animEffect transition="in" filter="fade">
                                      <p:cBhvr>
                                        <p:cTn id="110" dur="500"/>
                                        <p:tgtEl>
                                          <p:spTgt spid="23">
                                            <p:txEl>
                                              <p:pRg st="4" end="4"/>
                                            </p:txEl>
                                          </p:spTgt>
                                        </p:tgtEl>
                                      </p:cBhvr>
                                    </p:animEffect>
                                  </p:childTnLst>
                                </p:cTn>
                              </p:par>
                            </p:childTnLst>
                          </p:cTn>
                        </p:par>
                      </p:childTnLst>
                    </p:cTn>
                  </p:par>
                  <p:par>
                    <p:cTn id="111" fill="hold">
                      <p:stCondLst>
                        <p:cond delay="indefinite"/>
                      </p:stCondLst>
                      <p:childTnLst>
                        <p:par>
                          <p:cTn id="112" fill="hold">
                            <p:stCondLst>
                              <p:cond delay="0"/>
                            </p:stCondLst>
                            <p:childTnLst>
                              <p:par>
                                <p:cTn id="113" presetID="10" presetClass="entr" presetSubtype="0" fill="hold" grpId="0" nodeType="clickEffect">
                                  <p:stCondLst>
                                    <p:cond delay="0"/>
                                  </p:stCondLst>
                                  <p:childTnLst>
                                    <p:set>
                                      <p:cBhvr>
                                        <p:cTn id="114" dur="1" fill="hold">
                                          <p:stCondLst>
                                            <p:cond delay="0"/>
                                          </p:stCondLst>
                                        </p:cTn>
                                        <p:tgtEl>
                                          <p:spTgt spid="23">
                                            <p:txEl>
                                              <p:pRg st="5" end="5"/>
                                            </p:txEl>
                                          </p:spTgt>
                                        </p:tgtEl>
                                        <p:attrNameLst>
                                          <p:attrName>style.visibility</p:attrName>
                                        </p:attrNameLst>
                                      </p:cBhvr>
                                      <p:to>
                                        <p:strVal val="visible"/>
                                      </p:to>
                                    </p:set>
                                    <p:animEffect transition="in" filter="fade">
                                      <p:cBhvr>
                                        <p:cTn id="115" dur="500"/>
                                        <p:tgtEl>
                                          <p:spTgt spid="23">
                                            <p:txEl>
                                              <p:pRg st="5" end="5"/>
                                            </p:txEl>
                                          </p:spTgt>
                                        </p:tgtEl>
                                      </p:cBhvr>
                                    </p:animEffect>
                                  </p:childTnLst>
                                </p:cTn>
                              </p:par>
                            </p:childTnLst>
                          </p:cTn>
                        </p:par>
                      </p:childTnLst>
                    </p:cTn>
                  </p:par>
                  <p:par>
                    <p:cTn id="116" fill="hold">
                      <p:stCondLst>
                        <p:cond delay="indefinite"/>
                      </p:stCondLst>
                      <p:childTnLst>
                        <p:par>
                          <p:cTn id="117" fill="hold">
                            <p:stCondLst>
                              <p:cond delay="0"/>
                            </p:stCondLst>
                            <p:childTnLst>
                              <p:par>
                                <p:cTn id="118" presetID="10" presetClass="entr" presetSubtype="0" fill="hold" grpId="0" nodeType="clickEffect">
                                  <p:stCondLst>
                                    <p:cond delay="0"/>
                                  </p:stCondLst>
                                  <p:childTnLst>
                                    <p:set>
                                      <p:cBhvr>
                                        <p:cTn id="119" dur="1" fill="hold">
                                          <p:stCondLst>
                                            <p:cond delay="0"/>
                                          </p:stCondLst>
                                        </p:cTn>
                                        <p:tgtEl>
                                          <p:spTgt spid="23">
                                            <p:txEl>
                                              <p:pRg st="6" end="6"/>
                                            </p:txEl>
                                          </p:spTgt>
                                        </p:tgtEl>
                                        <p:attrNameLst>
                                          <p:attrName>style.visibility</p:attrName>
                                        </p:attrNameLst>
                                      </p:cBhvr>
                                      <p:to>
                                        <p:strVal val="visible"/>
                                      </p:to>
                                    </p:set>
                                    <p:animEffect transition="in" filter="fade">
                                      <p:cBhvr>
                                        <p:cTn id="120" dur="500"/>
                                        <p:tgtEl>
                                          <p:spTgt spid="23">
                                            <p:txEl>
                                              <p:pRg st="6" end="6"/>
                                            </p:txEl>
                                          </p:spTgt>
                                        </p:tgtEl>
                                      </p:cBhvr>
                                    </p:animEffect>
                                  </p:childTnLst>
                                </p:cTn>
                              </p:par>
                            </p:childTnLst>
                          </p:cTn>
                        </p:par>
                      </p:childTnLst>
                    </p:cTn>
                  </p:par>
                  <p:par>
                    <p:cTn id="121" fill="hold">
                      <p:stCondLst>
                        <p:cond delay="indefinite"/>
                      </p:stCondLst>
                      <p:childTnLst>
                        <p:par>
                          <p:cTn id="122" fill="hold">
                            <p:stCondLst>
                              <p:cond delay="0"/>
                            </p:stCondLst>
                            <p:childTnLst>
                              <p:par>
                                <p:cTn id="123" presetID="10" presetClass="entr" presetSubtype="0" fill="hold" grpId="0" nodeType="clickEffect">
                                  <p:stCondLst>
                                    <p:cond delay="0"/>
                                  </p:stCondLst>
                                  <p:childTnLst>
                                    <p:set>
                                      <p:cBhvr>
                                        <p:cTn id="124" dur="1" fill="hold">
                                          <p:stCondLst>
                                            <p:cond delay="0"/>
                                          </p:stCondLst>
                                        </p:cTn>
                                        <p:tgtEl>
                                          <p:spTgt spid="23">
                                            <p:txEl>
                                              <p:pRg st="7" end="7"/>
                                            </p:txEl>
                                          </p:spTgt>
                                        </p:tgtEl>
                                        <p:attrNameLst>
                                          <p:attrName>style.visibility</p:attrName>
                                        </p:attrNameLst>
                                      </p:cBhvr>
                                      <p:to>
                                        <p:strVal val="visible"/>
                                      </p:to>
                                    </p:set>
                                    <p:animEffect transition="in" filter="fade">
                                      <p:cBhvr>
                                        <p:cTn id="125" dur="500"/>
                                        <p:tgtEl>
                                          <p:spTgt spid="23">
                                            <p:txEl>
                                              <p:pRg st="7" end="7"/>
                                            </p:txEl>
                                          </p:spTgt>
                                        </p:tgtEl>
                                      </p:cBhvr>
                                    </p:animEffect>
                                  </p:childTnLst>
                                </p:cTn>
                              </p:par>
                            </p:childTnLst>
                          </p:cTn>
                        </p:par>
                      </p:childTnLst>
                    </p:cTn>
                  </p:par>
                  <p:par>
                    <p:cTn id="126" fill="hold">
                      <p:stCondLst>
                        <p:cond delay="indefinite"/>
                      </p:stCondLst>
                      <p:childTnLst>
                        <p:par>
                          <p:cTn id="127" fill="hold">
                            <p:stCondLst>
                              <p:cond delay="0"/>
                            </p:stCondLst>
                            <p:childTnLst>
                              <p:par>
                                <p:cTn id="128" presetID="10" presetClass="entr" presetSubtype="0" fill="hold" grpId="0" nodeType="clickEffect">
                                  <p:stCondLst>
                                    <p:cond delay="0"/>
                                  </p:stCondLst>
                                  <p:childTnLst>
                                    <p:set>
                                      <p:cBhvr>
                                        <p:cTn id="129" dur="1" fill="hold">
                                          <p:stCondLst>
                                            <p:cond delay="0"/>
                                          </p:stCondLst>
                                        </p:cTn>
                                        <p:tgtEl>
                                          <p:spTgt spid="23">
                                            <p:txEl>
                                              <p:pRg st="8" end="8"/>
                                            </p:txEl>
                                          </p:spTgt>
                                        </p:tgtEl>
                                        <p:attrNameLst>
                                          <p:attrName>style.visibility</p:attrName>
                                        </p:attrNameLst>
                                      </p:cBhvr>
                                      <p:to>
                                        <p:strVal val="visible"/>
                                      </p:to>
                                    </p:set>
                                    <p:animEffect transition="in" filter="fade">
                                      <p:cBhvr>
                                        <p:cTn id="130" dur="500"/>
                                        <p:tgtEl>
                                          <p:spTgt spid="23">
                                            <p:txEl>
                                              <p:pRg st="8" end="8"/>
                                            </p:txEl>
                                          </p:spTgt>
                                        </p:tgtEl>
                                      </p:cBhvr>
                                    </p:animEffect>
                                  </p:childTnLst>
                                </p:cTn>
                              </p:par>
                            </p:childTnLst>
                          </p:cTn>
                        </p:par>
                      </p:childTnLst>
                    </p:cTn>
                  </p:par>
                  <p:par>
                    <p:cTn id="131" fill="hold">
                      <p:stCondLst>
                        <p:cond delay="indefinite"/>
                      </p:stCondLst>
                      <p:childTnLst>
                        <p:par>
                          <p:cTn id="132" fill="hold">
                            <p:stCondLst>
                              <p:cond delay="0"/>
                            </p:stCondLst>
                            <p:childTnLst>
                              <p:par>
                                <p:cTn id="133" presetID="10" presetClass="entr" presetSubtype="0" fill="hold" grpId="0" nodeType="clickEffect">
                                  <p:stCondLst>
                                    <p:cond delay="0"/>
                                  </p:stCondLst>
                                  <p:childTnLst>
                                    <p:set>
                                      <p:cBhvr>
                                        <p:cTn id="134" dur="1" fill="hold">
                                          <p:stCondLst>
                                            <p:cond delay="0"/>
                                          </p:stCondLst>
                                        </p:cTn>
                                        <p:tgtEl>
                                          <p:spTgt spid="23">
                                            <p:txEl>
                                              <p:pRg st="9" end="9"/>
                                            </p:txEl>
                                          </p:spTgt>
                                        </p:tgtEl>
                                        <p:attrNameLst>
                                          <p:attrName>style.visibility</p:attrName>
                                        </p:attrNameLst>
                                      </p:cBhvr>
                                      <p:to>
                                        <p:strVal val="visible"/>
                                      </p:to>
                                    </p:set>
                                    <p:animEffect transition="in" filter="fade">
                                      <p:cBhvr>
                                        <p:cTn id="135" dur="500"/>
                                        <p:tgtEl>
                                          <p:spTgt spid="2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13" grpId="0" animBg="1"/>
      <p:bldP spid="16" grpId="0"/>
      <p:bldP spid="17" grpId="0"/>
      <p:bldP spid="18" grpId="0"/>
      <p:bldP spid="19" grpId="0" animBg="1"/>
      <p:bldP spid="20" grpId="0"/>
      <p:bldP spid="21" grpId="0"/>
      <p:bldP spid="22" grpId="0"/>
      <p:bldP spid="8" grpId="0" animBg="1"/>
      <p:bldP spid="9" grpId="0" animBg="1"/>
      <p:bldP spid="12" grpId="0" animBg="1"/>
      <p:bldP spid="2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3714750"/>
          </a:xfrm>
        </p:spPr>
        <p:txBody>
          <a:bodyPr>
            <a:normAutofit/>
          </a:bodyPr>
          <a:lstStyle/>
          <a:p>
            <a:pPr marL="0" indent="0" algn="ctr">
              <a:buNone/>
            </a:pPr>
            <a:r>
              <a:rPr lang="en-GB" sz="2400" u="sng" dirty="0"/>
              <a:t>LRAC Concepts</a:t>
            </a:r>
          </a:p>
          <a:p>
            <a:pPr marL="0" indent="0">
              <a:buNone/>
            </a:pPr>
            <a:r>
              <a:rPr lang="en-GB" sz="2400" b="1" dirty="0">
                <a:solidFill>
                  <a:srgbClr val="FF0000"/>
                </a:solidFill>
              </a:rPr>
              <a:t>Minimum Efficient Scale:</a:t>
            </a:r>
            <a:r>
              <a:rPr lang="en-GB" sz="2400" dirty="0"/>
              <a:t> The MES is the scale of output where internal economies of scale have been fully exploited but diseconomies of scale have not yet occurred</a:t>
            </a:r>
          </a:p>
          <a:p>
            <a:pPr marL="457200" lvl="1" indent="0">
              <a:buNone/>
            </a:pPr>
            <a:r>
              <a:rPr lang="en-GB" sz="2000" dirty="0"/>
              <a:t>It is the level of output at which LRAC stops falling (The LRAC curve’s gradient is zero at this point)</a:t>
            </a:r>
          </a:p>
          <a:p>
            <a:pPr marL="457200" lvl="1" indent="0">
              <a:buNone/>
            </a:pPr>
            <a:r>
              <a:rPr lang="en-GB" sz="2000" dirty="0"/>
              <a:t>Lowest cost </a:t>
            </a:r>
            <a:r>
              <a:rPr lang="en-GB" sz="2000"/>
              <a:t>production occurs</a:t>
            </a:r>
            <a:endParaRPr lang="en-GB" sz="2000" dirty="0"/>
          </a:p>
          <a:p>
            <a:pPr marL="0" indent="0">
              <a:lnSpc>
                <a:spcPct val="80000"/>
              </a:lnSpc>
              <a:buNone/>
            </a:pPr>
            <a:r>
              <a:rPr lang="en-GB" altLang="en-US" sz="2400" b="1" dirty="0">
                <a:solidFill>
                  <a:schemeClr val="accent3"/>
                </a:solidFill>
              </a:rPr>
              <a:t>Productive efficiency: </a:t>
            </a:r>
            <a:r>
              <a:rPr lang="en-GB" altLang="en-US" sz="2400" dirty="0"/>
              <a:t>producing goods and services with the optimal combination of inputs to produce maximum output for the minimum cost. No extraneous waste.</a:t>
            </a:r>
          </a:p>
          <a:p>
            <a:pPr marL="457200" lvl="1" indent="0">
              <a:lnSpc>
                <a:spcPct val="80000"/>
              </a:lnSpc>
              <a:buNone/>
            </a:pPr>
            <a:r>
              <a:rPr lang="en-GB" altLang="en-US" sz="2000" dirty="0"/>
              <a:t>Operating along the lowest level of the LRAC curve</a:t>
            </a:r>
          </a:p>
          <a:p>
            <a:pPr marL="457200" lvl="1" indent="0">
              <a:lnSpc>
                <a:spcPct val="80000"/>
              </a:lnSpc>
              <a:buNone/>
            </a:pPr>
            <a:r>
              <a:rPr lang="en-GB" altLang="en-US" sz="2000" dirty="0"/>
              <a:t>The ‘optimum level of production’</a:t>
            </a:r>
          </a:p>
          <a:p>
            <a:pPr marL="0" indent="0">
              <a:lnSpc>
                <a:spcPct val="80000"/>
              </a:lnSpc>
              <a:buNone/>
            </a:pPr>
            <a:r>
              <a:rPr lang="en-GB" altLang="en-US" sz="2400" b="1" dirty="0">
                <a:solidFill>
                  <a:schemeClr val="accent1"/>
                </a:solidFill>
              </a:rPr>
              <a:t>Key Question: </a:t>
            </a:r>
            <a:r>
              <a:rPr lang="en-GB" altLang="en-US" sz="2400" dirty="0"/>
              <a:t>How does the idea of returns to scale (a theory of production) link to costs?</a:t>
            </a:r>
          </a:p>
          <a:p>
            <a:pPr marL="457200" lvl="1" indent="0">
              <a:lnSpc>
                <a:spcPct val="80000"/>
              </a:lnSpc>
              <a:buNone/>
            </a:pPr>
            <a:endParaRPr lang="en-US" altLang="en-US" sz="2000" dirty="0"/>
          </a:p>
        </p:txBody>
      </p:sp>
      <p:graphicFrame>
        <p:nvGraphicFramePr>
          <p:cNvPr id="3" name="Group 2">
            <a:extLst>
              <a:ext uri="{FF2B5EF4-FFF2-40B4-BE49-F238E27FC236}">
                <a16:creationId xmlns:a16="http://schemas.microsoft.com/office/drawing/2014/main" id="{90DB0912-ABAE-49BE-84DB-96D8375BCD3F}"/>
              </a:ext>
            </a:extLst>
          </p:cNvPr>
          <p:cNvGraphicFramePr>
            <a:graphicFrameLocks/>
          </p:cNvGraphicFramePr>
          <p:nvPr>
            <p:extLst>
              <p:ext uri="{D42A27DB-BD31-4B8C-83A1-F6EECF244321}">
                <p14:modId xmlns:p14="http://schemas.microsoft.com/office/powerpoint/2010/main" val="3690094619"/>
              </p:ext>
            </p:extLst>
          </p:nvPr>
        </p:nvGraphicFramePr>
        <p:xfrm>
          <a:off x="76200" y="3638550"/>
          <a:ext cx="12039601" cy="3143250"/>
        </p:xfrm>
        <a:graphic>
          <a:graphicData uri="http://schemas.openxmlformats.org/drawingml/2006/table">
            <a:tbl>
              <a:tblPr>
                <a:tableStyleId>{775DCB02-9BB8-47FD-8907-85C794F793BA}</a:tableStyleId>
              </a:tblPr>
              <a:tblGrid>
                <a:gridCol w="2272749">
                  <a:extLst>
                    <a:ext uri="{9D8B030D-6E8A-4147-A177-3AD203B41FA5}">
                      <a16:colId xmlns:a16="http://schemas.microsoft.com/office/drawing/2014/main" val="20000"/>
                    </a:ext>
                  </a:extLst>
                </a:gridCol>
                <a:gridCol w="2417728">
                  <a:extLst>
                    <a:ext uri="{9D8B030D-6E8A-4147-A177-3AD203B41FA5}">
                      <a16:colId xmlns:a16="http://schemas.microsoft.com/office/drawing/2014/main" val="20001"/>
                    </a:ext>
                  </a:extLst>
                </a:gridCol>
                <a:gridCol w="2899567">
                  <a:extLst>
                    <a:ext uri="{9D8B030D-6E8A-4147-A177-3AD203B41FA5}">
                      <a16:colId xmlns:a16="http://schemas.microsoft.com/office/drawing/2014/main" val="20002"/>
                    </a:ext>
                  </a:extLst>
                </a:gridCol>
                <a:gridCol w="2100055">
                  <a:extLst>
                    <a:ext uri="{9D8B030D-6E8A-4147-A177-3AD203B41FA5}">
                      <a16:colId xmlns:a16="http://schemas.microsoft.com/office/drawing/2014/main" val="20003"/>
                    </a:ext>
                  </a:extLst>
                </a:gridCol>
                <a:gridCol w="2349502">
                  <a:extLst>
                    <a:ext uri="{9D8B030D-6E8A-4147-A177-3AD203B41FA5}">
                      <a16:colId xmlns:a16="http://schemas.microsoft.com/office/drawing/2014/main" val="20004"/>
                    </a:ext>
                  </a:extLst>
                </a:gridCol>
              </a:tblGrid>
              <a:tr h="8632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u="none" strike="noStrike" cap="none" normalizeH="0" baseline="0" dirty="0">
                          <a:ln>
                            <a:noFill/>
                          </a:ln>
                          <a:solidFill>
                            <a:schemeClr val="tx1"/>
                          </a:solidFill>
                          <a:effectLst/>
                        </a:rPr>
                        <a:t>Scale of firm - inputs</a:t>
                      </a:r>
                      <a:endParaRPr kumimoji="0" lang="en-US" sz="2400" b="0" i="0" u="none" strike="noStrike" cap="none" normalizeH="0" baseline="0" dirty="0">
                        <a:ln>
                          <a:noFill/>
                        </a:ln>
                        <a:solidFill>
                          <a:schemeClr val="tx1"/>
                        </a:solidFill>
                        <a:effectLst/>
                        <a:latin typeface="Arial" charset="0"/>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u="none" strike="noStrike" cap="none" normalizeH="0" baseline="0">
                          <a:ln>
                            <a:noFill/>
                          </a:ln>
                          <a:solidFill>
                            <a:schemeClr val="tx1"/>
                          </a:solidFill>
                          <a:effectLst/>
                        </a:rPr>
                        <a:t>Type of returns</a:t>
                      </a:r>
                      <a:endParaRPr kumimoji="0" lang="en-US" sz="2400" b="0" i="0" u="none" strike="noStrike" cap="none" normalizeH="0" baseline="0">
                        <a:ln>
                          <a:noFill/>
                        </a:ln>
                        <a:solidFill>
                          <a:schemeClr val="tx1"/>
                        </a:solidFill>
                        <a:effectLst/>
                        <a:latin typeface="Arial" charset="0"/>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u="none" strike="noStrike" cap="none" normalizeH="0" baseline="0">
                          <a:ln>
                            <a:noFill/>
                          </a:ln>
                          <a:solidFill>
                            <a:schemeClr val="tx1"/>
                          </a:solidFill>
                          <a:effectLst/>
                        </a:rPr>
                        <a:t>Output</a:t>
                      </a:r>
                      <a:endParaRPr kumimoji="0" lang="en-US" sz="2400" b="0" i="0" u="none" strike="noStrike" cap="none" normalizeH="0" baseline="0">
                        <a:ln>
                          <a:noFill/>
                        </a:ln>
                        <a:solidFill>
                          <a:schemeClr val="tx1"/>
                        </a:solidFill>
                        <a:effectLst/>
                        <a:latin typeface="Arial" charset="0"/>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u="none" strike="noStrike" cap="none" normalizeH="0" baseline="0" dirty="0">
                          <a:ln>
                            <a:noFill/>
                          </a:ln>
                          <a:solidFill>
                            <a:schemeClr val="tx1"/>
                          </a:solidFill>
                          <a:effectLst/>
                        </a:rPr>
                        <a:t>Total Costs</a:t>
                      </a:r>
                      <a:endParaRPr kumimoji="0" lang="en-US" sz="2400" b="0" i="0" u="none" strike="noStrike" cap="none" normalizeH="0" baseline="0" dirty="0">
                        <a:ln>
                          <a:noFill/>
                        </a:ln>
                        <a:solidFill>
                          <a:schemeClr val="tx1"/>
                        </a:solidFill>
                        <a:effectLst/>
                        <a:latin typeface="Arial" charset="0"/>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u="none" strike="noStrike" cap="none" normalizeH="0" baseline="0" dirty="0">
                          <a:ln>
                            <a:noFill/>
                          </a:ln>
                          <a:solidFill>
                            <a:schemeClr val="tx1"/>
                          </a:solidFill>
                          <a:effectLst/>
                        </a:rPr>
                        <a:t>AC  (TC/Q)</a:t>
                      </a:r>
                      <a:endParaRPr kumimoji="0" lang="en-US" sz="2400" b="0" i="0" u="none" strike="noStrike" cap="none" normalizeH="0" baseline="0" dirty="0">
                        <a:ln>
                          <a:noFill/>
                        </a:ln>
                        <a:solidFill>
                          <a:schemeClr val="tx1"/>
                        </a:solidFill>
                        <a:effectLst/>
                        <a:latin typeface="Arial" charset="0"/>
                      </a:endParaRPr>
                    </a:p>
                  </a:txBody>
                  <a:tcPr marT="45725" marB="45725" horzOverflow="overflow"/>
                </a:tc>
                <a:extLst>
                  <a:ext uri="{0D108BD9-81ED-4DB2-BD59-A6C34878D82A}">
                    <a16:rowId xmlns:a16="http://schemas.microsoft.com/office/drawing/2014/main" val="10000"/>
                  </a:ext>
                </a:extLst>
              </a:tr>
              <a:tr h="73047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u="none" strike="noStrike" cap="none" normalizeH="0" baseline="0">
                          <a:ln>
                            <a:noFill/>
                          </a:ln>
                          <a:solidFill>
                            <a:schemeClr val="tx1"/>
                          </a:solidFill>
                          <a:effectLst/>
                        </a:rPr>
                        <a:t>Increase by 50%</a:t>
                      </a:r>
                      <a:endParaRPr kumimoji="0" lang="en-US" sz="2000" b="0" i="0" u="none" strike="noStrike" cap="none" normalizeH="0" baseline="0">
                        <a:ln>
                          <a:noFill/>
                        </a:ln>
                        <a:solidFill>
                          <a:schemeClr val="tx1"/>
                        </a:solidFill>
                        <a:effectLst/>
                        <a:latin typeface="Arial" charset="0"/>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u="none" strike="noStrike" cap="none" normalizeH="0" baseline="0" dirty="0">
                          <a:ln>
                            <a:noFill/>
                          </a:ln>
                          <a:solidFill>
                            <a:srgbClr val="FF0000"/>
                          </a:solidFill>
                          <a:effectLst/>
                        </a:rPr>
                        <a:t>Constant Returns to scale</a:t>
                      </a:r>
                      <a:endParaRPr kumimoji="0" lang="en-US" sz="2000" b="0" i="0" u="none" strike="noStrike" cap="none" normalizeH="0" baseline="0" dirty="0">
                        <a:ln>
                          <a:noFill/>
                        </a:ln>
                        <a:solidFill>
                          <a:srgbClr val="FF0000"/>
                        </a:solidFill>
                        <a:effectLst/>
                        <a:latin typeface="Arial" charset="0"/>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u="none" strike="noStrike" cap="none" normalizeH="0" baseline="0">
                          <a:ln>
                            <a:noFill/>
                          </a:ln>
                          <a:solidFill>
                            <a:schemeClr val="tx1"/>
                          </a:solidFill>
                          <a:effectLst/>
                        </a:rPr>
                        <a:t>Increases by 50%</a:t>
                      </a:r>
                      <a:endParaRPr kumimoji="0" lang="en-US" sz="2000" b="0" i="0" u="none" strike="noStrike" cap="none" normalizeH="0" baseline="0">
                        <a:ln>
                          <a:noFill/>
                        </a:ln>
                        <a:solidFill>
                          <a:schemeClr val="tx1"/>
                        </a:solidFill>
                        <a:effectLst/>
                        <a:latin typeface="Arial" charset="0"/>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u="none" strike="noStrike" cap="none" normalizeH="0" baseline="0" dirty="0">
                          <a:ln>
                            <a:noFill/>
                          </a:ln>
                          <a:solidFill>
                            <a:schemeClr val="tx1"/>
                          </a:solidFill>
                          <a:effectLst/>
                        </a:rPr>
                        <a:t>Increased by 50%</a:t>
                      </a:r>
                      <a:endParaRPr kumimoji="0" lang="en-US" sz="2000" b="0" i="0" u="none" strike="noStrike" cap="none" normalizeH="0" baseline="0" dirty="0">
                        <a:ln>
                          <a:noFill/>
                        </a:ln>
                        <a:solidFill>
                          <a:schemeClr val="tx1"/>
                        </a:solidFill>
                        <a:effectLst/>
                        <a:latin typeface="Arial" charset="0"/>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u="none" strike="noStrike" cap="none" normalizeH="0" baseline="0" dirty="0">
                          <a:ln>
                            <a:noFill/>
                          </a:ln>
                          <a:solidFill>
                            <a:srgbClr val="FF0000"/>
                          </a:solidFill>
                          <a:effectLst/>
                        </a:rPr>
                        <a:t>Stay same</a:t>
                      </a:r>
                      <a:endParaRPr kumimoji="0" lang="en-GB" sz="2000" b="0" i="0" u="none" strike="noStrike" cap="none" normalizeH="0" baseline="0" dirty="0">
                        <a:ln>
                          <a:noFill/>
                        </a:ln>
                        <a:solidFill>
                          <a:srgbClr val="FF0000"/>
                        </a:solidFill>
                        <a:effectLst/>
                        <a:latin typeface="Arial" charset="0"/>
                      </a:endParaRPr>
                    </a:p>
                  </a:txBody>
                  <a:tcPr marT="45725" marB="45725" horzOverflow="overflow"/>
                </a:tc>
                <a:extLst>
                  <a:ext uri="{0D108BD9-81ED-4DB2-BD59-A6C34878D82A}">
                    <a16:rowId xmlns:a16="http://schemas.microsoft.com/office/drawing/2014/main" val="10001"/>
                  </a:ext>
                </a:extLst>
              </a:tr>
              <a:tr h="7747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u="none" strike="noStrike" cap="none" normalizeH="0" baseline="0">
                          <a:ln>
                            <a:noFill/>
                          </a:ln>
                          <a:solidFill>
                            <a:schemeClr val="tx1"/>
                          </a:solidFill>
                          <a:effectLst/>
                        </a:rPr>
                        <a:t>Increase by 50%</a:t>
                      </a:r>
                      <a:endParaRPr kumimoji="0" lang="en-US" sz="2000" b="0" u="none" strike="noStrike" cap="none" normalizeH="0" baseline="0">
                        <a:ln>
                          <a:noFill/>
                        </a:ln>
                        <a:solidFill>
                          <a:schemeClr val="tx1"/>
                        </a:solidFill>
                        <a:effectLst/>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u="none" strike="noStrike" cap="none" normalizeH="0" baseline="0" dirty="0">
                          <a:ln>
                            <a:noFill/>
                          </a:ln>
                          <a:solidFill>
                            <a:srgbClr val="FF0000"/>
                          </a:solidFill>
                          <a:effectLst/>
                        </a:rPr>
                        <a:t>Increasing returns to scale</a:t>
                      </a:r>
                      <a:endParaRPr kumimoji="0" lang="en-US" sz="2000" b="0" i="0" u="none" strike="noStrike" cap="none" normalizeH="0" baseline="0" dirty="0">
                        <a:ln>
                          <a:noFill/>
                        </a:ln>
                        <a:solidFill>
                          <a:srgbClr val="FF0000"/>
                        </a:solidFill>
                        <a:effectLst/>
                        <a:latin typeface="Arial" charset="0"/>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u="none" strike="noStrike" cap="none" normalizeH="0" baseline="0" dirty="0">
                          <a:ln>
                            <a:noFill/>
                          </a:ln>
                          <a:solidFill>
                            <a:schemeClr val="tx1"/>
                          </a:solidFill>
                          <a:effectLst/>
                        </a:rPr>
                        <a:t>Increases by more than 50% (</a:t>
                      </a:r>
                      <a:r>
                        <a:rPr kumimoji="0" lang="en-GB" sz="2000" b="0" u="none" strike="noStrike" cap="none" normalizeH="0" baseline="0" dirty="0" err="1">
                          <a:ln>
                            <a:noFill/>
                          </a:ln>
                          <a:solidFill>
                            <a:schemeClr val="tx1"/>
                          </a:solidFill>
                          <a:effectLst/>
                        </a:rPr>
                        <a:t>eg</a:t>
                      </a:r>
                      <a:r>
                        <a:rPr kumimoji="0" lang="en-GB" sz="2000" b="0" u="none" strike="noStrike" cap="none" normalizeH="0" baseline="0" dirty="0">
                          <a:ln>
                            <a:noFill/>
                          </a:ln>
                          <a:solidFill>
                            <a:schemeClr val="tx1"/>
                          </a:solidFill>
                          <a:effectLst/>
                        </a:rPr>
                        <a:t> 75%)</a:t>
                      </a:r>
                      <a:endParaRPr kumimoji="0" lang="en-US" sz="2000" b="0" i="0" u="none" strike="noStrike" cap="none" normalizeH="0" baseline="0" dirty="0">
                        <a:ln>
                          <a:noFill/>
                        </a:ln>
                        <a:solidFill>
                          <a:schemeClr val="tx1"/>
                        </a:solidFill>
                        <a:effectLst/>
                        <a:latin typeface="Arial" charset="0"/>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u="none" strike="noStrike" cap="none" normalizeH="0" baseline="0" dirty="0">
                          <a:ln>
                            <a:noFill/>
                          </a:ln>
                          <a:solidFill>
                            <a:schemeClr val="tx1"/>
                          </a:solidFill>
                          <a:effectLst/>
                        </a:rPr>
                        <a:t>Increased by 50%</a:t>
                      </a:r>
                      <a:endParaRPr kumimoji="0" lang="en-US" sz="2000" b="0" i="0" u="none" strike="noStrike" cap="none" normalizeH="0" baseline="0" dirty="0">
                        <a:ln>
                          <a:noFill/>
                        </a:ln>
                        <a:solidFill>
                          <a:schemeClr val="tx1"/>
                        </a:solidFill>
                        <a:effectLst/>
                        <a:latin typeface="Arial" charset="0"/>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u="none" strike="noStrike" cap="none" normalizeH="0" baseline="0" dirty="0">
                          <a:ln>
                            <a:noFill/>
                          </a:ln>
                          <a:solidFill>
                            <a:srgbClr val="FF0000"/>
                          </a:solidFill>
                          <a:effectLst/>
                        </a:rPr>
                        <a:t>Decreases</a:t>
                      </a:r>
                      <a:endParaRPr kumimoji="0" lang="en-GB" sz="2000" b="0" i="0" u="none" strike="noStrike" cap="none" normalizeH="0" baseline="0" dirty="0">
                        <a:ln>
                          <a:noFill/>
                        </a:ln>
                        <a:solidFill>
                          <a:srgbClr val="FF0000"/>
                        </a:solidFill>
                        <a:effectLst/>
                        <a:latin typeface="Arial" charset="0"/>
                      </a:endParaRPr>
                    </a:p>
                  </a:txBody>
                  <a:tcPr marT="45725" marB="45725" horzOverflow="overflow"/>
                </a:tc>
                <a:extLst>
                  <a:ext uri="{0D108BD9-81ED-4DB2-BD59-A6C34878D82A}">
                    <a16:rowId xmlns:a16="http://schemas.microsoft.com/office/drawing/2014/main" val="10002"/>
                  </a:ext>
                </a:extLst>
              </a:tr>
              <a:tr h="7747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u="none" strike="noStrike" cap="none" normalizeH="0" baseline="0" dirty="0">
                          <a:ln>
                            <a:noFill/>
                          </a:ln>
                          <a:solidFill>
                            <a:schemeClr val="tx1"/>
                          </a:solidFill>
                          <a:effectLst/>
                        </a:rPr>
                        <a:t>Increase by 50%</a:t>
                      </a:r>
                      <a:endParaRPr kumimoji="0" lang="en-US" sz="2000" b="0" u="none" strike="noStrike" cap="none" normalizeH="0" baseline="0" dirty="0">
                        <a:ln>
                          <a:noFill/>
                        </a:ln>
                        <a:solidFill>
                          <a:schemeClr val="tx1"/>
                        </a:solidFill>
                        <a:effectLst/>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u="none" strike="noStrike" cap="none" normalizeH="0" baseline="0">
                          <a:ln>
                            <a:noFill/>
                          </a:ln>
                          <a:solidFill>
                            <a:srgbClr val="FF0000"/>
                          </a:solidFill>
                          <a:effectLst/>
                        </a:rPr>
                        <a:t>Decreasing returns to scale</a:t>
                      </a:r>
                      <a:endParaRPr kumimoji="0" lang="en-US" sz="2000" b="0" i="0" u="none" strike="noStrike" cap="none" normalizeH="0" baseline="0">
                        <a:ln>
                          <a:noFill/>
                        </a:ln>
                        <a:solidFill>
                          <a:srgbClr val="FF0000"/>
                        </a:solidFill>
                        <a:effectLst/>
                        <a:latin typeface="Arial" charset="0"/>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u="none" strike="noStrike" cap="none" normalizeH="0" baseline="0">
                          <a:ln>
                            <a:noFill/>
                          </a:ln>
                          <a:solidFill>
                            <a:schemeClr val="tx1"/>
                          </a:solidFill>
                          <a:effectLst/>
                        </a:rPr>
                        <a:t>Increases by less than 50% (eg 25%)</a:t>
                      </a:r>
                      <a:endParaRPr kumimoji="0" lang="en-US" sz="2000" b="0" i="0" u="none" strike="noStrike" cap="none" normalizeH="0" baseline="0">
                        <a:ln>
                          <a:noFill/>
                        </a:ln>
                        <a:solidFill>
                          <a:schemeClr val="tx1"/>
                        </a:solidFill>
                        <a:effectLst/>
                        <a:latin typeface="Arial" charset="0"/>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u="none" strike="noStrike" cap="none" normalizeH="0" baseline="0">
                          <a:ln>
                            <a:noFill/>
                          </a:ln>
                          <a:solidFill>
                            <a:schemeClr val="tx1"/>
                          </a:solidFill>
                          <a:effectLst/>
                        </a:rPr>
                        <a:t>Increased by 50%</a:t>
                      </a:r>
                      <a:endParaRPr kumimoji="0" lang="en-US" sz="2000" b="0" i="0" u="none" strike="noStrike" cap="none" normalizeH="0" baseline="0">
                        <a:ln>
                          <a:noFill/>
                        </a:ln>
                        <a:solidFill>
                          <a:schemeClr val="tx1"/>
                        </a:solidFill>
                        <a:effectLst/>
                        <a:latin typeface="Arial" charset="0"/>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u="none" strike="noStrike" cap="none" normalizeH="0" baseline="0" dirty="0">
                          <a:ln>
                            <a:noFill/>
                          </a:ln>
                          <a:solidFill>
                            <a:srgbClr val="FF0000"/>
                          </a:solidFill>
                          <a:effectLst/>
                        </a:rPr>
                        <a:t>Increases </a:t>
                      </a:r>
                      <a:endParaRPr kumimoji="0" lang="en-GB" sz="2000" b="0" i="0" u="none" strike="noStrike" cap="none" normalizeH="0" baseline="0" dirty="0">
                        <a:ln>
                          <a:noFill/>
                        </a:ln>
                        <a:solidFill>
                          <a:srgbClr val="FF0000"/>
                        </a:solidFill>
                        <a:effectLst/>
                        <a:latin typeface="Arial" charset="0"/>
                      </a:endParaRPr>
                    </a:p>
                  </a:txBody>
                  <a:tcPr marT="45725" marB="45725" horzOverflow="overflow"/>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28908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fade">
                                      <p:cBhvr>
                                        <p:cTn id="4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97FD6DC9-63CD-4250-9D0D-DF55FB52098E}"/>
              </a:ext>
            </a:extLst>
          </p:cNvPr>
          <p:cNvSpPr/>
          <p:nvPr/>
        </p:nvSpPr>
        <p:spPr>
          <a:xfrm>
            <a:off x="240632" y="298187"/>
            <a:ext cx="5096265" cy="3969016"/>
          </a:xfrm>
          <a:prstGeom prst="roundRect">
            <a:avLst/>
          </a:prstGeom>
          <a:solidFill>
            <a:schemeClr val="tx1">
              <a:lumMod val="75000"/>
              <a:lumOff val="25000"/>
            </a:schemeClr>
          </a:solidFill>
          <a:ln w="152400">
            <a:solidFill>
              <a:schemeClr val="accent1">
                <a:lumMod val="20000"/>
                <a:lumOff val="8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693CDB0-B39C-41E0-ACC9-52D181E2B091}"/>
              </a:ext>
            </a:extLst>
          </p:cNvPr>
          <p:cNvSpPr>
            <a:spLocks noGrp="1"/>
          </p:cNvSpPr>
          <p:nvPr>
            <p:ph type="title"/>
          </p:nvPr>
        </p:nvSpPr>
        <p:spPr>
          <a:xfrm>
            <a:off x="576466" y="449181"/>
            <a:ext cx="4829483" cy="1100440"/>
          </a:xfrm>
        </p:spPr>
        <p:txBody>
          <a:bodyPr>
            <a:normAutofit/>
          </a:bodyPr>
          <a:lstStyle/>
          <a:p>
            <a:r>
              <a:rPr lang="en-GB" sz="3600" dirty="0">
                <a:solidFill>
                  <a:srgbClr val="FFFFFF"/>
                </a:solidFill>
              </a:rPr>
              <a:t>Where next?</a:t>
            </a:r>
          </a:p>
        </p:txBody>
      </p:sp>
      <p:sp>
        <p:nvSpPr>
          <p:cNvPr id="3" name="Content Placeholder 2">
            <a:extLst>
              <a:ext uri="{FF2B5EF4-FFF2-40B4-BE49-F238E27FC236}">
                <a16:creationId xmlns:a16="http://schemas.microsoft.com/office/drawing/2014/main" id="{4C889634-F490-454D-A9C7-52DD76EC5D20}"/>
              </a:ext>
            </a:extLst>
          </p:cNvPr>
          <p:cNvSpPr>
            <a:spLocks noGrp="1"/>
          </p:cNvSpPr>
          <p:nvPr>
            <p:ph idx="1"/>
          </p:nvPr>
        </p:nvSpPr>
        <p:spPr>
          <a:xfrm>
            <a:off x="335836" y="1437327"/>
            <a:ext cx="4936478" cy="2584548"/>
          </a:xfrm>
        </p:spPr>
        <p:txBody>
          <a:bodyPr anchor="t">
            <a:normAutofit/>
          </a:bodyPr>
          <a:lstStyle/>
          <a:p>
            <a:pPr marL="0" indent="0">
              <a:buNone/>
            </a:pPr>
            <a:r>
              <a:rPr lang="en-GB" sz="1800" dirty="0">
                <a:solidFill>
                  <a:srgbClr val="FFFFFF"/>
                </a:solidFill>
              </a:rPr>
              <a:t>Visit our website: </a:t>
            </a:r>
            <a:r>
              <a:rPr lang="en-GB" sz="1800" b="1" u="sng" dirty="0">
                <a:solidFill>
                  <a:srgbClr val="FFFFFF"/>
                </a:solidFill>
              </a:rPr>
              <a:t>www.smootheconomics.co.uk</a:t>
            </a:r>
          </a:p>
          <a:p>
            <a:pPr marL="457200" lvl="1" indent="0">
              <a:buNone/>
            </a:pPr>
            <a:r>
              <a:rPr lang="en-GB" sz="1800" dirty="0">
                <a:solidFill>
                  <a:srgbClr val="FFFFFF"/>
                </a:solidFill>
              </a:rPr>
              <a:t>Find more resources, enrichment materials, details of courses, competitions, and more!</a:t>
            </a:r>
          </a:p>
          <a:p>
            <a:pPr marL="0" indent="0">
              <a:buNone/>
            </a:pPr>
            <a:r>
              <a:rPr lang="en-GB" sz="1800" dirty="0">
                <a:solidFill>
                  <a:srgbClr val="FFFFFF"/>
                </a:solidFill>
              </a:rPr>
              <a:t>Find Our socials:</a:t>
            </a:r>
          </a:p>
          <a:p>
            <a:pPr marL="457200" lvl="1" indent="0">
              <a:buNone/>
            </a:pPr>
            <a:r>
              <a:rPr lang="en-GB" sz="1800" dirty="0">
                <a:solidFill>
                  <a:srgbClr val="FFFFFF"/>
                </a:solidFill>
              </a:rPr>
              <a:t>YouTube: Smooth Economics</a:t>
            </a:r>
          </a:p>
          <a:p>
            <a:pPr marL="457200" lvl="1" indent="0">
              <a:buNone/>
            </a:pPr>
            <a:r>
              <a:rPr lang="en-GB" sz="1800" dirty="0">
                <a:solidFill>
                  <a:srgbClr val="FFFFFF"/>
                </a:solidFill>
              </a:rPr>
              <a:t>Instagram: @smootheconomics</a:t>
            </a:r>
          </a:p>
          <a:p>
            <a:pPr marL="457200" lvl="1" indent="0">
              <a:buNone/>
            </a:pPr>
            <a:r>
              <a:rPr lang="en-GB" sz="1800" dirty="0">
                <a:solidFill>
                  <a:srgbClr val="FFFFFF"/>
                </a:solidFill>
              </a:rPr>
              <a:t>Twitter: @SmoothEconomics</a:t>
            </a:r>
          </a:p>
          <a:p>
            <a:pPr marL="457200" lvl="1" indent="0">
              <a:buNone/>
            </a:pPr>
            <a:r>
              <a:rPr lang="en-GB" sz="1800" dirty="0">
                <a:solidFill>
                  <a:srgbClr val="FFFFFF"/>
                </a:solidFill>
              </a:rPr>
              <a:t>Facebook: @SmoothEconomics</a:t>
            </a:r>
          </a:p>
          <a:p>
            <a:pPr marL="0" indent="0">
              <a:buNone/>
            </a:pPr>
            <a:endParaRPr lang="en-GB" sz="1800" dirty="0"/>
          </a:p>
        </p:txBody>
      </p:sp>
      <p:pic>
        <p:nvPicPr>
          <p:cNvPr id="11" name="Picture 2" descr="Social Media Icons Set Logo, Social Media Icons, Social Media ...">
            <a:extLst>
              <a:ext uri="{FF2B5EF4-FFF2-40B4-BE49-F238E27FC236}">
                <a16:creationId xmlns:a16="http://schemas.microsoft.com/office/drawing/2014/main" id="{ACAF7EC5-8CDB-49BB-A14C-03C8CB61446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730" t="2602" r="64107" b="68636"/>
          <a:stretch/>
        </p:blipFill>
        <p:spPr bwMode="auto">
          <a:xfrm>
            <a:off x="5586125" y="197110"/>
            <a:ext cx="2020824" cy="192695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Social Media Icons Set Logo, Social Media Icons, Social Media ...">
            <a:extLst>
              <a:ext uri="{FF2B5EF4-FFF2-40B4-BE49-F238E27FC236}">
                <a16:creationId xmlns:a16="http://schemas.microsoft.com/office/drawing/2014/main" id="{5A68899F-AF3D-402C-B36E-B90E3354614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246" t="35695" r="64591" b="35543"/>
          <a:stretch/>
        </p:blipFill>
        <p:spPr bwMode="auto">
          <a:xfrm>
            <a:off x="5586125" y="2492103"/>
            <a:ext cx="3339959" cy="318482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5E98E312-83DA-4D63-8A06-32004EC743C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8052716" y="-1167661"/>
            <a:ext cx="4493844" cy="4493844"/>
          </a:xfrm>
          <a:prstGeom prst="rect">
            <a:avLst/>
          </a:prstGeom>
        </p:spPr>
      </p:pic>
      <p:pic>
        <p:nvPicPr>
          <p:cNvPr id="13" name="Picture 2" descr="Social Media Icons Set Logo, Social Media Icons, Social Media ...">
            <a:extLst>
              <a:ext uri="{FF2B5EF4-FFF2-40B4-BE49-F238E27FC236}">
                <a16:creationId xmlns:a16="http://schemas.microsoft.com/office/drawing/2014/main" id="{FC3F4619-623B-4D24-9990-A59DCBB8926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4918" t="2505" r="34919" b="68733"/>
          <a:stretch/>
        </p:blipFill>
        <p:spPr bwMode="auto">
          <a:xfrm>
            <a:off x="8666678" y="3757469"/>
            <a:ext cx="4366662" cy="416384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Social Media Icons Set Logo, Social Media Icons, Social Media ...">
            <a:extLst>
              <a:ext uri="{FF2B5EF4-FFF2-40B4-BE49-F238E27FC236}">
                <a16:creationId xmlns:a16="http://schemas.microsoft.com/office/drawing/2014/main" id="{B8A781EC-5981-4322-9EF7-8BCADDDD8EE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6108" t="2261" r="3729" b="68977"/>
          <a:stretch/>
        </p:blipFill>
        <p:spPr bwMode="auto">
          <a:xfrm>
            <a:off x="1712708" y="4323088"/>
            <a:ext cx="4736218" cy="45162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8179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lnSpcReduction="10000"/>
          </a:bodyPr>
          <a:lstStyle/>
          <a:p>
            <a:pPr marL="0" indent="0" algn="ctr">
              <a:buNone/>
            </a:pPr>
            <a:r>
              <a:rPr lang="en-GB" u="sng" dirty="0"/>
              <a:t>The Production Function</a:t>
            </a:r>
          </a:p>
          <a:p>
            <a:pPr marL="0" indent="0">
              <a:buNone/>
            </a:pPr>
            <a:r>
              <a:rPr lang="en-GB" b="1" dirty="0">
                <a:solidFill>
                  <a:srgbClr val="FF0000"/>
                </a:solidFill>
              </a:rPr>
              <a:t>Production: </a:t>
            </a:r>
            <a:r>
              <a:rPr lang="en-GB" dirty="0"/>
              <a:t>The manufacturing of goods and services from components or raw materials, i.e. the firms output</a:t>
            </a:r>
            <a:endParaRPr lang="en-GB" b="1" dirty="0">
              <a:solidFill>
                <a:srgbClr val="FF0000"/>
              </a:solidFill>
            </a:endParaRPr>
          </a:p>
          <a:p>
            <a:pPr marL="457200" lvl="1" indent="0">
              <a:buNone/>
            </a:pPr>
            <a:r>
              <a:rPr lang="en-GB" altLang="en-US" dirty="0">
                <a:ea typeface="ＭＳ Ｐゴシック" panose="020B0600070205080204" pitchFamily="34" charset="-128"/>
              </a:rPr>
              <a:t>Production levels depends on the amount and quality of resources (FoP) used in production</a:t>
            </a:r>
          </a:p>
          <a:p>
            <a:pPr marL="0" indent="0">
              <a:buNone/>
            </a:pPr>
            <a:r>
              <a:rPr lang="en-GB" b="1" dirty="0">
                <a:solidFill>
                  <a:schemeClr val="accent1"/>
                </a:solidFill>
              </a:rPr>
              <a:t>Production function: </a:t>
            </a:r>
            <a:r>
              <a:rPr lang="en-GB" dirty="0"/>
              <a:t>a mathematical function that relates the amount of output that can be obtained from a given number of inputs </a:t>
            </a:r>
          </a:p>
          <a:p>
            <a:pPr marL="457200" lvl="1" indent="0">
              <a:buNone/>
              <a:defRPr/>
            </a:pPr>
            <a:r>
              <a:rPr lang="en-GB" dirty="0"/>
              <a:t>It summarises the most technically efficient combinations of L and K to produce output</a:t>
            </a:r>
          </a:p>
          <a:p>
            <a:pPr marL="914400" lvl="2" indent="0">
              <a:buNone/>
            </a:pPr>
            <a:r>
              <a:rPr lang="en-GB" dirty="0"/>
              <a:t>We tend to consider only capital and labour as firm’s have more control here compared to other FoP</a:t>
            </a:r>
          </a:p>
          <a:p>
            <a:pPr marL="457200" lvl="1" indent="0">
              <a:buNone/>
            </a:pPr>
            <a:r>
              <a:rPr lang="en-GB" b="1" dirty="0">
                <a:solidFill>
                  <a:schemeClr val="accent3"/>
                </a:solidFill>
              </a:rPr>
              <a:t>Equation:</a:t>
            </a:r>
            <a:r>
              <a:rPr lang="en-GB" dirty="0"/>
              <a:t> </a:t>
            </a:r>
            <a:r>
              <a:rPr lang="en-GB" i="1" dirty="0">
                <a:solidFill>
                  <a:prstClr val="black"/>
                </a:solidFill>
                <a:latin typeface="Cambria Math" panose="02040503050406030204" pitchFamily="18" charset="0"/>
                <a:ea typeface="Cambria Math" panose="02040503050406030204" pitchFamily="18" charset="0"/>
              </a:rPr>
              <a:t>Q </a:t>
            </a:r>
            <a:r>
              <a:rPr lang="en-GB" dirty="0">
                <a:solidFill>
                  <a:prstClr val="black"/>
                </a:solidFill>
                <a:latin typeface="Cambria Math" panose="02040503050406030204" pitchFamily="18" charset="0"/>
                <a:ea typeface="Cambria Math" panose="02040503050406030204" pitchFamily="18" charset="0"/>
              </a:rPr>
              <a:t>=</a:t>
            </a:r>
            <a:r>
              <a:rPr lang="en-GB" i="1" dirty="0">
                <a:solidFill>
                  <a:prstClr val="black"/>
                </a:solidFill>
                <a:latin typeface="Cambria Math" panose="02040503050406030204" pitchFamily="18" charset="0"/>
                <a:ea typeface="Cambria Math" panose="02040503050406030204" pitchFamily="18" charset="0"/>
              </a:rPr>
              <a:t> f(L, K)</a:t>
            </a:r>
            <a:r>
              <a:rPr lang="en-GB" b="1" dirty="0">
                <a:solidFill>
                  <a:schemeClr val="accent1"/>
                </a:solidFill>
                <a:ea typeface="Cambria Math" panose="02040503050406030204" pitchFamily="18" charset="0"/>
              </a:rPr>
              <a:t> </a:t>
            </a:r>
          </a:p>
          <a:p>
            <a:pPr marL="457200" lvl="1" indent="0">
              <a:buNone/>
            </a:pPr>
            <a:r>
              <a:rPr lang="en-GB" b="1" dirty="0">
                <a:solidFill>
                  <a:schemeClr val="accent1"/>
                </a:solidFill>
                <a:ea typeface="Cambria Math" panose="02040503050406030204" pitchFamily="18" charset="0"/>
              </a:rPr>
              <a:t>N.B.</a:t>
            </a:r>
            <a:r>
              <a:rPr lang="en-GB" dirty="0">
                <a:ea typeface="Cambria Math" panose="02040503050406030204" pitchFamily="18" charset="0"/>
              </a:rPr>
              <a:t> Whilst in the long run K and L are fully flexible, in the short run we often assume that only L can be adjusted, and that K is therefore fixed</a:t>
            </a:r>
            <a:endParaRPr lang="en-GB" i="1" dirty="0">
              <a:solidFill>
                <a:prstClr val="black"/>
              </a:solidFill>
              <a:latin typeface="Cambria Math" panose="02040503050406030204" pitchFamily="18" charset="0"/>
              <a:ea typeface="Cambria Math" panose="02040503050406030204" pitchFamily="18" charset="0"/>
            </a:endParaRPr>
          </a:p>
          <a:p>
            <a:pPr marL="0" indent="0">
              <a:buNone/>
            </a:pPr>
            <a:r>
              <a:rPr lang="en-GB" b="1" dirty="0">
                <a:solidFill>
                  <a:schemeClr val="accent3"/>
                </a:solidFill>
              </a:rPr>
              <a:t>Average Product: </a:t>
            </a:r>
            <a:r>
              <a:rPr lang="en-GB" dirty="0"/>
              <a:t>The average output produced by each input. It is a way for companies to measure total output produced with a particular combination of variable inputs.</a:t>
            </a:r>
          </a:p>
          <a:p>
            <a:pPr marL="457200" lvl="1" indent="0">
              <a:buNone/>
            </a:pPr>
            <a:r>
              <a:rPr lang="en-GB" b="1" dirty="0">
                <a:solidFill>
                  <a:schemeClr val="accent3"/>
                </a:solidFill>
              </a:rPr>
              <a:t>Equation (average product of labour):</a:t>
            </a:r>
            <a:r>
              <a:rPr lang="en-GB" dirty="0"/>
              <a:t> </a:t>
            </a:r>
            <a:r>
              <a:rPr lang="en-GB" i="1" dirty="0">
                <a:solidFill>
                  <a:prstClr val="black"/>
                </a:solidFill>
                <a:latin typeface="Cambria Math" panose="02040503050406030204" pitchFamily="18" charset="0"/>
                <a:ea typeface="Cambria Math" panose="02040503050406030204" pitchFamily="18" charset="0"/>
              </a:rPr>
              <a:t>AP  </a:t>
            </a:r>
            <a:r>
              <a:rPr lang="en-GB" dirty="0">
                <a:solidFill>
                  <a:prstClr val="black"/>
                </a:solidFill>
                <a:latin typeface="Cambria Math" panose="02040503050406030204" pitchFamily="18" charset="0"/>
                <a:ea typeface="Cambria Math" panose="02040503050406030204" pitchFamily="18" charset="0"/>
              </a:rPr>
              <a:t>=</a:t>
            </a:r>
            <a:r>
              <a:rPr lang="en-GB" i="1" dirty="0">
                <a:solidFill>
                  <a:prstClr val="black"/>
                </a:solidFill>
                <a:latin typeface="Cambria Math" panose="02040503050406030204" pitchFamily="18" charset="0"/>
                <a:ea typeface="Cambria Math" panose="02040503050406030204" pitchFamily="18" charset="0"/>
              </a:rPr>
              <a:t> Q/L</a:t>
            </a:r>
          </a:p>
          <a:p>
            <a:pPr marL="0" indent="0">
              <a:buNone/>
            </a:pPr>
            <a:r>
              <a:rPr lang="en-GB" b="1" dirty="0">
                <a:solidFill>
                  <a:schemeClr val="accent3"/>
                </a:solidFill>
              </a:rPr>
              <a:t>Marginal Product: </a:t>
            </a:r>
            <a:r>
              <a:rPr lang="en-GB" dirty="0"/>
              <a:t>The addition to total output from an incremental increase in a given factor input</a:t>
            </a:r>
          </a:p>
          <a:p>
            <a:pPr marL="457200" lvl="1" indent="0">
              <a:buNone/>
            </a:pPr>
            <a:r>
              <a:rPr lang="en-GB" b="1" dirty="0">
                <a:solidFill>
                  <a:schemeClr val="accent3"/>
                </a:solidFill>
              </a:rPr>
              <a:t>Equation (marginal product of labour):</a:t>
            </a:r>
            <a:r>
              <a:rPr lang="en-GB" dirty="0"/>
              <a:t> </a:t>
            </a:r>
            <a:r>
              <a:rPr lang="en-GB" i="1" dirty="0">
                <a:solidFill>
                  <a:prstClr val="black"/>
                </a:solidFill>
                <a:latin typeface="Cambria Math" panose="02040503050406030204" pitchFamily="18" charset="0"/>
                <a:ea typeface="Cambria Math" panose="02040503050406030204" pitchFamily="18" charset="0"/>
              </a:rPr>
              <a:t>MP  </a:t>
            </a:r>
            <a:r>
              <a:rPr lang="en-GB" dirty="0">
                <a:solidFill>
                  <a:prstClr val="black"/>
                </a:solidFill>
                <a:latin typeface="Cambria Math" panose="02040503050406030204" pitchFamily="18" charset="0"/>
                <a:ea typeface="Cambria Math" panose="02040503050406030204" pitchFamily="18" charset="0"/>
              </a:rPr>
              <a:t>=</a:t>
            </a:r>
            <a:r>
              <a:rPr lang="en-GB" i="1" dirty="0">
                <a:solidFill>
                  <a:prstClr val="black"/>
                </a:solidFill>
                <a:latin typeface="Cambria Math" panose="02040503050406030204" pitchFamily="18" charset="0"/>
                <a:ea typeface="Cambria Math" panose="02040503050406030204" pitchFamily="18" charset="0"/>
              </a:rPr>
              <a:t> ∆Q/∆L</a:t>
            </a:r>
          </a:p>
        </p:txBody>
      </p:sp>
    </p:spTree>
    <p:extLst>
      <p:ext uri="{BB962C8B-B14F-4D97-AF65-F5344CB8AC3E}">
        <p14:creationId xmlns:p14="http://schemas.microsoft.com/office/powerpoint/2010/main" val="3968166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fade">
                                      <p:cBhvr>
                                        <p:cTn id="6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2CE4E243-6E89-4EE0-AE8A-43B397F9614B}"/>
              </a:ext>
            </a:extLst>
          </p:cNvPr>
          <p:cNvSpPr/>
          <p:nvPr/>
        </p:nvSpPr>
        <p:spPr>
          <a:xfrm>
            <a:off x="6741315" y="536660"/>
            <a:ext cx="5144086" cy="6133514"/>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73" name="Group 72">
            <a:extLst>
              <a:ext uri="{FF2B5EF4-FFF2-40B4-BE49-F238E27FC236}">
                <a16:creationId xmlns:a16="http://schemas.microsoft.com/office/drawing/2014/main" id="{3030F355-F7D3-48C8-B700-4F2ED5604BE8}"/>
              </a:ext>
            </a:extLst>
          </p:cNvPr>
          <p:cNvGrpSpPr/>
          <p:nvPr/>
        </p:nvGrpSpPr>
        <p:grpSpPr>
          <a:xfrm>
            <a:off x="6741691" y="534575"/>
            <a:ext cx="5144086" cy="6147162"/>
            <a:chOff x="6740349" y="520924"/>
            <a:chExt cx="5144086" cy="6147162"/>
          </a:xfrm>
        </p:grpSpPr>
        <p:sp>
          <p:nvSpPr>
            <p:cNvPr id="2" name="Rectangle 1">
              <a:extLst>
                <a:ext uri="{FF2B5EF4-FFF2-40B4-BE49-F238E27FC236}">
                  <a16:creationId xmlns:a16="http://schemas.microsoft.com/office/drawing/2014/main" id="{2CE4E243-6E89-4EE0-AE8A-43B397F9614B}"/>
                </a:ext>
              </a:extLst>
            </p:cNvPr>
            <p:cNvSpPr/>
            <p:nvPr/>
          </p:nvSpPr>
          <p:spPr>
            <a:xfrm>
              <a:off x="6740349" y="520924"/>
              <a:ext cx="5144086" cy="6147162"/>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41" name="Group 40">
              <a:extLst>
                <a:ext uri="{FF2B5EF4-FFF2-40B4-BE49-F238E27FC236}">
                  <a16:creationId xmlns:a16="http://schemas.microsoft.com/office/drawing/2014/main" id="{97BA3334-2C68-45A7-8E17-261402992B17}"/>
                </a:ext>
              </a:extLst>
            </p:cNvPr>
            <p:cNvGrpSpPr/>
            <p:nvPr/>
          </p:nvGrpSpPr>
          <p:grpSpPr>
            <a:xfrm>
              <a:off x="6850963" y="567501"/>
              <a:ext cx="4998822" cy="5947841"/>
              <a:chOff x="7160455" y="609705"/>
              <a:chExt cx="4998822" cy="5947841"/>
            </a:xfrm>
          </p:grpSpPr>
          <p:cxnSp>
            <p:nvCxnSpPr>
              <p:cNvPr id="42" name="Straight Connector 41">
                <a:extLst>
                  <a:ext uri="{FF2B5EF4-FFF2-40B4-BE49-F238E27FC236}">
                    <a16:creationId xmlns:a16="http://schemas.microsoft.com/office/drawing/2014/main" id="{27DCA1AA-8966-402C-BC4C-05CB0BC4FA9E}"/>
                  </a:ext>
                </a:extLst>
              </p:cNvPr>
              <p:cNvCxnSpPr>
                <a:cxnSpLocks/>
              </p:cNvCxnSpPr>
              <p:nvPr/>
            </p:nvCxnSpPr>
            <p:spPr>
              <a:xfrm>
                <a:off x="7795165" y="1009815"/>
                <a:ext cx="0" cy="2880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D169C60E-C710-4B1C-BAEF-F2D95574FCBF}"/>
                  </a:ext>
                </a:extLst>
              </p:cNvPr>
              <p:cNvCxnSpPr>
                <a:cxnSpLocks/>
              </p:cNvCxnSpPr>
              <p:nvPr/>
            </p:nvCxnSpPr>
            <p:spPr>
              <a:xfrm>
                <a:off x="7784530" y="3883065"/>
                <a:ext cx="3750978" cy="67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3A08C3CA-CFD2-4841-A3C9-B044B90A153E}"/>
                  </a:ext>
                </a:extLst>
              </p:cNvPr>
              <p:cNvSpPr txBox="1"/>
              <p:nvPr/>
            </p:nvSpPr>
            <p:spPr>
              <a:xfrm>
                <a:off x="10860259" y="5849660"/>
                <a:ext cx="1247539" cy="707886"/>
              </a:xfrm>
              <a:prstGeom prst="rect">
                <a:avLst/>
              </a:prstGeom>
              <a:noFill/>
              <a:ln>
                <a:noFill/>
              </a:ln>
            </p:spPr>
            <p:txBody>
              <a:bodyPr wrap="square" rtlCol="0">
                <a:spAutoFit/>
              </a:bodyPr>
              <a:lstStyle/>
              <a:p>
                <a:pPr algn="ctr"/>
                <a:r>
                  <a:rPr lang="en-GB" sz="2000" dirty="0"/>
                  <a:t>Quantity of Labour</a:t>
                </a:r>
              </a:p>
            </p:txBody>
          </p:sp>
          <p:sp>
            <p:nvSpPr>
              <p:cNvPr id="45" name="TextBox 44">
                <a:extLst>
                  <a:ext uri="{FF2B5EF4-FFF2-40B4-BE49-F238E27FC236}">
                    <a16:creationId xmlns:a16="http://schemas.microsoft.com/office/drawing/2014/main" id="{9869ADED-4849-4290-B0C5-3E0ADA0836F2}"/>
                  </a:ext>
                </a:extLst>
              </p:cNvPr>
              <p:cNvSpPr txBox="1"/>
              <p:nvPr/>
            </p:nvSpPr>
            <p:spPr>
              <a:xfrm>
                <a:off x="7160455" y="609705"/>
                <a:ext cx="1034528" cy="400110"/>
              </a:xfrm>
              <a:prstGeom prst="rect">
                <a:avLst/>
              </a:prstGeom>
              <a:noFill/>
              <a:ln>
                <a:noFill/>
              </a:ln>
            </p:spPr>
            <p:txBody>
              <a:bodyPr wrap="square" rtlCol="0">
                <a:spAutoFit/>
              </a:bodyPr>
              <a:lstStyle/>
              <a:p>
                <a:pPr algn="ctr"/>
                <a:r>
                  <a:rPr lang="en-GB" sz="2000" dirty="0"/>
                  <a:t>Output</a:t>
                </a:r>
              </a:p>
            </p:txBody>
          </p:sp>
          <p:cxnSp>
            <p:nvCxnSpPr>
              <p:cNvPr id="46" name="Straight Connector 45">
                <a:extLst>
                  <a:ext uri="{FF2B5EF4-FFF2-40B4-BE49-F238E27FC236}">
                    <a16:creationId xmlns:a16="http://schemas.microsoft.com/office/drawing/2014/main" id="{8E1223E4-E37C-480E-8977-1ADD1DDD81E0}"/>
                  </a:ext>
                </a:extLst>
              </p:cNvPr>
              <p:cNvCxnSpPr>
                <a:cxnSpLocks/>
              </p:cNvCxnSpPr>
              <p:nvPr/>
            </p:nvCxnSpPr>
            <p:spPr>
              <a:xfrm flipH="1">
                <a:off x="7790069" y="4313614"/>
                <a:ext cx="5096" cy="190261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F7B7090C-1E1B-444B-BA3B-5A44458F0CE6}"/>
                  </a:ext>
                </a:extLst>
              </p:cNvPr>
              <p:cNvCxnSpPr>
                <a:cxnSpLocks/>
              </p:cNvCxnSpPr>
              <p:nvPr/>
            </p:nvCxnSpPr>
            <p:spPr>
              <a:xfrm>
                <a:off x="7779434" y="5928123"/>
                <a:ext cx="375607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66A3800F-0DA9-4DB2-90A7-0FDA84FBB82A}"/>
                  </a:ext>
                </a:extLst>
              </p:cNvPr>
              <p:cNvSpPr txBox="1"/>
              <p:nvPr/>
            </p:nvSpPr>
            <p:spPr>
              <a:xfrm>
                <a:off x="10911738" y="3850113"/>
                <a:ext cx="1247539" cy="707886"/>
              </a:xfrm>
              <a:prstGeom prst="rect">
                <a:avLst/>
              </a:prstGeom>
              <a:noFill/>
              <a:ln>
                <a:noFill/>
              </a:ln>
            </p:spPr>
            <p:txBody>
              <a:bodyPr wrap="square" rtlCol="0">
                <a:spAutoFit/>
              </a:bodyPr>
              <a:lstStyle/>
              <a:p>
                <a:pPr algn="ctr"/>
                <a:r>
                  <a:rPr lang="en-GB" sz="2000" dirty="0"/>
                  <a:t>Quantity of Labour</a:t>
                </a:r>
              </a:p>
            </p:txBody>
          </p:sp>
          <p:cxnSp>
            <p:nvCxnSpPr>
              <p:cNvPr id="49" name="Straight Connector 48">
                <a:extLst>
                  <a:ext uri="{FF2B5EF4-FFF2-40B4-BE49-F238E27FC236}">
                    <a16:creationId xmlns:a16="http://schemas.microsoft.com/office/drawing/2014/main" id="{C36AAB44-4CC1-401F-9879-33814B8098CC}"/>
                  </a:ext>
                </a:extLst>
              </p:cNvPr>
              <p:cNvCxnSpPr>
                <a:cxnSpLocks/>
              </p:cNvCxnSpPr>
              <p:nvPr/>
            </p:nvCxnSpPr>
            <p:spPr>
              <a:xfrm>
                <a:off x="8738998" y="3041134"/>
                <a:ext cx="0" cy="2886989"/>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362D14E8-4168-4621-A96C-BE1C2BA614A3}"/>
                  </a:ext>
                </a:extLst>
              </p:cNvPr>
              <p:cNvCxnSpPr>
                <a:cxnSpLocks/>
              </p:cNvCxnSpPr>
              <p:nvPr/>
            </p:nvCxnSpPr>
            <p:spPr>
              <a:xfrm flipH="1">
                <a:off x="9165083" y="2298148"/>
                <a:ext cx="0" cy="3600000"/>
              </a:xfrm>
              <a:prstGeom prst="line">
                <a:avLst/>
              </a:prstGeom>
              <a:ln/>
            </p:spPr>
            <p:style>
              <a:lnRef idx="1">
                <a:schemeClr val="dk1"/>
              </a:lnRef>
              <a:fillRef idx="0">
                <a:schemeClr val="dk1"/>
              </a:fillRef>
              <a:effectRef idx="0">
                <a:schemeClr val="dk1"/>
              </a:effectRef>
              <a:fontRef idx="minor">
                <a:schemeClr val="tx1"/>
              </a:fontRef>
            </p:style>
          </p:cxnSp>
          <p:cxnSp>
            <p:nvCxnSpPr>
              <p:cNvPr id="51" name="Straight Connector 50">
                <a:extLst>
                  <a:ext uri="{FF2B5EF4-FFF2-40B4-BE49-F238E27FC236}">
                    <a16:creationId xmlns:a16="http://schemas.microsoft.com/office/drawing/2014/main" id="{16648BB1-17EA-47F6-AE49-8F22E2F457B3}"/>
                  </a:ext>
                </a:extLst>
              </p:cNvPr>
              <p:cNvCxnSpPr>
                <a:cxnSpLocks/>
              </p:cNvCxnSpPr>
              <p:nvPr/>
            </p:nvCxnSpPr>
            <p:spPr>
              <a:xfrm flipH="1">
                <a:off x="10112318" y="1514096"/>
                <a:ext cx="8885" cy="439200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D946A49C-4427-48F2-88F4-C15B5ABE5B16}"/>
                  </a:ext>
                </a:extLst>
              </p:cNvPr>
              <p:cNvCxnSpPr>
                <a:cxnSpLocks/>
              </p:cNvCxnSpPr>
              <p:nvPr/>
            </p:nvCxnSpPr>
            <p:spPr>
              <a:xfrm flipV="1">
                <a:off x="8738998" y="1147255"/>
                <a:ext cx="0" cy="1872000"/>
              </a:xfrm>
              <a:prstGeom prst="line">
                <a:avLst/>
              </a:prstGeom>
              <a:ln>
                <a:solidFill>
                  <a:schemeClr val="accent3"/>
                </a:solidFill>
                <a:prstDash val="lgDash"/>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C71B158-8F58-405D-8FEB-4FAA4B869BDF}"/>
                  </a:ext>
                </a:extLst>
              </p:cNvPr>
              <p:cNvCxnSpPr>
                <a:cxnSpLocks/>
              </p:cNvCxnSpPr>
              <p:nvPr/>
            </p:nvCxnSpPr>
            <p:spPr>
              <a:xfrm flipV="1">
                <a:off x="9163177" y="1156293"/>
                <a:ext cx="4225" cy="1116000"/>
              </a:xfrm>
              <a:prstGeom prst="line">
                <a:avLst/>
              </a:prstGeom>
              <a:ln>
                <a:solidFill>
                  <a:schemeClr val="accent3"/>
                </a:solidFill>
                <a:prstDash val="lgDash"/>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7388A91-4699-4707-869D-84064DCD605E}"/>
                  </a:ext>
                </a:extLst>
              </p:cNvPr>
              <p:cNvCxnSpPr>
                <a:cxnSpLocks/>
              </p:cNvCxnSpPr>
              <p:nvPr/>
            </p:nvCxnSpPr>
            <p:spPr>
              <a:xfrm flipH="1" flipV="1">
                <a:off x="10109965" y="1160585"/>
                <a:ext cx="13590" cy="353512"/>
              </a:xfrm>
              <a:prstGeom prst="line">
                <a:avLst/>
              </a:prstGeom>
              <a:ln>
                <a:solidFill>
                  <a:schemeClr val="accent3"/>
                </a:solidFill>
                <a:prstDash val="lgDash"/>
              </a:ln>
            </p:spPr>
            <p:style>
              <a:lnRef idx="1">
                <a:schemeClr val="accent1"/>
              </a:lnRef>
              <a:fillRef idx="0">
                <a:schemeClr val="accent1"/>
              </a:fillRef>
              <a:effectRef idx="0">
                <a:schemeClr val="accent1"/>
              </a:effectRef>
              <a:fontRef idx="minor">
                <a:schemeClr val="tx1"/>
              </a:fontRef>
            </p:style>
          </p:cxnSp>
          <p:sp>
            <p:nvSpPr>
              <p:cNvPr id="55" name="Freeform: Shape 54">
                <a:extLst>
                  <a:ext uri="{FF2B5EF4-FFF2-40B4-BE49-F238E27FC236}">
                    <a16:creationId xmlns:a16="http://schemas.microsoft.com/office/drawing/2014/main" id="{11E15666-1AE5-46D3-AD28-D6F0EC1ABAC7}"/>
                  </a:ext>
                </a:extLst>
              </p:cNvPr>
              <p:cNvSpPr/>
              <p:nvPr/>
            </p:nvSpPr>
            <p:spPr>
              <a:xfrm>
                <a:off x="7906042" y="4963288"/>
                <a:ext cx="2381927" cy="1177196"/>
              </a:xfrm>
              <a:custGeom>
                <a:avLst/>
                <a:gdLst>
                  <a:gd name="connsiteX0" fmla="*/ 0 w 1997612"/>
                  <a:gd name="connsiteY0" fmla="*/ 352576 h 788675"/>
                  <a:gd name="connsiteX1" fmla="*/ 844062 w 1997612"/>
                  <a:gd name="connsiteY1" fmla="*/ 14952 h 788675"/>
                  <a:gd name="connsiteX2" fmla="*/ 1997612 w 1997612"/>
                  <a:gd name="connsiteY2" fmla="*/ 788675 h 788675"/>
                  <a:gd name="connsiteX3" fmla="*/ 1997612 w 1997612"/>
                  <a:gd name="connsiteY3" fmla="*/ 788675 h 788675"/>
                  <a:gd name="connsiteX0" fmla="*/ 0 w 1997612"/>
                  <a:gd name="connsiteY0" fmla="*/ 266559 h 803612"/>
                  <a:gd name="connsiteX1" fmla="*/ 844062 w 1997612"/>
                  <a:gd name="connsiteY1" fmla="*/ 29889 h 803612"/>
                  <a:gd name="connsiteX2" fmla="*/ 1997612 w 1997612"/>
                  <a:gd name="connsiteY2" fmla="*/ 803612 h 803612"/>
                  <a:gd name="connsiteX3" fmla="*/ 1997612 w 1997612"/>
                  <a:gd name="connsiteY3" fmla="*/ 803612 h 803612"/>
                </a:gdLst>
                <a:ahLst/>
                <a:cxnLst>
                  <a:cxn ang="0">
                    <a:pos x="connsiteX0" y="connsiteY0"/>
                  </a:cxn>
                  <a:cxn ang="0">
                    <a:pos x="connsiteX1" y="connsiteY1"/>
                  </a:cxn>
                  <a:cxn ang="0">
                    <a:pos x="connsiteX2" y="connsiteY2"/>
                  </a:cxn>
                  <a:cxn ang="0">
                    <a:pos x="connsiteX3" y="connsiteY3"/>
                  </a:cxn>
                </a:cxnLst>
                <a:rect l="l" t="t" r="r" b="b"/>
                <a:pathLst>
                  <a:path w="1997612" h="803612">
                    <a:moveTo>
                      <a:pt x="0" y="266559"/>
                    </a:moveTo>
                    <a:cubicBezTo>
                      <a:pt x="255563" y="61405"/>
                      <a:pt x="511127" y="-59620"/>
                      <a:pt x="844062" y="29889"/>
                    </a:cubicBezTo>
                    <a:cubicBezTo>
                      <a:pt x="1176997" y="119398"/>
                      <a:pt x="1997612" y="803612"/>
                      <a:pt x="1997612" y="803612"/>
                    </a:cubicBezTo>
                    <a:lnTo>
                      <a:pt x="1997612" y="803612"/>
                    </a:lnTo>
                  </a:path>
                </a:pathLst>
              </a:cu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Freeform: Shape 55">
                <a:extLst>
                  <a:ext uri="{FF2B5EF4-FFF2-40B4-BE49-F238E27FC236}">
                    <a16:creationId xmlns:a16="http://schemas.microsoft.com/office/drawing/2014/main" id="{B1A352D5-060D-4BBC-8DB7-E8A568C90F2E}"/>
                  </a:ext>
                </a:extLst>
              </p:cNvPr>
              <p:cNvSpPr/>
              <p:nvPr/>
            </p:nvSpPr>
            <p:spPr>
              <a:xfrm>
                <a:off x="7891976" y="5148722"/>
                <a:ext cx="2288146" cy="506489"/>
              </a:xfrm>
              <a:custGeom>
                <a:avLst/>
                <a:gdLst>
                  <a:gd name="connsiteX0" fmla="*/ 0 w 2616591"/>
                  <a:gd name="connsiteY0" fmla="*/ 295658 h 337861"/>
                  <a:gd name="connsiteX1" fmla="*/ 1406769 w 2616591"/>
                  <a:gd name="connsiteY1" fmla="*/ 236 h 337861"/>
                  <a:gd name="connsiteX2" fmla="*/ 2616591 w 2616591"/>
                  <a:gd name="connsiteY2" fmla="*/ 337861 h 337861"/>
                  <a:gd name="connsiteX3" fmla="*/ 2616591 w 2616591"/>
                  <a:gd name="connsiteY3" fmla="*/ 337861 h 337861"/>
                  <a:gd name="connsiteX4" fmla="*/ 2616591 w 2616591"/>
                  <a:gd name="connsiteY4" fmla="*/ 337861 h 337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6591" h="337861">
                    <a:moveTo>
                      <a:pt x="0" y="295658"/>
                    </a:moveTo>
                    <a:cubicBezTo>
                      <a:pt x="485335" y="144430"/>
                      <a:pt x="970671" y="-6798"/>
                      <a:pt x="1406769" y="236"/>
                    </a:cubicBezTo>
                    <a:cubicBezTo>
                      <a:pt x="1842867" y="7270"/>
                      <a:pt x="2616591" y="337861"/>
                      <a:pt x="2616591" y="337861"/>
                    </a:cubicBezTo>
                    <a:lnTo>
                      <a:pt x="2616591" y="337861"/>
                    </a:lnTo>
                    <a:lnTo>
                      <a:pt x="2616591" y="337861"/>
                    </a:lnTo>
                  </a:path>
                </a:pathLst>
              </a:cu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7" name="Straight Connector 56">
                <a:extLst>
                  <a:ext uri="{FF2B5EF4-FFF2-40B4-BE49-F238E27FC236}">
                    <a16:creationId xmlns:a16="http://schemas.microsoft.com/office/drawing/2014/main" id="{F6C811CB-41AC-4148-90BE-1812D6E4175B}"/>
                  </a:ext>
                </a:extLst>
              </p:cNvPr>
              <p:cNvCxnSpPr/>
              <p:nvPr/>
            </p:nvCxnSpPr>
            <p:spPr>
              <a:xfrm flipH="1">
                <a:off x="7790068" y="1145535"/>
                <a:ext cx="2700000"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FA0D4F86-D61B-4FBC-AE1F-7AD86F726CB6}"/>
                  </a:ext>
                </a:extLst>
              </p:cNvPr>
              <p:cNvSpPr txBox="1"/>
              <p:nvPr/>
            </p:nvSpPr>
            <p:spPr>
              <a:xfrm>
                <a:off x="7785952" y="855927"/>
                <a:ext cx="1034528" cy="307777"/>
              </a:xfrm>
              <a:prstGeom prst="rect">
                <a:avLst/>
              </a:prstGeom>
              <a:noFill/>
              <a:ln>
                <a:noFill/>
              </a:ln>
            </p:spPr>
            <p:txBody>
              <a:bodyPr wrap="square" rtlCol="0">
                <a:spAutoFit/>
              </a:bodyPr>
              <a:lstStyle/>
              <a:p>
                <a:pPr algn="ctr"/>
                <a:r>
                  <a:rPr lang="en-GB" sz="1400" dirty="0">
                    <a:solidFill>
                      <a:schemeClr val="accent3"/>
                    </a:solidFill>
                  </a:rPr>
                  <a:t>Stage 1</a:t>
                </a:r>
              </a:p>
            </p:txBody>
          </p:sp>
          <p:sp>
            <p:nvSpPr>
              <p:cNvPr id="59" name="TextBox 58">
                <a:extLst>
                  <a:ext uri="{FF2B5EF4-FFF2-40B4-BE49-F238E27FC236}">
                    <a16:creationId xmlns:a16="http://schemas.microsoft.com/office/drawing/2014/main" id="{78A2244F-7223-4D9C-AB32-24497CED1F49}"/>
                  </a:ext>
                </a:extLst>
              </p:cNvPr>
              <p:cNvSpPr txBox="1"/>
              <p:nvPr/>
            </p:nvSpPr>
            <p:spPr>
              <a:xfrm>
                <a:off x="8775132" y="852808"/>
                <a:ext cx="1034528" cy="307777"/>
              </a:xfrm>
              <a:prstGeom prst="rect">
                <a:avLst/>
              </a:prstGeom>
              <a:noFill/>
              <a:ln>
                <a:noFill/>
              </a:ln>
            </p:spPr>
            <p:txBody>
              <a:bodyPr wrap="square" rtlCol="0">
                <a:spAutoFit/>
              </a:bodyPr>
              <a:lstStyle/>
              <a:p>
                <a:pPr algn="ctr"/>
                <a:r>
                  <a:rPr lang="en-GB" sz="1400" dirty="0">
                    <a:solidFill>
                      <a:schemeClr val="accent3"/>
                    </a:solidFill>
                  </a:rPr>
                  <a:t>Stage 2</a:t>
                </a:r>
              </a:p>
            </p:txBody>
          </p:sp>
          <p:sp>
            <p:nvSpPr>
              <p:cNvPr id="60" name="TextBox 59">
                <a:extLst>
                  <a:ext uri="{FF2B5EF4-FFF2-40B4-BE49-F238E27FC236}">
                    <a16:creationId xmlns:a16="http://schemas.microsoft.com/office/drawing/2014/main" id="{3BDDCDEF-9F5D-405A-973A-0BEB1DB973FF}"/>
                  </a:ext>
                </a:extLst>
              </p:cNvPr>
              <p:cNvSpPr txBox="1"/>
              <p:nvPr/>
            </p:nvSpPr>
            <p:spPr>
              <a:xfrm>
                <a:off x="9972804" y="827055"/>
                <a:ext cx="1034528" cy="307777"/>
              </a:xfrm>
              <a:prstGeom prst="rect">
                <a:avLst/>
              </a:prstGeom>
              <a:noFill/>
              <a:ln>
                <a:noFill/>
              </a:ln>
            </p:spPr>
            <p:txBody>
              <a:bodyPr wrap="square" rtlCol="0">
                <a:spAutoFit/>
              </a:bodyPr>
              <a:lstStyle/>
              <a:p>
                <a:pPr algn="ctr"/>
                <a:r>
                  <a:rPr lang="en-GB" sz="1400" dirty="0">
                    <a:solidFill>
                      <a:schemeClr val="accent3"/>
                    </a:solidFill>
                  </a:rPr>
                  <a:t>Stage 3</a:t>
                </a:r>
              </a:p>
            </p:txBody>
          </p:sp>
          <p:cxnSp>
            <p:nvCxnSpPr>
              <p:cNvPr id="62" name="Straight Connector 61">
                <a:extLst>
                  <a:ext uri="{FF2B5EF4-FFF2-40B4-BE49-F238E27FC236}">
                    <a16:creationId xmlns:a16="http://schemas.microsoft.com/office/drawing/2014/main" id="{1B2C755B-4DF1-4BF2-ADCF-4F052D1C1994}"/>
                  </a:ext>
                </a:extLst>
              </p:cNvPr>
              <p:cNvCxnSpPr>
                <a:cxnSpLocks/>
              </p:cNvCxnSpPr>
              <p:nvPr/>
            </p:nvCxnSpPr>
            <p:spPr>
              <a:xfrm flipV="1">
                <a:off x="7779434" y="1488788"/>
                <a:ext cx="2099321" cy="239578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grpSp>
        <p:sp>
          <p:nvSpPr>
            <p:cNvPr id="67" name="TextBox 66">
              <a:extLst>
                <a:ext uri="{FF2B5EF4-FFF2-40B4-BE49-F238E27FC236}">
                  <a16:creationId xmlns:a16="http://schemas.microsoft.com/office/drawing/2014/main" id="{016994C6-6A1D-46E1-A239-6F9EAE077E86}"/>
                </a:ext>
              </a:extLst>
            </p:cNvPr>
            <p:cNvSpPr txBox="1"/>
            <p:nvPr/>
          </p:nvSpPr>
          <p:spPr>
            <a:xfrm>
              <a:off x="7752909" y="3485831"/>
              <a:ext cx="1039771" cy="338554"/>
            </a:xfrm>
            <a:prstGeom prst="rect">
              <a:avLst/>
            </a:prstGeom>
            <a:noFill/>
            <a:ln>
              <a:noFill/>
            </a:ln>
          </p:spPr>
          <p:txBody>
            <a:bodyPr wrap="square" rtlCol="0">
              <a:spAutoFit/>
            </a:bodyPr>
            <a:lstStyle/>
            <a:p>
              <a:r>
                <a:rPr lang="en-GB" sz="1600" b="1" dirty="0">
                  <a:solidFill>
                    <a:schemeClr val="accent1"/>
                  </a:solidFill>
                </a:rPr>
                <a:t>TP</a:t>
              </a:r>
            </a:p>
          </p:txBody>
        </p:sp>
        <p:sp>
          <p:nvSpPr>
            <p:cNvPr id="68" name="TextBox 67">
              <a:extLst>
                <a:ext uri="{FF2B5EF4-FFF2-40B4-BE49-F238E27FC236}">
                  <a16:creationId xmlns:a16="http://schemas.microsoft.com/office/drawing/2014/main" id="{9B2FB5E6-F212-4D98-8B21-110D03CFE5B0}"/>
                </a:ext>
              </a:extLst>
            </p:cNvPr>
            <p:cNvSpPr txBox="1"/>
            <p:nvPr/>
          </p:nvSpPr>
          <p:spPr>
            <a:xfrm>
              <a:off x="7548584" y="5453341"/>
              <a:ext cx="1039771" cy="338554"/>
            </a:xfrm>
            <a:prstGeom prst="rect">
              <a:avLst/>
            </a:prstGeom>
            <a:noFill/>
            <a:ln>
              <a:noFill/>
            </a:ln>
          </p:spPr>
          <p:txBody>
            <a:bodyPr wrap="square" rtlCol="0">
              <a:spAutoFit/>
            </a:bodyPr>
            <a:lstStyle/>
            <a:p>
              <a:r>
                <a:rPr lang="en-GB" sz="1600" b="1" dirty="0">
                  <a:solidFill>
                    <a:schemeClr val="accent5"/>
                  </a:solidFill>
                </a:rPr>
                <a:t>AP</a:t>
              </a:r>
            </a:p>
          </p:txBody>
        </p:sp>
        <p:sp>
          <p:nvSpPr>
            <p:cNvPr id="70" name="TextBox 69">
              <a:extLst>
                <a:ext uri="{FF2B5EF4-FFF2-40B4-BE49-F238E27FC236}">
                  <a16:creationId xmlns:a16="http://schemas.microsoft.com/office/drawing/2014/main" id="{4E0CBB4B-81E1-48E8-8912-B988FCC0151C}"/>
                </a:ext>
              </a:extLst>
            </p:cNvPr>
            <p:cNvSpPr txBox="1"/>
            <p:nvPr/>
          </p:nvSpPr>
          <p:spPr>
            <a:xfrm>
              <a:off x="7496308" y="4849883"/>
              <a:ext cx="1039771" cy="338554"/>
            </a:xfrm>
            <a:prstGeom prst="rect">
              <a:avLst/>
            </a:prstGeom>
            <a:noFill/>
            <a:ln>
              <a:noFill/>
            </a:ln>
          </p:spPr>
          <p:txBody>
            <a:bodyPr wrap="square" rtlCol="0">
              <a:spAutoFit/>
            </a:bodyPr>
            <a:lstStyle/>
            <a:p>
              <a:r>
                <a:rPr lang="en-GB" sz="1600" b="1" dirty="0">
                  <a:solidFill>
                    <a:schemeClr val="accent2"/>
                  </a:solidFill>
                </a:rPr>
                <a:t>MP</a:t>
              </a:r>
            </a:p>
          </p:txBody>
        </p:sp>
      </p:grpSp>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534572"/>
          </a:xfrm>
        </p:spPr>
        <p:txBody>
          <a:bodyPr>
            <a:normAutofit/>
          </a:bodyPr>
          <a:lstStyle/>
          <a:p>
            <a:pPr marL="0" indent="0" algn="ctr">
              <a:buNone/>
            </a:pPr>
            <a:r>
              <a:rPr lang="en-GB" u="sng" dirty="0"/>
              <a:t>Graphically </a:t>
            </a:r>
          </a:p>
          <a:p>
            <a:pPr marL="0" indent="0">
              <a:buNone/>
            </a:pPr>
            <a:endParaRPr lang="en-GB" dirty="0">
              <a:solidFill>
                <a:schemeClr val="accent3"/>
              </a:solidFill>
              <a:latin typeface="Cambria Math" panose="02040503050406030204" pitchFamily="18" charset="0"/>
              <a:ea typeface="Cambria Math" panose="02040503050406030204" pitchFamily="18" charset="0"/>
            </a:endParaRPr>
          </a:p>
        </p:txBody>
      </p:sp>
      <p:sp>
        <p:nvSpPr>
          <p:cNvPr id="5" name="Rectangle 3">
            <a:extLst>
              <a:ext uri="{FF2B5EF4-FFF2-40B4-BE49-F238E27FC236}">
                <a16:creationId xmlns:a16="http://schemas.microsoft.com/office/drawing/2014/main" id="{043E5B73-14B6-43DA-8269-B738CBA02D9A}"/>
              </a:ext>
            </a:extLst>
          </p:cNvPr>
          <p:cNvSpPr txBox="1">
            <a:spLocks noChangeArrowheads="1"/>
          </p:cNvSpPr>
          <p:nvPr/>
        </p:nvSpPr>
        <p:spPr>
          <a:xfrm>
            <a:off x="0" y="379824"/>
            <a:ext cx="6639951" cy="6478176"/>
          </a:xfrm>
          <a:prstGeom prst="rect">
            <a:avLst/>
          </a:prstGeom>
        </p:spPr>
        <p:txBody>
          <a:bodyPr vert="horz" lIns="91440" tIns="45720" rIns="91440" bIns="45720" rtlCol="0">
            <a:no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indent="0">
              <a:buFont typeface="Wingdings" pitchFamily="2" charset="2"/>
              <a:buNone/>
              <a:defRPr/>
            </a:pPr>
            <a:r>
              <a:rPr lang="en-GB" altLang="en-US" sz="2400" b="1" dirty="0">
                <a:solidFill>
                  <a:schemeClr val="accent1"/>
                </a:solidFill>
                <a:ea typeface="ＭＳ Ｐゴシック" pitchFamily="34" charset="-128"/>
              </a:rPr>
              <a:t>Stage I:</a:t>
            </a:r>
            <a:r>
              <a:rPr lang="en-GB" altLang="en-US" sz="2400" b="1" dirty="0">
                <a:ea typeface="ＭＳ Ｐゴシック" pitchFamily="34" charset="-128"/>
              </a:rPr>
              <a:t> </a:t>
            </a:r>
            <a:r>
              <a:rPr lang="en-GB" altLang="en-US" sz="2400" dirty="0">
                <a:ea typeface="ＭＳ Ｐゴシック" pitchFamily="34" charset="-128"/>
              </a:rPr>
              <a:t>Increasing marginal returns</a:t>
            </a:r>
          </a:p>
          <a:p>
            <a:pPr marL="228600" lvl="1" indent="0">
              <a:buFont typeface="Wingdings" pitchFamily="2" charset="2"/>
              <a:buNone/>
              <a:defRPr/>
            </a:pPr>
            <a:r>
              <a:rPr lang="en-GB" altLang="en-US" dirty="0">
                <a:ea typeface="ＭＳ Ｐゴシック" pitchFamily="34" charset="-128"/>
              </a:rPr>
              <a:t>With each new worker there is greater scope to specialise and gain the benefits of division of labour…</a:t>
            </a:r>
          </a:p>
          <a:p>
            <a:pPr marL="228600" lvl="1" indent="0">
              <a:buNone/>
              <a:defRPr/>
            </a:pPr>
            <a:r>
              <a:rPr lang="en-GB" altLang="en-US" dirty="0">
                <a:ea typeface="ＭＳ Ｐゴシック" pitchFamily="34" charset="-128"/>
              </a:rPr>
              <a:t>Hence labour productivity (MP) rises fast so TP</a:t>
            </a:r>
            <a:r>
              <a:rPr lang="en-GB" altLang="en-US" baseline="30000" dirty="0">
                <a:ea typeface="ＭＳ Ｐゴシック" pitchFamily="34" charset="-128"/>
              </a:rPr>
              <a:t>L</a:t>
            </a:r>
            <a:r>
              <a:rPr lang="en-GB" altLang="en-US" dirty="0">
                <a:ea typeface="ＭＳ Ｐゴシック" pitchFamily="34" charset="-128"/>
              </a:rPr>
              <a:t> steepens (convex curve)</a:t>
            </a:r>
          </a:p>
          <a:p>
            <a:pPr marL="0" indent="0">
              <a:buFont typeface="Wingdings" pitchFamily="2" charset="2"/>
              <a:buNone/>
              <a:defRPr/>
            </a:pPr>
            <a:r>
              <a:rPr lang="en-GB" altLang="en-US" sz="2400" b="1" dirty="0">
                <a:solidFill>
                  <a:schemeClr val="accent1"/>
                </a:solidFill>
                <a:ea typeface="ＭＳ Ｐゴシック" pitchFamily="34" charset="-128"/>
              </a:rPr>
              <a:t>Stage II: </a:t>
            </a:r>
            <a:r>
              <a:rPr lang="en-GB" altLang="en-US" sz="2400" dirty="0">
                <a:ea typeface="ＭＳ Ｐゴシック" pitchFamily="34" charset="-128"/>
              </a:rPr>
              <a:t>Diminishing marginal returns</a:t>
            </a:r>
            <a:endParaRPr lang="en-GB" altLang="en-US" sz="2400" u="sng" dirty="0">
              <a:ea typeface="ＭＳ Ｐゴシック" pitchFamily="34" charset="-128"/>
            </a:endParaRPr>
          </a:p>
          <a:p>
            <a:pPr marL="228600" lvl="1" indent="0">
              <a:buNone/>
              <a:defRPr/>
            </a:pPr>
            <a:r>
              <a:rPr lang="en-GB" altLang="en-US" dirty="0">
                <a:ea typeface="ＭＳ Ｐゴシック" pitchFamily="34" charset="-128"/>
              </a:rPr>
              <a:t>With a fixed amount of capital, the scope for specialisation and </a:t>
            </a:r>
            <a:r>
              <a:rPr lang="en-GB" altLang="en-US" dirty="0" err="1">
                <a:ea typeface="ＭＳ Ｐゴシック" pitchFamily="34" charset="-128"/>
              </a:rPr>
              <a:t>DoL</a:t>
            </a:r>
            <a:r>
              <a:rPr lang="en-GB" altLang="en-US" dirty="0">
                <a:ea typeface="ＭＳ Ｐゴシック" pitchFamily="34" charset="-128"/>
              </a:rPr>
              <a:t> begins to diminish…</a:t>
            </a:r>
          </a:p>
          <a:p>
            <a:pPr marL="228600" lvl="1" indent="0">
              <a:buNone/>
              <a:defRPr/>
            </a:pPr>
            <a:r>
              <a:rPr lang="en-GB" altLang="en-US" dirty="0">
                <a:ea typeface="ＭＳ Ｐゴシック" pitchFamily="34" charset="-128"/>
              </a:rPr>
              <a:t>So each new worker does add to total output, but at a slower rate</a:t>
            </a:r>
          </a:p>
          <a:p>
            <a:pPr marL="228600" lvl="1" indent="0">
              <a:buNone/>
              <a:defRPr/>
            </a:pPr>
            <a:r>
              <a:rPr lang="en-GB" altLang="en-US" dirty="0">
                <a:ea typeface="ＭＳ Ｐゴシック" pitchFamily="34" charset="-128"/>
              </a:rPr>
              <a:t>Labour productivity falls, so TP</a:t>
            </a:r>
            <a:r>
              <a:rPr lang="en-GB" altLang="en-US" baseline="30000" dirty="0">
                <a:ea typeface="ＭＳ Ｐゴシック" pitchFamily="34" charset="-128"/>
              </a:rPr>
              <a:t>L </a:t>
            </a:r>
            <a:r>
              <a:rPr lang="en-GB" altLang="en-US" dirty="0">
                <a:ea typeface="ＭＳ Ｐゴシック" pitchFamily="34" charset="-128"/>
              </a:rPr>
              <a:t>flattens (concaved)</a:t>
            </a:r>
          </a:p>
          <a:p>
            <a:pPr marL="0" indent="0">
              <a:buFont typeface="Wingdings" pitchFamily="2" charset="2"/>
              <a:buNone/>
              <a:defRPr/>
            </a:pPr>
            <a:r>
              <a:rPr lang="en-GB" altLang="en-US" sz="2400" b="1" dirty="0">
                <a:solidFill>
                  <a:schemeClr val="accent1"/>
                </a:solidFill>
                <a:ea typeface="ＭＳ Ｐゴシック" pitchFamily="34" charset="-128"/>
              </a:rPr>
              <a:t>Stage III: </a:t>
            </a:r>
            <a:r>
              <a:rPr lang="en-GB" altLang="en-US" sz="2400" dirty="0">
                <a:ea typeface="ＭＳ Ｐゴシック" pitchFamily="34" charset="-128"/>
              </a:rPr>
              <a:t>Negative marginal returns</a:t>
            </a:r>
          </a:p>
          <a:p>
            <a:pPr marL="228600" lvl="1" indent="0">
              <a:buNone/>
              <a:defRPr/>
            </a:pPr>
            <a:r>
              <a:rPr lang="en-GB" altLang="en-US" dirty="0">
                <a:ea typeface="ＭＳ Ｐゴシック" pitchFamily="34" charset="-128"/>
              </a:rPr>
              <a:t>With a fixed amount of capital, there comes a point where the shop / factory becomes overcrowded</a:t>
            </a:r>
          </a:p>
          <a:p>
            <a:pPr marL="228600" lvl="1" indent="0">
              <a:buNone/>
              <a:defRPr/>
            </a:pPr>
            <a:r>
              <a:rPr lang="en-GB" altLang="en-US" dirty="0">
                <a:ea typeface="ＭＳ Ｐゴシック" pitchFamily="34" charset="-128"/>
              </a:rPr>
              <a:t>So each new worker gets in everybody else’s way and slows them down</a:t>
            </a:r>
          </a:p>
          <a:p>
            <a:pPr marL="228600" lvl="1" indent="0">
              <a:buNone/>
              <a:defRPr/>
            </a:pPr>
            <a:r>
              <a:rPr lang="en-GB" altLang="en-US" dirty="0">
                <a:ea typeface="ＭＳ Ｐゴシック" pitchFamily="34" charset="-128"/>
              </a:rPr>
              <a:t>Labour productivity continues to fall and marginal output becomes negative, so the gradient TP</a:t>
            </a:r>
            <a:r>
              <a:rPr lang="en-GB" altLang="en-US" baseline="30000" dirty="0">
                <a:ea typeface="ＭＳ Ｐゴシック" pitchFamily="34" charset="-128"/>
              </a:rPr>
              <a:t>L </a:t>
            </a:r>
            <a:r>
              <a:rPr lang="en-GB" altLang="en-US" dirty="0">
                <a:ea typeface="ＭＳ Ｐゴシック" pitchFamily="34" charset="-128"/>
              </a:rPr>
              <a:t>is negative</a:t>
            </a:r>
          </a:p>
        </p:txBody>
      </p:sp>
      <p:cxnSp>
        <p:nvCxnSpPr>
          <p:cNvPr id="34" name="Straight Arrow Connector 33">
            <a:extLst>
              <a:ext uri="{FF2B5EF4-FFF2-40B4-BE49-F238E27FC236}">
                <a16:creationId xmlns:a16="http://schemas.microsoft.com/office/drawing/2014/main" id="{033B5997-1F21-45C6-952E-7E61D492527B}"/>
              </a:ext>
            </a:extLst>
          </p:cNvPr>
          <p:cNvCxnSpPr>
            <a:cxnSpLocks/>
            <a:stCxn id="36" idx="1"/>
          </p:cNvCxnSpPr>
          <p:nvPr/>
        </p:nvCxnSpPr>
        <p:spPr>
          <a:xfrm flipH="1" flipV="1">
            <a:off x="8405816" y="3381057"/>
            <a:ext cx="412367" cy="958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DC552908-8B5D-4A5E-9FCF-FB0D6A7F82D5}"/>
              </a:ext>
            </a:extLst>
          </p:cNvPr>
          <p:cNvSpPr txBox="1"/>
          <p:nvPr/>
        </p:nvSpPr>
        <p:spPr>
          <a:xfrm>
            <a:off x="8818183" y="3184511"/>
            <a:ext cx="1039771" cy="584775"/>
          </a:xfrm>
          <a:prstGeom prst="rect">
            <a:avLst/>
          </a:prstGeom>
          <a:noFill/>
          <a:ln>
            <a:noFill/>
          </a:ln>
        </p:spPr>
        <p:txBody>
          <a:bodyPr wrap="square" rtlCol="0">
            <a:spAutoFit/>
          </a:bodyPr>
          <a:lstStyle/>
          <a:p>
            <a:r>
              <a:rPr lang="en-GB" sz="1600" b="1" dirty="0"/>
              <a:t>Point of DMR</a:t>
            </a:r>
          </a:p>
        </p:txBody>
      </p:sp>
      <p:cxnSp>
        <p:nvCxnSpPr>
          <p:cNvPr id="37" name="Straight Arrow Connector 36">
            <a:extLst>
              <a:ext uri="{FF2B5EF4-FFF2-40B4-BE49-F238E27FC236}">
                <a16:creationId xmlns:a16="http://schemas.microsoft.com/office/drawing/2014/main" id="{485A91A7-340C-4F17-861F-65F1C35CC6F3}"/>
              </a:ext>
            </a:extLst>
          </p:cNvPr>
          <p:cNvCxnSpPr>
            <a:cxnSpLocks/>
          </p:cNvCxnSpPr>
          <p:nvPr/>
        </p:nvCxnSpPr>
        <p:spPr>
          <a:xfrm flipH="1" flipV="1">
            <a:off x="8873842" y="2339600"/>
            <a:ext cx="302936" cy="3104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E34D794A-43FA-4EB3-B4AA-AEBE968D216A}"/>
              </a:ext>
            </a:extLst>
          </p:cNvPr>
          <p:cNvSpPr txBox="1"/>
          <p:nvPr/>
        </p:nvSpPr>
        <p:spPr>
          <a:xfrm>
            <a:off x="9095457" y="2518235"/>
            <a:ext cx="1039771" cy="584775"/>
          </a:xfrm>
          <a:prstGeom prst="rect">
            <a:avLst/>
          </a:prstGeom>
          <a:noFill/>
          <a:ln>
            <a:noFill/>
          </a:ln>
        </p:spPr>
        <p:txBody>
          <a:bodyPr wrap="square" rtlCol="0">
            <a:spAutoFit/>
          </a:bodyPr>
          <a:lstStyle/>
          <a:p>
            <a:r>
              <a:rPr lang="en-GB" sz="1600" b="1" dirty="0"/>
              <a:t>Point of DAR</a:t>
            </a:r>
          </a:p>
        </p:txBody>
      </p:sp>
      <p:cxnSp>
        <p:nvCxnSpPr>
          <p:cNvPr id="39" name="Straight Arrow Connector 38">
            <a:extLst>
              <a:ext uri="{FF2B5EF4-FFF2-40B4-BE49-F238E27FC236}">
                <a16:creationId xmlns:a16="http://schemas.microsoft.com/office/drawing/2014/main" id="{AAA14054-2447-4144-A127-7C397EAD53FB}"/>
              </a:ext>
            </a:extLst>
          </p:cNvPr>
          <p:cNvCxnSpPr>
            <a:cxnSpLocks/>
            <a:endCxn id="76" idx="4"/>
          </p:cNvCxnSpPr>
          <p:nvPr/>
        </p:nvCxnSpPr>
        <p:spPr>
          <a:xfrm flipH="1">
            <a:off x="9868866" y="1660500"/>
            <a:ext cx="245502" cy="45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547703FB-FBAD-494D-BC87-8E627EBCB499}"/>
              </a:ext>
            </a:extLst>
          </p:cNvPr>
          <p:cNvSpPr txBox="1"/>
          <p:nvPr/>
        </p:nvSpPr>
        <p:spPr>
          <a:xfrm>
            <a:off x="10082360" y="1355980"/>
            <a:ext cx="1039771" cy="584775"/>
          </a:xfrm>
          <a:prstGeom prst="rect">
            <a:avLst/>
          </a:prstGeom>
          <a:noFill/>
          <a:ln>
            <a:noFill/>
          </a:ln>
        </p:spPr>
        <p:txBody>
          <a:bodyPr wrap="square" rtlCol="0">
            <a:spAutoFit/>
          </a:bodyPr>
          <a:lstStyle/>
          <a:p>
            <a:r>
              <a:rPr lang="en-GB" sz="1600" b="1" dirty="0"/>
              <a:t>Point of DTR</a:t>
            </a:r>
          </a:p>
        </p:txBody>
      </p:sp>
      <p:sp>
        <p:nvSpPr>
          <p:cNvPr id="76" name="Freeform: Shape 75">
            <a:extLst>
              <a:ext uri="{FF2B5EF4-FFF2-40B4-BE49-F238E27FC236}">
                <a16:creationId xmlns:a16="http://schemas.microsoft.com/office/drawing/2014/main" id="{24B0C6E8-63E6-49E3-B4A1-ECE8DD87B978}"/>
              </a:ext>
            </a:extLst>
          </p:cNvPr>
          <p:cNvSpPr/>
          <p:nvPr/>
        </p:nvSpPr>
        <p:spPr>
          <a:xfrm>
            <a:off x="7533630" y="1705462"/>
            <a:ext cx="2940147" cy="2112741"/>
          </a:xfrm>
          <a:custGeom>
            <a:avLst/>
            <a:gdLst>
              <a:gd name="connsiteX0" fmla="*/ 0 w 2940147"/>
              <a:gd name="connsiteY0" fmla="*/ 1266179 h 1266179"/>
              <a:gd name="connsiteX1" fmla="*/ 787790 w 2940147"/>
              <a:gd name="connsiteY1" fmla="*/ 1153638 h 1266179"/>
              <a:gd name="connsiteX2" fmla="*/ 956603 w 2940147"/>
              <a:gd name="connsiteY2" fmla="*/ 675336 h 1266179"/>
              <a:gd name="connsiteX3" fmla="*/ 1603716 w 2940147"/>
              <a:gd name="connsiteY3" fmla="*/ 154831 h 1266179"/>
              <a:gd name="connsiteX4" fmla="*/ 2335236 w 2940147"/>
              <a:gd name="connsiteY4" fmla="*/ 87 h 1266179"/>
              <a:gd name="connsiteX5" fmla="*/ 2940147 w 2940147"/>
              <a:gd name="connsiteY5" fmla="*/ 168899 h 1266179"/>
              <a:gd name="connsiteX6" fmla="*/ 2940147 w 2940147"/>
              <a:gd name="connsiteY6" fmla="*/ 168899 h 1266179"/>
              <a:gd name="connsiteX7" fmla="*/ 2940147 w 2940147"/>
              <a:gd name="connsiteY7" fmla="*/ 168899 h 1266179"/>
              <a:gd name="connsiteX0" fmla="*/ 0 w 2940147"/>
              <a:gd name="connsiteY0" fmla="*/ 1266158 h 1266158"/>
              <a:gd name="connsiteX1" fmla="*/ 787790 w 2940147"/>
              <a:gd name="connsiteY1" fmla="*/ 1153617 h 1266158"/>
              <a:gd name="connsiteX2" fmla="*/ 1055077 w 2940147"/>
              <a:gd name="connsiteY2" fmla="*/ 579240 h 1266158"/>
              <a:gd name="connsiteX3" fmla="*/ 1603716 w 2940147"/>
              <a:gd name="connsiteY3" fmla="*/ 154810 h 1266158"/>
              <a:gd name="connsiteX4" fmla="*/ 2335236 w 2940147"/>
              <a:gd name="connsiteY4" fmla="*/ 66 h 1266158"/>
              <a:gd name="connsiteX5" fmla="*/ 2940147 w 2940147"/>
              <a:gd name="connsiteY5" fmla="*/ 168878 h 1266158"/>
              <a:gd name="connsiteX6" fmla="*/ 2940147 w 2940147"/>
              <a:gd name="connsiteY6" fmla="*/ 168878 h 1266158"/>
              <a:gd name="connsiteX7" fmla="*/ 2940147 w 2940147"/>
              <a:gd name="connsiteY7" fmla="*/ 168878 h 1266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40147" h="1266158">
                <a:moveTo>
                  <a:pt x="0" y="1266158"/>
                </a:moveTo>
                <a:cubicBezTo>
                  <a:pt x="314178" y="1259124"/>
                  <a:pt x="611944" y="1268103"/>
                  <a:pt x="787790" y="1153617"/>
                </a:cubicBezTo>
                <a:cubicBezTo>
                  <a:pt x="963636" y="1039131"/>
                  <a:pt x="919089" y="745708"/>
                  <a:pt x="1055077" y="579240"/>
                </a:cubicBezTo>
                <a:cubicBezTo>
                  <a:pt x="1191065" y="412772"/>
                  <a:pt x="1390356" y="251339"/>
                  <a:pt x="1603716" y="154810"/>
                </a:cubicBezTo>
                <a:cubicBezTo>
                  <a:pt x="1817076" y="58281"/>
                  <a:pt x="2112498" y="-2279"/>
                  <a:pt x="2335236" y="66"/>
                </a:cubicBezTo>
                <a:cubicBezTo>
                  <a:pt x="2557974" y="2411"/>
                  <a:pt x="2940147" y="168878"/>
                  <a:pt x="2940147" y="168878"/>
                </a:cubicBezTo>
                <a:lnTo>
                  <a:pt x="2940147" y="168878"/>
                </a:lnTo>
                <a:lnTo>
                  <a:pt x="2940147" y="16887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 name="Rectangle 62"/>
          <p:cNvSpPr/>
          <p:nvPr/>
        </p:nvSpPr>
        <p:spPr>
          <a:xfrm>
            <a:off x="7515185" y="1134116"/>
            <a:ext cx="1217418" cy="26992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Rectangle 63"/>
          <p:cNvSpPr/>
          <p:nvPr/>
        </p:nvSpPr>
        <p:spPr>
          <a:xfrm>
            <a:off x="7525720" y="3892944"/>
            <a:ext cx="1277743" cy="1982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Rectangle 64"/>
          <p:cNvSpPr/>
          <p:nvPr/>
        </p:nvSpPr>
        <p:spPr>
          <a:xfrm>
            <a:off x="8441178" y="1147078"/>
            <a:ext cx="1620180" cy="26863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Rectangle 65"/>
          <p:cNvSpPr/>
          <p:nvPr/>
        </p:nvSpPr>
        <p:spPr>
          <a:xfrm>
            <a:off x="8451713" y="3880563"/>
            <a:ext cx="1700463" cy="1982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Rectangle 68"/>
          <p:cNvSpPr/>
          <p:nvPr/>
        </p:nvSpPr>
        <p:spPr>
          <a:xfrm>
            <a:off x="9820376" y="1147078"/>
            <a:ext cx="1122206" cy="268624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p:cNvSpPr/>
          <p:nvPr/>
        </p:nvSpPr>
        <p:spPr>
          <a:xfrm>
            <a:off x="9830912" y="3892944"/>
            <a:ext cx="848504" cy="1982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Rectangle 71"/>
          <p:cNvSpPr/>
          <p:nvPr/>
        </p:nvSpPr>
        <p:spPr>
          <a:xfrm>
            <a:off x="9452481" y="5921595"/>
            <a:ext cx="1177814" cy="60739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95219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4"/>
                                        </p:tgtEl>
                                        <p:attrNameLst>
                                          <p:attrName>style.visibility</p:attrName>
                                        </p:attrNameLst>
                                      </p:cBhvr>
                                      <p:to>
                                        <p:strVal val="visible"/>
                                      </p:to>
                                    </p:set>
                                    <p:animEffect transition="in" filter="fade">
                                      <p:cBhvr>
                                        <p:cTn id="12" dur="500"/>
                                        <p:tgtEl>
                                          <p:spTgt spid="74"/>
                                        </p:tgtEl>
                                      </p:cBhvr>
                                    </p:animEffect>
                                  </p:childTnLst>
                                </p:cTn>
                              </p:par>
                              <p:par>
                                <p:cTn id="13" presetID="10" presetClass="entr" presetSubtype="0" fill="hold" grpId="1" nodeType="withEffect">
                                  <p:stCondLst>
                                    <p:cond delay="0"/>
                                  </p:stCondLst>
                                  <p:childTnLst>
                                    <p:set>
                                      <p:cBhvr>
                                        <p:cTn id="14" dur="1" fill="hold">
                                          <p:stCondLst>
                                            <p:cond delay="0"/>
                                          </p:stCondLst>
                                        </p:cTn>
                                        <p:tgtEl>
                                          <p:spTgt spid="63"/>
                                        </p:tgtEl>
                                        <p:attrNameLst>
                                          <p:attrName>style.visibility</p:attrName>
                                        </p:attrNameLst>
                                      </p:cBhvr>
                                      <p:to>
                                        <p:strVal val="visible"/>
                                      </p:to>
                                    </p:set>
                                    <p:animEffect transition="in" filter="fade">
                                      <p:cBhvr>
                                        <p:cTn id="15" dur="500"/>
                                        <p:tgtEl>
                                          <p:spTgt spid="63"/>
                                        </p:tgtEl>
                                      </p:cBhvr>
                                    </p:animEffect>
                                  </p:childTnLst>
                                </p:cTn>
                              </p:par>
                              <p:par>
                                <p:cTn id="16" presetID="10" presetClass="entr" presetSubtype="0" fill="hold" grpId="1" nodeType="withEffect">
                                  <p:stCondLst>
                                    <p:cond delay="0"/>
                                  </p:stCondLst>
                                  <p:childTnLst>
                                    <p:set>
                                      <p:cBhvr>
                                        <p:cTn id="17" dur="1" fill="hold">
                                          <p:stCondLst>
                                            <p:cond delay="0"/>
                                          </p:stCondLst>
                                        </p:cTn>
                                        <p:tgtEl>
                                          <p:spTgt spid="65"/>
                                        </p:tgtEl>
                                        <p:attrNameLst>
                                          <p:attrName>style.visibility</p:attrName>
                                        </p:attrNameLst>
                                      </p:cBhvr>
                                      <p:to>
                                        <p:strVal val="visible"/>
                                      </p:to>
                                    </p:set>
                                    <p:animEffect transition="in" filter="fade">
                                      <p:cBhvr>
                                        <p:cTn id="18" dur="500"/>
                                        <p:tgtEl>
                                          <p:spTgt spid="65"/>
                                        </p:tgtEl>
                                      </p:cBhvr>
                                    </p:animEffect>
                                  </p:childTnLst>
                                </p:cTn>
                              </p:par>
                              <p:par>
                                <p:cTn id="19" presetID="10" presetClass="entr" presetSubtype="0" fill="hold" grpId="1" nodeType="withEffect">
                                  <p:stCondLst>
                                    <p:cond delay="0"/>
                                  </p:stCondLst>
                                  <p:childTnLst>
                                    <p:set>
                                      <p:cBhvr>
                                        <p:cTn id="20" dur="1" fill="hold">
                                          <p:stCondLst>
                                            <p:cond delay="0"/>
                                          </p:stCondLst>
                                        </p:cTn>
                                        <p:tgtEl>
                                          <p:spTgt spid="66"/>
                                        </p:tgtEl>
                                        <p:attrNameLst>
                                          <p:attrName>style.visibility</p:attrName>
                                        </p:attrNameLst>
                                      </p:cBhvr>
                                      <p:to>
                                        <p:strVal val="visible"/>
                                      </p:to>
                                    </p:set>
                                    <p:animEffect transition="in" filter="fade">
                                      <p:cBhvr>
                                        <p:cTn id="21" dur="500"/>
                                        <p:tgtEl>
                                          <p:spTgt spid="66"/>
                                        </p:tgtEl>
                                      </p:cBhvr>
                                    </p:animEffect>
                                  </p:childTnLst>
                                </p:cTn>
                              </p:par>
                              <p:par>
                                <p:cTn id="22" presetID="10" presetClass="entr" presetSubtype="0" fill="hold" grpId="1" nodeType="withEffect">
                                  <p:stCondLst>
                                    <p:cond delay="0"/>
                                  </p:stCondLst>
                                  <p:childTnLst>
                                    <p:set>
                                      <p:cBhvr>
                                        <p:cTn id="23" dur="1" fill="hold">
                                          <p:stCondLst>
                                            <p:cond delay="0"/>
                                          </p:stCondLst>
                                        </p:cTn>
                                        <p:tgtEl>
                                          <p:spTgt spid="69"/>
                                        </p:tgtEl>
                                        <p:attrNameLst>
                                          <p:attrName>style.visibility</p:attrName>
                                        </p:attrNameLst>
                                      </p:cBhvr>
                                      <p:to>
                                        <p:strVal val="visible"/>
                                      </p:to>
                                    </p:set>
                                    <p:animEffect transition="in" filter="fade">
                                      <p:cBhvr>
                                        <p:cTn id="24" dur="500"/>
                                        <p:tgtEl>
                                          <p:spTgt spid="69"/>
                                        </p:tgtEl>
                                      </p:cBhvr>
                                    </p:animEffect>
                                  </p:childTnLst>
                                </p:cTn>
                              </p:par>
                              <p:par>
                                <p:cTn id="25" presetID="10" presetClass="entr" presetSubtype="0" fill="hold" grpId="1" nodeType="withEffect">
                                  <p:stCondLst>
                                    <p:cond delay="0"/>
                                  </p:stCondLst>
                                  <p:childTnLst>
                                    <p:set>
                                      <p:cBhvr>
                                        <p:cTn id="26" dur="1" fill="hold">
                                          <p:stCondLst>
                                            <p:cond delay="0"/>
                                          </p:stCondLst>
                                        </p:cTn>
                                        <p:tgtEl>
                                          <p:spTgt spid="71"/>
                                        </p:tgtEl>
                                        <p:attrNameLst>
                                          <p:attrName>style.visibility</p:attrName>
                                        </p:attrNameLst>
                                      </p:cBhvr>
                                      <p:to>
                                        <p:strVal val="visible"/>
                                      </p:to>
                                    </p:set>
                                    <p:animEffect transition="in" filter="fade">
                                      <p:cBhvr>
                                        <p:cTn id="27" dur="500"/>
                                        <p:tgtEl>
                                          <p:spTgt spid="71"/>
                                        </p:tgtEl>
                                      </p:cBhvr>
                                    </p:animEffect>
                                  </p:childTnLst>
                                </p:cTn>
                              </p:par>
                              <p:par>
                                <p:cTn id="28" presetID="10" presetClass="entr" presetSubtype="0" fill="hold" grpId="1" nodeType="withEffect">
                                  <p:stCondLst>
                                    <p:cond delay="0"/>
                                  </p:stCondLst>
                                  <p:childTnLst>
                                    <p:set>
                                      <p:cBhvr>
                                        <p:cTn id="29" dur="1" fill="hold">
                                          <p:stCondLst>
                                            <p:cond delay="0"/>
                                          </p:stCondLst>
                                        </p:cTn>
                                        <p:tgtEl>
                                          <p:spTgt spid="72"/>
                                        </p:tgtEl>
                                        <p:attrNameLst>
                                          <p:attrName>style.visibility</p:attrName>
                                        </p:attrNameLst>
                                      </p:cBhvr>
                                      <p:to>
                                        <p:strVal val="visible"/>
                                      </p:to>
                                    </p:set>
                                    <p:animEffect transition="in" filter="fade">
                                      <p:cBhvr>
                                        <p:cTn id="30" dur="500"/>
                                        <p:tgtEl>
                                          <p:spTgt spid="72"/>
                                        </p:tgtEl>
                                      </p:cBhvr>
                                    </p:animEffect>
                                  </p:childTnLst>
                                </p:cTn>
                              </p:par>
                              <p:par>
                                <p:cTn id="31" presetID="10" presetClass="entr" presetSubtype="0" fill="hold" grpId="1" nodeType="withEffect">
                                  <p:stCondLst>
                                    <p:cond delay="0"/>
                                  </p:stCondLst>
                                  <p:childTnLst>
                                    <p:set>
                                      <p:cBhvr>
                                        <p:cTn id="32" dur="1" fill="hold">
                                          <p:stCondLst>
                                            <p:cond delay="0"/>
                                          </p:stCondLst>
                                        </p:cTn>
                                        <p:tgtEl>
                                          <p:spTgt spid="64"/>
                                        </p:tgtEl>
                                        <p:attrNameLst>
                                          <p:attrName>style.visibility</p:attrName>
                                        </p:attrNameLst>
                                      </p:cBhvr>
                                      <p:to>
                                        <p:strVal val="visible"/>
                                      </p:to>
                                    </p:set>
                                    <p:animEffect transition="in" filter="fade">
                                      <p:cBhvr>
                                        <p:cTn id="33" dur="500"/>
                                        <p:tgtEl>
                                          <p:spTgt spid="64"/>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73"/>
                                        </p:tgtEl>
                                        <p:attrNameLst>
                                          <p:attrName>style.visibility</p:attrName>
                                        </p:attrNameLst>
                                      </p:cBhvr>
                                      <p:to>
                                        <p:strVal val="visible"/>
                                      </p:to>
                                    </p:set>
                                    <p:animEffect transition="in" filter="fade">
                                      <p:cBhvr>
                                        <p:cTn id="38" dur="500"/>
                                        <p:tgtEl>
                                          <p:spTgt spid="73"/>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76"/>
                                        </p:tgtEl>
                                        <p:attrNameLst>
                                          <p:attrName>style.visibility</p:attrName>
                                        </p:attrNameLst>
                                      </p:cBhvr>
                                      <p:to>
                                        <p:strVal val="visible"/>
                                      </p:to>
                                    </p:set>
                                    <p:animEffect transition="in" filter="fade">
                                      <p:cBhvr>
                                        <p:cTn id="41" dur="500"/>
                                        <p:tgtEl>
                                          <p:spTgt spid="76"/>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5">
                                            <p:txEl>
                                              <p:pRg st="0" end="0"/>
                                            </p:txEl>
                                          </p:spTgt>
                                        </p:tgtEl>
                                        <p:attrNameLst>
                                          <p:attrName>style.visibility</p:attrName>
                                        </p:attrNameLst>
                                      </p:cBhvr>
                                      <p:to>
                                        <p:strVal val="visible"/>
                                      </p:to>
                                    </p:set>
                                    <p:animEffect transition="in" filter="fade">
                                      <p:cBhvr>
                                        <p:cTn id="46" dur="500"/>
                                        <p:tgtEl>
                                          <p:spTgt spid="5">
                                            <p:txEl>
                                              <p:pRg st="0" end="0"/>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xit" presetSubtype="0" fill="hold" grpId="0" nodeType="clickEffect">
                                  <p:stCondLst>
                                    <p:cond delay="0"/>
                                  </p:stCondLst>
                                  <p:childTnLst>
                                    <p:animEffect transition="out" filter="fade">
                                      <p:cBhvr>
                                        <p:cTn id="50" dur="500"/>
                                        <p:tgtEl>
                                          <p:spTgt spid="63"/>
                                        </p:tgtEl>
                                      </p:cBhvr>
                                    </p:animEffect>
                                    <p:set>
                                      <p:cBhvr>
                                        <p:cTn id="51" dur="1" fill="hold">
                                          <p:stCondLst>
                                            <p:cond delay="499"/>
                                          </p:stCondLst>
                                        </p:cTn>
                                        <p:tgtEl>
                                          <p:spTgt spid="63"/>
                                        </p:tgtEl>
                                        <p:attrNameLst>
                                          <p:attrName>style.visibility</p:attrName>
                                        </p:attrNameLst>
                                      </p:cBhvr>
                                      <p:to>
                                        <p:strVal val="hidden"/>
                                      </p:to>
                                    </p:set>
                                  </p:childTnLst>
                                </p:cTn>
                              </p:par>
                              <p:par>
                                <p:cTn id="52" presetID="10" presetClass="exit" presetSubtype="0" fill="hold" grpId="0" nodeType="withEffect">
                                  <p:stCondLst>
                                    <p:cond delay="0"/>
                                  </p:stCondLst>
                                  <p:childTnLst>
                                    <p:animEffect transition="out" filter="fade">
                                      <p:cBhvr>
                                        <p:cTn id="53" dur="500"/>
                                        <p:tgtEl>
                                          <p:spTgt spid="64"/>
                                        </p:tgtEl>
                                      </p:cBhvr>
                                    </p:animEffect>
                                    <p:set>
                                      <p:cBhvr>
                                        <p:cTn id="54" dur="1" fill="hold">
                                          <p:stCondLst>
                                            <p:cond delay="499"/>
                                          </p:stCondLst>
                                        </p:cTn>
                                        <p:tgtEl>
                                          <p:spTgt spid="64"/>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5">
                                            <p:txEl>
                                              <p:pRg st="1" end="1"/>
                                            </p:txEl>
                                          </p:spTgt>
                                        </p:tgtEl>
                                        <p:attrNameLst>
                                          <p:attrName>style.visibility</p:attrName>
                                        </p:attrNameLst>
                                      </p:cBhvr>
                                      <p:to>
                                        <p:strVal val="visible"/>
                                      </p:to>
                                    </p:set>
                                    <p:animEffect transition="in" filter="fade">
                                      <p:cBhvr>
                                        <p:cTn id="59" dur="500"/>
                                        <p:tgtEl>
                                          <p:spTgt spid="5">
                                            <p:txEl>
                                              <p:pRg st="1" end="1"/>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5">
                                            <p:txEl>
                                              <p:pRg st="2" end="2"/>
                                            </p:txEl>
                                          </p:spTgt>
                                        </p:tgtEl>
                                        <p:attrNameLst>
                                          <p:attrName>style.visibility</p:attrName>
                                        </p:attrNameLst>
                                      </p:cBhvr>
                                      <p:to>
                                        <p:strVal val="visible"/>
                                      </p:to>
                                    </p:set>
                                    <p:animEffect transition="in" filter="fade">
                                      <p:cBhvr>
                                        <p:cTn id="64" dur="500"/>
                                        <p:tgtEl>
                                          <p:spTgt spid="5">
                                            <p:txEl>
                                              <p:pRg st="2" end="2"/>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5">
                                            <p:txEl>
                                              <p:pRg st="3" end="3"/>
                                            </p:txEl>
                                          </p:spTgt>
                                        </p:tgtEl>
                                        <p:attrNameLst>
                                          <p:attrName>style.visibility</p:attrName>
                                        </p:attrNameLst>
                                      </p:cBhvr>
                                      <p:to>
                                        <p:strVal val="visible"/>
                                      </p:to>
                                    </p:set>
                                    <p:animEffect transition="in" filter="fade">
                                      <p:cBhvr>
                                        <p:cTn id="69" dur="500"/>
                                        <p:tgtEl>
                                          <p:spTgt spid="5">
                                            <p:txEl>
                                              <p:pRg st="3" end="3"/>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xit" presetSubtype="0" fill="hold" grpId="0" nodeType="clickEffect">
                                  <p:stCondLst>
                                    <p:cond delay="0"/>
                                  </p:stCondLst>
                                  <p:childTnLst>
                                    <p:animEffect transition="out" filter="fade">
                                      <p:cBhvr>
                                        <p:cTn id="73" dur="500"/>
                                        <p:tgtEl>
                                          <p:spTgt spid="65"/>
                                        </p:tgtEl>
                                      </p:cBhvr>
                                    </p:animEffect>
                                    <p:set>
                                      <p:cBhvr>
                                        <p:cTn id="74" dur="1" fill="hold">
                                          <p:stCondLst>
                                            <p:cond delay="499"/>
                                          </p:stCondLst>
                                        </p:cTn>
                                        <p:tgtEl>
                                          <p:spTgt spid="65"/>
                                        </p:tgtEl>
                                        <p:attrNameLst>
                                          <p:attrName>style.visibility</p:attrName>
                                        </p:attrNameLst>
                                      </p:cBhvr>
                                      <p:to>
                                        <p:strVal val="hidden"/>
                                      </p:to>
                                    </p:set>
                                  </p:childTnLst>
                                </p:cTn>
                              </p:par>
                              <p:par>
                                <p:cTn id="75" presetID="10" presetClass="exit" presetSubtype="0" fill="hold" grpId="0" nodeType="withEffect">
                                  <p:stCondLst>
                                    <p:cond delay="0"/>
                                  </p:stCondLst>
                                  <p:childTnLst>
                                    <p:animEffect transition="out" filter="fade">
                                      <p:cBhvr>
                                        <p:cTn id="76" dur="500"/>
                                        <p:tgtEl>
                                          <p:spTgt spid="66"/>
                                        </p:tgtEl>
                                      </p:cBhvr>
                                    </p:animEffect>
                                    <p:set>
                                      <p:cBhvr>
                                        <p:cTn id="77" dur="1" fill="hold">
                                          <p:stCondLst>
                                            <p:cond delay="499"/>
                                          </p:stCondLst>
                                        </p:cTn>
                                        <p:tgtEl>
                                          <p:spTgt spid="66"/>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34"/>
                                        </p:tgtEl>
                                        <p:attrNameLst>
                                          <p:attrName>style.visibility</p:attrName>
                                        </p:attrNameLst>
                                      </p:cBhvr>
                                      <p:to>
                                        <p:strVal val="visible"/>
                                      </p:to>
                                    </p:set>
                                    <p:animEffect transition="in" filter="fade">
                                      <p:cBhvr>
                                        <p:cTn id="82" dur="500"/>
                                        <p:tgtEl>
                                          <p:spTgt spid="34"/>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36"/>
                                        </p:tgtEl>
                                        <p:attrNameLst>
                                          <p:attrName>style.visibility</p:attrName>
                                        </p:attrNameLst>
                                      </p:cBhvr>
                                      <p:to>
                                        <p:strVal val="visible"/>
                                      </p:to>
                                    </p:set>
                                    <p:animEffect transition="in" filter="fade">
                                      <p:cBhvr>
                                        <p:cTn id="85" dur="500"/>
                                        <p:tgtEl>
                                          <p:spTgt spid="36"/>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nodeType="clickEffect">
                                  <p:stCondLst>
                                    <p:cond delay="0"/>
                                  </p:stCondLst>
                                  <p:childTnLst>
                                    <p:set>
                                      <p:cBhvr>
                                        <p:cTn id="89" dur="1" fill="hold">
                                          <p:stCondLst>
                                            <p:cond delay="0"/>
                                          </p:stCondLst>
                                        </p:cTn>
                                        <p:tgtEl>
                                          <p:spTgt spid="5">
                                            <p:txEl>
                                              <p:pRg st="4" end="4"/>
                                            </p:txEl>
                                          </p:spTgt>
                                        </p:tgtEl>
                                        <p:attrNameLst>
                                          <p:attrName>style.visibility</p:attrName>
                                        </p:attrNameLst>
                                      </p:cBhvr>
                                      <p:to>
                                        <p:strVal val="visible"/>
                                      </p:to>
                                    </p:set>
                                    <p:animEffect transition="in" filter="fade">
                                      <p:cBhvr>
                                        <p:cTn id="90" dur="500"/>
                                        <p:tgtEl>
                                          <p:spTgt spid="5">
                                            <p:txEl>
                                              <p:pRg st="4" end="4"/>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10" presetClass="entr" presetSubtype="0" fill="hold" nodeType="clickEffect">
                                  <p:stCondLst>
                                    <p:cond delay="0"/>
                                  </p:stCondLst>
                                  <p:childTnLst>
                                    <p:set>
                                      <p:cBhvr>
                                        <p:cTn id="94" dur="1" fill="hold">
                                          <p:stCondLst>
                                            <p:cond delay="0"/>
                                          </p:stCondLst>
                                        </p:cTn>
                                        <p:tgtEl>
                                          <p:spTgt spid="5">
                                            <p:txEl>
                                              <p:pRg st="5" end="5"/>
                                            </p:txEl>
                                          </p:spTgt>
                                        </p:tgtEl>
                                        <p:attrNameLst>
                                          <p:attrName>style.visibility</p:attrName>
                                        </p:attrNameLst>
                                      </p:cBhvr>
                                      <p:to>
                                        <p:strVal val="visible"/>
                                      </p:to>
                                    </p:set>
                                    <p:animEffect transition="in" filter="fade">
                                      <p:cBhvr>
                                        <p:cTn id="95" dur="500"/>
                                        <p:tgtEl>
                                          <p:spTgt spid="5">
                                            <p:txEl>
                                              <p:pRg st="5" end="5"/>
                                            </p:txEl>
                                          </p:spTgt>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nodeType="clickEffect">
                                  <p:stCondLst>
                                    <p:cond delay="0"/>
                                  </p:stCondLst>
                                  <p:childTnLst>
                                    <p:set>
                                      <p:cBhvr>
                                        <p:cTn id="99" dur="1" fill="hold">
                                          <p:stCondLst>
                                            <p:cond delay="0"/>
                                          </p:stCondLst>
                                        </p:cTn>
                                        <p:tgtEl>
                                          <p:spTgt spid="5">
                                            <p:txEl>
                                              <p:pRg st="6" end="6"/>
                                            </p:txEl>
                                          </p:spTgt>
                                        </p:tgtEl>
                                        <p:attrNameLst>
                                          <p:attrName>style.visibility</p:attrName>
                                        </p:attrNameLst>
                                      </p:cBhvr>
                                      <p:to>
                                        <p:strVal val="visible"/>
                                      </p:to>
                                    </p:set>
                                    <p:animEffect transition="in" filter="fade">
                                      <p:cBhvr>
                                        <p:cTn id="100" dur="500"/>
                                        <p:tgtEl>
                                          <p:spTgt spid="5">
                                            <p:txEl>
                                              <p:pRg st="6" end="6"/>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10" presetClass="entr" presetSubtype="0" fill="hold" nodeType="clickEffect">
                                  <p:stCondLst>
                                    <p:cond delay="0"/>
                                  </p:stCondLst>
                                  <p:childTnLst>
                                    <p:set>
                                      <p:cBhvr>
                                        <p:cTn id="104" dur="1" fill="hold">
                                          <p:stCondLst>
                                            <p:cond delay="0"/>
                                          </p:stCondLst>
                                        </p:cTn>
                                        <p:tgtEl>
                                          <p:spTgt spid="37"/>
                                        </p:tgtEl>
                                        <p:attrNameLst>
                                          <p:attrName>style.visibility</p:attrName>
                                        </p:attrNameLst>
                                      </p:cBhvr>
                                      <p:to>
                                        <p:strVal val="visible"/>
                                      </p:to>
                                    </p:set>
                                    <p:animEffect transition="in" filter="fade">
                                      <p:cBhvr>
                                        <p:cTn id="105" dur="500"/>
                                        <p:tgtEl>
                                          <p:spTgt spid="37"/>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38"/>
                                        </p:tgtEl>
                                        <p:attrNameLst>
                                          <p:attrName>style.visibility</p:attrName>
                                        </p:attrNameLst>
                                      </p:cBhvr>
                                      <p:to>
                                        <p:strVal val="visible"/>
                                      </p:to>
                                    </p:set>
                                    <p:animEffect transition="in" filter="fade">
                                      <p:cBhvr>
                                        <p:cTn id="108" dur="500"/>
                                        <p:tgtEl>
                                          <p:spTgt spid="38"/>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nodeType="clickEffect">
                                  <p:stCondLst>
                                    <p:cond delay="0"/>
                                  </p:stCondLst>
                                  <p:childTnLst>
                                    <p:set>
                                      <p:cBhvr>
                                        <p:cTn id="112" dur="1" fill="hold">
                                          <p:stCondLst>
                                            <p:cond delay="0"/>
                                          </p:stCondLst>
                                        </p:cTn>
                                        <p:tgtEl>
                                          <p:spTgt spid="5">
                                            <p:txEl>
                                              <p:pRg st="7" end="7"/>
                                            </p:txEl>
                                          </p:spTgt>
                                        </p:tgtEl>
                                        <p:attrNameLst>
                                          <p:attrName>style.visibility</p:attrName>
                                        </p:attrNameLst>
                                      </p:cBhvr>
                                      <p:to>
                                        <p:strVal val="visible"/>
                                      </p:to>
                                    </p:set>
                                    <p:animEffect transition="in" filter="fade">
                                      <p:cBhvr>
                                        <p:cTn id="113" dur="500"/>
                                        <p:tgtEl>
                                          <p:spTgt spid="5">
                                            <p:txEl>
                                              <p:pRg st="7" end="7"/>
                                            </p:txEl>
                                          </p:spTgt>
                                        </p:tgtEl>
                                      </p:cBhvr>
                                    </p:animEffect>
                                  </p:childTnLst>
                                </p:cTn>
                              </p:par>
                            </p:childTnLst>
                          </p:cTn>
                        </p:par>
                      </p:childTnLst>
                    </p:cTn>
                  </p:par>
                  <p:par>
                    <p:cTn id="114" fill="hold">
                      <p:stCondLst>
                        <p:cond delay="indefinite"/>
                      </p:stCondLst>
                      <p:childTnLst>
                        <p:par>
                          <p:cTn id="115" fill="hold">
                            <p:stCondLst>
                              <p:cond delay="0"/>
                            </p:stCondLst>
                            <p:childTnLst>
                              <p:par>
                                <p:cTn id="116" presetID="10" presetClass="exit" presetSubtype="0" fill="hold" grpId="0" nodeType="clickEffect">
                                  <p:stCondLst>
                                    <p:cond delay="0"/>
                                  </p:stCondLst>
                                  <p:childTnLst>
                                    <p:animEffect transition="out" filter="fade">
                                      <p:cBhvr>
                                        <p:cTn id="117" dur="500"/>
                                        <p:tgtEl>
                                          <p:spTgt spid="69"/>
                                        </p:tgtEl>
                                      </p:cBhvr>
                                    </p:animEffect>
                                    <p:set>
                                      <p:cBhvr>
                                        <p:cTn id="118" dur="1" fill="hold">
                                          <p:stCondLst>
                                            <p:cond delay="499"/>
                                          </p:stCondLst>
                                        </p:cTn>
                                        <p:tgtEl>
                                          <p:spTgt spid="69"/>
                                        </p:tgtEl>
                                        <p:attrNameLst>
                                          <p:attrName>style.visibility</p:attrName>
                                        </p:attrNameLst>
                                      </p:cBhvr>
                                      <p:to>
                                        <p:strVal val="hidden"/>
                                      </p:to>
                                    </p:set>
                                  </p:childTnLst>
                                </p:cTn>
                              </p:par>
                              <p:par>
                                <p:cTn id="119" presetID="10" presetClass="exit" presetSubtype="0" fill="hold" grpId="0" nodeType="withEffect">
                                  <p:stCondLst>
                                    <p:cond delay="0"/>
                                  </p:stCondLst>
                                  <p:childTnLst>
                                    <p:animEffect transition="out" filter="fade">
                                      <p:cBhvr>
                                        <p:cTn id="120" dur="500"/>
                                        <p:tgtEl>
                                          <p:spTgt spid="71"/>
                                        </p:tgtEl>
                                      </p:cBhvr>
                                    </p:animEffect>
                                    <p:set>
                                      <p:cBhvr>
                                        <p:cTn id="121" dur="1" fill="hold">
                                          <p:stCondLst>
                                            <p:cond delay="499"/>
                                          </p:stCondLst>
                                        </p:cTn>
                                        <p:tgtEl>
                                          <p:spTgt spid="71"/>
                                        </p:tgtEl>
                                        <p:attrNameLst>
                                          <p:attrName>style.visibility</p:attrName>
                                        </p:attrNameLst>
                                      </p:cBhvr>
                                      <p:to>
                                        <p:strVal val="hidden"/>
                                      </p:to>
                                    </p:set>
                                  </p:childTnLst>
                                </p:cTn>
                              </p:par>
                              <p:par>
                                <p:cTn id="122" presetID="10" presetClass="exit" presetSubtype="0" fill="hold" grpId="0" nodeType="withEffect">
                                  <p:stCondLst>
                                    <p:cond delay="0"/>
                                  </p:stCondLst>
                                  <p:childTnLst>
                                    <p:animEffect transition="out" filter="fade">
                                      <p:cBhvr>
                                        <p:cTn id="123" dur="500"/>
                                        <p:tgtEl>
                                          <p:spTgt spid="72"/>
                                        </p:tgtEl>
                                      </p:cBhvr>
                                    </p:animEffect>
                                    <p:set>
                                      <p:cBhvr>
                                        <p:cTn id="124" dur="1" fill="hold">
                                          <p:stCondLst>
                                            <p:cond delay="499"/>
                                          </p:stCondLst>
                                        </p:cTn>
                                        <p:tgtEl>
                                          <p:spTgt spid="72"/>
                                        </p:tgtEl>
                                        <p:attrNameLst>
                                          <p:attrName>style.visibility</p:attrName>
                                        </p:attrNameLst>
                                      </p:cBhvr>
                                      <p:to>
                                        <p:strVal val="hidden"/>
                                      </p:to>
                                    </p:set>
                                  </p:childTnLst>
                                </p:cTn>
                              </p:par>
                            </p:childTnLst>
                          </p:cTn>
                        </p:par>
                      </p:childTnLst>
                    </p:cTn>
                  </p:par>
                  <p:par>
                    <p:cTn id="125" fill="hold">
                      <p:stCondLst>
                        <p:cond delay="indefinite"/>
                      </p:stCondLst>
                      <p:childTnLst>
                        <p:par>
                          <p:cTn id="126" fill="hold">
                            <p:stCondLst>
                              <p:cond delay="0"/>
                            </p:stCondLst>
                            <p:childTnLst>
                              <p:par>
                                <p:cTn id="127" presetID="10" presetClass="entr" presetSubtype="0" fill="hold" nodeType="clickEffect">
                                  <p:stCondLst>
                                    <p:cond delay="0"/>
                                  </p:stCondLst>
                                  <p:childTnLst>
                                    <p:set>
                                      <p:cBhvr>
                                        <p:cTn id="128" dur="1" fill="hold">
                                          <p:stCondLst>
                                            <p:cond delay="0"/>
                                          </p:stCondLst>
                                        </p:cTn>
                                        <p:tgtEl>
                                          <p:spTgt spid="39"/>
                                        </p:tgtEl>
                                        <p:attrNameLst>
                                          <p:attrName>style.visibility</p:attrName>
                                        </p:attrNameLst>
                                      </p:cBhvr>
                                      <p:to>
                                        <p:strVal val="visible"/>
                                      </p:to>
                                    </p:set>
                                    <p:animEffect transition="in" filter="fade">
                                      <p:cBhvr>
                                        <p:cTn id="129" dur="500"/>
                                        <p:tgtEl>
                                          <p:spTgt spid="39"/>
                                        </p:tgtEl>
                                      </p:cBhvr>
                                    </p:animEffect>
                                  </p:childTnLst>
                                </p:cTn>
                              </p:par>
                              <p:par>
                                <p:cTn id="130" presetID="10" presetClass="entr" presetSubtype="0" fill="hold" grpId="0" nodeType="withEffect">
                                  <p:stCondLst>
                                    <p:cond delay="0"/>
                                  </p:stCondLst>
                                  <p:childTnLst>
                                    <p:set>
                                      <p:cBhvr>
                                        <p:cTn id="131" dur="1" fill="hold">
                                          <p:stCondLst>
                                            <p:cond delay="0"/>
                                          </p:stCondLst>
                                        </p:cTn>
                                        <p:tgtEl>
                                          <p:spTgt spid="40"/>
                                        </p:tgtEl>
                                        <p:attrNameLst>
                                          <p:attrName>style.visibility</p:attrName>
                                        </p:attrNameLst>
                                      </p:cBhvr>
                                      <p:to>
                                        <p:strVal val="visible"/>
                                      </p:to>
                                    </p:set>
                                    <p:animEffect transition="in" filter="fade">
                                      <p:cBhvr>
                                        <p:cTn id="132" dur="500"/>
                                        <p:tgtEl>
                                          <p:spTgt spid="40"/>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nodeType="clickEffect">
                                  <p:stCondLst>
                                    <p:cond delay="0"/>
                                  </p:stCondLst>
                                  <p:childTnLst>
                                    <p:set>
                                      <p:cBhvr>
                                        <p:cTn id="136" dur="1" fill="hold">
                                          <p:stCondLst>
                                            <p:cond delay="0"/>
                                          </p:stCondLst>
                                        </p:cTn>
                                        <p:tgtEl>
                                          <p:spTgt spid="5">
                                            <p:txEl>
                                              <p:pRg st="8" end="8"/>
                                            </p:txEl>
                                          </p:spTgt>
                                        </p:tgtEl>
                                        <p:attrNameLst>
                                          <p:attrName>style.visibility</p:attrName>
                                        </p:attrNameLst>
                                      </p:cBhvr>
                                      <p:to>
                                        <p:strVal val="visible"/>
                                      </p:to>
                                    </p:set>
                                    <p:animEffect transition="in" filter="fade">
                                      <p:cBhvr>
                                        <p:cTn id="137" dur="500"/>
                                        <p:tgtEl>
                                          <p:spTgt spid="5">
                                            <p:txEl>
                                              <p:pRg st="8" end="8"/>
                                            </p:txEl>
                                          </p:spTgt>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nodeType="clickEffect">
                                  <p:stCondLst>
                                    <p:cond delay="0"/>
                                  </p:stCondLst>
                                  <p:childTnLst>
                                    <p:set>
                                      <p:cBhvr>
                                        <p:cTn id="141" dur="1" fill="hold">
                                          <p:stCondLst>
                                            <p:cond delay="0"/>
                                          </p:stCondLst>
                                        </p:cTn>
                                        <p:tgtEl>
                                          <p:spTgt spid="5">
                                            <p:txEl>
                                              <p:pRg st="9" end="9"/>
                                            </p:txEl>
                                          </p:spTgt>
                                        </p:tgtEl>
                                        <p:attrNameLst>
                                          <p:attrName>style.visibility</p:attrName>
                                        </p:attrNameLst>
                                      </p:cBhvr>
                                      <p:to>
                                        <p:strVal val="visible"/>
                                      </p:to>
                                    </p:set>
                                    <p:animEffect transition="in" filter="fade">
                                      <p:cBhvr>
                                        <p:cTn id="142" dur="500"/>
                                        <p:tgtEl>
                                          <p:spTgt spid="5">
                                            <p:txEl>
                                              <p:pRg st="9" end="9"/>
                                            </p:txEl>
                                          </p:spTgt>
                                        </p:tgtEl>
                                      </p:cBhvr>
                                    </p:animEffect>
                                  </p:childTnLst>
                                </p:cTn>
                              </p:par>
                            </p:childTnLst>
                          </p:cTn>
                        </p:par>
                      </p:childTnLst>
                    </p:cTn>
                  </p:par>
                  <p:par>
                    <p:cTn id="143" fill="hold">
                      <p:stCondLst>
                        <p:cond delay="indefinite"/>
                      </p:stCondLst>
                      <p:childTnLst>
                        <p:par>
                          <p:cTn id="144" fill="hold">
                            <p:stCondLst>
                              <p:cond delay="0"/>
                            </p:stCondLst>
                            <p:childTnLst>
                              <p:par>
                                <p:cTn id="145" presetID="10" presetClass="entr" presetSubtype="0" fill="hold" nodeType="clickEffect">
                                  <p:stCondLst>
                                    <p:cond delay="0"/>
                                  </p:stCondLst>
                                  <p:childTnLst>
                                    <p:set>
                                      <p:cBhvr>
                                        <p:cTn id="146" dur="1" fill="hold">
                                          <p:stCondLst>
                                            <p:cond delay="0"/>
                                          </p:stCondLst>
                                        </p:cTn>
                                        <p:tgtEl>
                                          <p:spTgt spid="5">
                                            <p:txEl>
                                              <p:pRg st="10" end="10"/>
                                            </p:txEl>
                                          </p:spTgt>
                                        </p:tgtEl>
                                        <p:attrNameLst>
                                          <p:attrName>style.visibility</p:attrName>
                                        </p:attrNameLst>
                                      </p:cBhvr>
                                      <p:to>
                                        <p:strVal val="visible"/>
                                      </p:to>
                                    </p:set>
                                    <p:animEffect transition="in" filter="fade">
                                      <p:cBhvr>
                                        <p:cTn id="14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4" grpId="0" uiExpand="1" build="p"/>
      <p:bldP spid="36" grpId="0"/>
      <p:bldP spid="38" grpId="0"/>
      <p:bldP spid="40" grpId="0"/>
      <p:bldP spid="76" grpId="0" animBg="1"/>
      <p:bldP spid="63" grpId="0" animBg="1"/>
      <p:bldP spid="63" grpId="1" animBg="1"/>
      <p:bldP spid="64" grpId="0" animBg="1"/>
      <p:bldP spid="64" grpId="1" animBg="1"/>
      <p:bldP spid="65" grpId="0" animBg="1"/>
      <p:bldP spid="65" grpId="1" animBg="1"/>
      <p:bldP spid="66" grpId="0" animBg="1"/>
      <p:bldP spid="66" grpId="1" animBg="1"/>
      <p:bldP spid="69" grpId="0" animBg="1"/>
      <p:bldP spid="69" grpId="1" animBg="1"/>
      <p:bldP spid="71" grpId="0" animBg="1"/>
      <p:bldP spid="71" grpId="1" animBg="1"/>
      <p:bldP spid="72" grpId="0" animBg="1"/>
      <p:bldP spid="72"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Intro to Costs</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Costs</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4082799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lnSpcReduction="10000"/>
          </a:bodyPr>
          <a:lstStyle/>
          <a:p>
            <a:pPr marL="0" indent="0" algn="ctr">
              <a:buNone/>
            </a:pPr>
            <a:r>
              <a:rPr lang="en-GB" u="sng" dirty="0"/>
              <a:t>Intro to Costs</a:t>
            </a:r>
          </a:p>
          <a:p>
            <a:pPr marL="0" indent="0">
              <a:buNone/>
            </a:pPr>
            <a:r>
              <a:rPr lang="en-GB" b="1" dirty="0">
                <a:solidFill>
                  <a:srgbClr val="FF0000"/>
                </a:solidFill>
              </a:rPr>
              <a:t>Recap: </a:t>
            </a:r>
            <a:r>
              <a:rPr lang="en-GB" dirty="0"/>
              <a:t>Short Run vs Long Run</a:t>
            </a:r>
          </a:p>
          <a:p>
            <a:pPr marL="457200" lvl="1" indent="0">
              <a:buNone/>
            </a:pPr>
            <a:r>
              <a:rPr lang="en-GB" b="1" dirty="0">
                <a:solidFill>
                  <a:srgbClr val="FF0000"/>
                </a:solidFill>
                <a:ea typeface="Cambria Math" panose="02040503050406030204" pitchFamily="18" charset="0"/>
              </a:rPr>
              <a:t>Short Run: </a:t>
            </a:r>
            <a:r>
              <a:rPr lang="en-GB" dirty="0"/>
              <a:t>Assumes that one or more of the factors of productions is fixed</a:t>
            </a:r>
            <a:endParaRPr lang="en-GB" b="1" dirty="0">
              <a:solidFill>
                <a:srgbClr val="FF0000"/>
              </a:solidFill>
              <a:ea typeface="Cambria Math" panose="02040503050406030204" pitchFamily="18" charset="0"/>
            </a:endParaRPr>
          </a:p>
          <a:p>
            <a:pPr marL="457200" lvl="1" indent="0">
              <a:buNone/>
            </a:pPr>
            <a:r>
              <a:rPr lang="en-GB" b="1" dirty="0">
                <a:solidFill>
                  <a:srgbClr val="FF0000"/>
                </a:solidFill>
                <a:ea typeface="Cambria Math" panose="02040503050406030204" pitchFamily="18" charset="0"/>
              </a:rPr>
              <a:t>Long Run: </a:t>
            </a:r>
            <a:r>
              <a:rPr lang="en-GB" dirty="0"/>
              <a:t>Assumes that all of the factors of productions are fully flexible</a:t>
            </a:r>
            <a:endParaRPr lang="en-GB" dirty="0">
              <a:solidFill>
                <a:schemeClr val="accent3"/>
              </a:solidFill>
              <a:latin typeface="Cambria Math" panose="02040503050406030204" pitchFamily="18" charset="0"/>
              <a:ea typeface="Cambria Math" panose="02040503050406030204" pitchFamily="18" charset="0"/>
            </a:endParaRPr>
          </a:p>
          <a:p>
            <a:pPr marL="0" indent="0">
              <a:buNone/>
            </a:pPr>
            <a:r>
              <a:rPr lang="en-GB" b="1" dirty="0">
                <a:solidFill>
                  <a:schemeClr val="accent1"/>
                </a:solidFill>
                <a:ea typeface="Cambria Math" panose="02040503050406030204" pitchFamily="18" charset="0"/>
              </a:rPr>
              <a:t>What is meant by costs? </a:t>
            </a:r>
            <a:r>
              <a:rPr lang="en-GB" dirty="0">
                <a:solidFill>
                  <a:prstClr val="black"/>
                </a:solidFill>
                <a:ea typeface="Cambria Math" panose="02040503050406030204" pitchFamily="18" charset="0"/>
              </a:rPr>
              <a:t>Costs refer to the expenditure a firm undergoes in production, research, retail, in order to manufacture and sell a good or deliver a service</a:t>
            </a:r>
          </a:p>
          <a:p>
            <a:pPr marL="457200" lvl="1" indent="0">
              <a:buNone/>
            </a:pPr>
            <a:r>
              <a:rPr lang="en-GB" dirty="0">
                <a:solidFill>
                  <a:prstClr val="black"/>
                </a:solidFill>
                <a:ea typeface="Cambria Math" panose="02040503050406030204" pitchFamily="18" charset="0"/>
              </a:rPr>
              <a:t>There are two types of costs</a:t>
            </a:r>
          </a:p>
          <a:p>
            <a:pPr marL="0" indent="0">
              <a:buNone/>
            </a:pPr>
            <a:r>
              <a:rPr lang="en-GB" b="1" dirty="0">
                <a:solidFill>
                  <a:schemeClr val="accent3"/>
                </a:solidFill>
                <a:ea typeface="Cambria Math" panose="02040503050406030204" pitchFamily="18" charset="0"/>
              </a:rPr>
              <a:t>Fixed Costs (FC):</a:t>
            </a:r>
            <a:r>
              <a:rPr lang="en-GB" b="1" dirty="0">
                <a:solidFill>
                  <a:schemeClr val="accent3"/>
                </a:solidFill>
              </a:rPr>
              <a:t> </a:t>
            </a:r>
            <a:r>
              <a:rPr lang="en-GB" dirty="0"/>
              <a:t>Costs which do not change regardless of how many products you sell. (You still have to pay them even if you make no sales)</a:t>
            </a:r>
          </a:p>
          <a:p>
            <a:pPr marL="457200" lvl="1" indent="0" fontAlgn="base">
              <a:buNone/>
            </a:pPr>
            <a:r>
              <a:rPr lang="en-GB" b="1" dirty="0">
                <a:solidFill>
                  <a:schemeClr val="accent4"/>
                </a:solidFill>
              </a:rPr>
              <a:t>Examples:</a:t>
            </a:r>
            <a:r>
              <a:rPr lang="en-GB" dirty="0"/>
              <a:t> Rent on buildings, interest on loans, council tax, insurance payments, salaries each month</a:t>
            </a:r>
          </a:p>
          <a:p>
            <a:pPr marL="457200" lvl="1" indent="0" fontAlgn="base">
              <a:buNone/>
            </a:pPr>
            <a:r>
              <a:rPr lang="en-GB" b="1" dirty="0">
                <a:solidFill>
                  <a:schemeClr val="accent3"/>
                </a:solidFill>
                <a:ea typeface="Cambria Math" panose="02040503050406030204" pitchFamily="18" charset="0"/>
              </a:rPr>
              <a:t>Sunk costs: </a:t>
            </a:r>
            <a:r>
              <a:rPr lang="en-GB" dirty="0">
                <a:ea typeface="ＭＳ Ｐゴシック" pitchFamily="34" charset="-128"/>
              </a:rPr>
              <a:t>Some</a:t>
            </a:r>
            <a:r>
              <a:rPr lang="en-GB" altLang="en-US" dirty="0">
                <a:ea typeface="ＭＳ Ｐゴシック" pitchFamily="34" charset="-128"/>
              </a:rPr>
              <a:t> fixed costs are also sunk costs, those which cannot be recovered if the firm closes down. </a:t>
            </a:r>
            <a:r>
              <a:rPr lang="en-GB" altLang="en-US" b="1" dirty="0">
                <a:solidFill>
                  <a:schemeClr val="accent4"/>
                </a:solidFill>
                <a:ea typeface="ＭＳ Ｐゴシック" pitchFamily="34" charset="-128"/>
              </a:rPr>
              <a:t>E.g. </a:t>
            </a:r>
            <a:r>
              <a:rPr lang="en-GB" altLang="en-US" dirty="0">
                <a:ea typeface="ＭＳ Ｐゴシック" pitchFamily="34" charset="-128"/>
              </a:rPr>
              <a:t>specific assets and advertisement expenditure.</a:t>
            </a:r>
            <a:endParaRPr lang="en-GB" dirty="0">
              <a:solidFill>
                <a:prstClr val="black"/>
              </a:solidFill>
              <a:ea typeface="Cambria Math" panose="02040503050406030204" pitchFamily="18" charset="0"/>
            </a:endParaRPr>
          </a:p>
          <a:p>
            <a:pPr marL="0" indent="0">
              <a:buNone/>
            </a:pPr>
            <a:r>
              <a:rPr lang="en-GB" b="1" dirty="0">
                <a:solidFill>
                  <a:schemeClr val="accent3"/>
                </a:solidFill>
                <a:ea typeface="Cambria Math" panose="02040503050406030204" pitchFamily="18" charset="0"/>
              </a:rPr>
              <a:t>Variable Costs (VC): </a:t>
            </a:r>
            <a:r>
              <a:rPr lang="en-GB" dirty="0">
                <a:solidFill>
                  <a:prstClr val="black"/>
                </a:solidFill>
                <a:ea typeface="Cambria Math" panose="02040503050406030204" pitchFamily="18" charset="0"/>
              </a:rPr>
              <a:t>Costs which change with the number of products you sell. (The more you sell the higher the cost)</a:t>
            </a:r>
          </a:p>
          <a:p>
            <a:pPr marL="457200" lvl="1" indent="0" fontAlgn="base">
              <a:buNone/>
            </a:pPr>
            <a:r>
              <a:rPr lang="en-GB" b="1" dirty="0">
                <a:solidFill>
                  <a:schemeClr val="accent4"/>
                </a:solidFill>
                <a:ea typeface="Cambria Math" panose="02040503050406030204" pitchFamily="18" charset="0"/>
              </a:rPr>
              <a:t>Examples:</a:t>
            </a:r>
            <a:r>
              <a:rPr lang="en-GB" dirty="0">
                <a:solidFill>
                  <a:prstClr val="black"/>
                </a:solidFill>
                <a:ea typeface="Cambria Math" panose="02040503050406030204" pitchFamily="18" charset="0"/>
              </a:rPr>
              <a:t> </a:t>
            </a:r>
            <a:r>
              <a:rPr lang="en-GB" dirty="0"/>
              <a:t>Raw materials, packaging, wages (hourly rate) &amp; commission</a:t>
            </a:r>
            <a:endParaRPr lang="en-GB" dirty="0">
              <a:solidFill>
                <a:prstClr val="black"/>
              </a:solidFill>
              <a:ea typeface="Cambria Math" panose="02040503050406030204" pitchFamily="18" charset="0"/>
            </a:endParaRPr>
          </a:p>
          <a:p>
            <a:pPr marL="457200" lvl="1" indent="0" fontAlgn="base">
              <a:buNone/>
            </a:pPr>
            <a:endParaRPr lang="en-GB" dirty="0"/>
          </a:p>
        </p:txBody>
      </p:sp>
    </p:spTree>
    <p:extLst>
      <p:ext uri="{BB962C8B-B14F-4D97-AF65-F5344CB8AC3E}">
        <p14:creationId xmlns:p14="http://schemas.microsoft.com/office/powerpoint/2010/main" val="1878590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a:bodyPr>
          <a:lstStyle/>
          <a:p>
            <a:pPr marL="0" indent="0">
              <a:buNone/>
            </a:pPr>
            <a:r>
              <a:rPr lang="en-GB" b="1" dirty="0">
                <a:solidFill>
                  <a:schemeClr val="accent3"/>
                </a:solidFill>
                <a:ea typeface="Cambria Math" panose="02040503050406030204" pitchFamily="18" charset="0"/>
              </a:rPr>
              <a:t>Total Cost (TC):</a:t>
            </a:r>
            <a:r>
              <a:rPr lang="en-GB" b="1" dirty="0">
                <a:solidFill>
                  <a:schemeClr val="accent3"/>
                </a:solidFill>
              </a:rPr>
              <a:t> </a:t>
            </a:r>
            <a:r>
              <a:rPr lang="en-GB" dirty="0"/>
              <a:t>The sum total of the monetary value of all costs incurred by a firm</a:t>
            </a:r>
          </a:p>
          <a:p>
            <a:pPr marL="457200" lvl="1" indent="0" fontAlgn="base">
              <a:buNone/>
            </a:pPr>
            <a:r>
              <a:rPr lang="en-GB" dirty="0"/>
              <a:t>Can be broken down into total variable costs and total fixed costs</a:t>
            </a:r>
          </a:p>
          <a:p>
            <a:pPr marL="457200" lvl="1" indent="0" fontAlgn="base">
              <a:buNone/>
            </a:pPr>
            <a:r>
              <a:rPr lang="en-GB" b="1" dirty="0">
                <a:solidFill>
                  <a:schemeClr val="accent3"/>
                </a:solidFill>
                <a:ea typeface="Cambria Math" panose="02040503050406030204" pitchFamily="18" charset="0"/>
              </a:rPr>
              <a:t>Equation: </a:t>
            </a:r>
            <a:r>
              <a:rPr lang="en-GB" dirty="0">
                <a:ea typeface="Cambria Math" panose="02040503050406030204" pitchFamily="18" charset="0"/>
              </a:rPr>
              <a:t>TC = TVC + TFC</a:t>
            </a:r>
            <a:endParaRPr lang="en-GB" dirty="0">
              <a:solidFill>
                <a:prstClr val="black"/>
              </a:solidFill>
              <a:ea typeface="Cambria Math" panose="02040503050406030204" pitchFamily="18" charset="0"/>
            </a:endParaRPr>
          </a:p>
          <a:p>
            <a:pPr marL="0" indent="0">
              <a:buNone/>
            </a:pPr>
            <a:r>
              <a:rPr lang="en-GB" b="1" dirty="0">
                <a:solidFill>
                  <a:schemeClr val="accent3"/>
                </a:solidFill>
                <a:ea typeface="Cambria Math" panose="02040503050406030204" pitchFamily="18" charset="0"/>
              </a:rPr>
              <a:t>Average (total) cost (AC): </a:t>
            </a:r>
            <a:r>
              <a:rPr lang="en-GB" dirty="0"/>
              <a:t>average cost or unit cost is equal to total cost divided by the number of units of a good produced</a:t>
            </a:r>
          </a:p>
          <a:p>
            <a:pPr marL="457200" lvl="1" indent="0">
              <a:buNone/>
            </a:pPr>
            <a:r>
              <a:rPr lang="en-GB" b="1" dirty="0">
                <a:solidFill>
                  <a:schemeClr val="accent3"/>
                </a:solidFill>
                <a:ea typeface="Cambria Math" panose="02040503050406030204" pitchFamily="18" charset="0"/>
              </a:rPr>
              <a:t>Equation: </a:t>
            </a:r>
            <a:r>
              <a:rPr lang="en-GB" dirty="0">
                <a:ea typeface="Cambria Math" panose="02040503050406030204" pitchFamily="18" charset="0"/>
              </a:rPr>
              <a:t>AC = TC/Q </a:t>
            </a:r>
          </a:p>
          <a:p>
            <a:pPr marL="457200" lvl="1" indent="0">
              <a:buNone/>
            </a:pPr>
            <a:r>
              <a:rPr lang="en-GB" dirty="0"/>
              <a:t>It is also equal to the sum of average variable costs and average fixed costs</a:t>
            </a:r>
          </a:p>
          <a:p>
            <a:pPr marL="457200" lvl="1" indent="0">
              <a:buNone/>
            </a:pPr>
            <a:r>
              <a:rPr lang="en-GB" b="1" dirty="0">
                <a:solidFill>
                  <a:schemeClr val="accent3"/>
                </a:solidFill>
                <a:ea typeface="Cambria Math" panose="02040503050406030204" pitchFamily="18" charset="0"/>
              </a:rPr>
              <a:t>Equation: </a:t>
            </a:r>
            <a:r>
              <a:rPr lang="en-GB" dirty="0">
                <a:solidFill>
                  <a:prstClr val="black"/>
                </a:solidFill>
                <a:ea typeface="Cambria Math" panose="02040503050406030204" pitchFamily="18" charset="0"/>
              </a:rPr>
              <a:t>AC = AVC + AFC</a:t>
            </a:r>
          </a:p>
          <a:p>
            <a:pPr marL="457200" lvl="1" indent="0">
              <a:buNone/>
            </a:pPr>
            <a:r>
              <a:rPr lang="en-GB" dirty="0">
                <a:solidFill>
                  <a:prstClr val="black"/>
                </a:solidFill>
                <a:ea typeface="Cambria Math" panose="02040503050406030204" pitchFamily="18" charset="0"/>
              </a:rPr>
              <a:t>AC = TC/Q = ( TVC + TFC )/Q = TVC/Q + TFC/Q = AFC + AVC</a:t>
            </a:r>
          </a:p>
          <a:p>
            <a:pPr marL="0" indent="0">
              <a:buNone/>
            </a:pPr>
            <a:r>
              <a:rPr lang="en-GB" b="1" dirty="0">
                <a:solidFill>
                  <a:schemeClr val="accent3"/>
                </a:solidFill>
                <a:ea typeface="Cambria Math" panose="02040503050406030204" pitchFamily="18" charset="0"/>
              </a:rPr>
              <a:t>Marginal costs (MC): </a:t>
            </a:r>
            <a:r>
              <a:rPr lang="en-GB" dirty="0"/>
              <a:t>marginal cost is the change in the total cost that arises when the quantity produced is increased incrementally</a:t>
            </a:r>
          </a:p>
          <a:p>
            <a:pPr marL="457200" lvl="1" indent="0">
              <a:buNone/>
            </a:pPr>
            <a:r>
              <a:rPr lang="en-GB" dirty="0">
                <a:solidFill>
                  <a:prstClr val="black"/>
                </a:solidFill>
                <a:ea typeface="Cambria Math" panose="02040503050406030204" pitchFamily="18" charset="0"/>
              </a:rPr>
              <a:t>It is the cost of making one additional unit</a:t>
            </a:r>
          </a:p>
          <a:p>
            <a:pPr marL="457200" lvl="1" indent="0">
              <a:buNone/>
            </a:pPr>
            <a:r>
              <a:rPr lang="en-GB" b="1" dirty="0">
                <a:solidFill>
                  <a:schemeClr val="accent3"/>
                </a:solidFill>
                <a:ea typeface="Cambria Math" panose="02040503050406030204" pitchFamily="18" charset="0"/>
              </a:rPr>
              <a:t>Equation: </a:t>
            </a:r>
            <a:r>
              <a:rPr lang="en-GB" dirty="0">
                <a:ea typeface="Cambria Math" panose="02040503050406030204" pitchFamily="18" charset="0"/>
              </a:rPr>
              <a:t>MC = ∆TC/∆Q</a:t>
            </a:r>
          </a:p>
          <a:p>
            <a:pPr marL="457200" lvl="1" indent="0">
              <a:buNone/>
            </a:pPr>
            <a:r>
              <a:rPr lang="en-GB" dirty="0">
                <a:ea typeface="Cambria Math" panose="02040503050406030204" pitchFamily="18" charset="0"/>
              </a:rPr>
              <a:t>MC is the gradient function of TC</a:t>
            </a:r>
          </a:p>
          <a:p>
            <a:pPr marL="457200" lvl="1" indent="0">
              <a:buNone/>
            </a:pPr>
            <a:r>
              <a:rPr lang="en-GB" b="1" dirty="0">
                <a:solidFill>
                  <a:schemeClr val="accent1"/>
                </a:solidFill>
                <a:ea typeface="Cambria Math" panose="02040503050406030204" pitchFamily="18" charset="0"/>
              </a:rPr>
              <a:t>N.B.</a:t>
            </a:r>
            <a:r>
              <a:rPr lang="en-GB" dirty="0">
                <a:solidFill>
                  <a:prstClr val="black"/>
                </a:solidFill>
                <a:ea typeface="Cambria Math" panose="02040503050406030204" pitchFamily="18" charset="0"/>
              </a:rPr>
              <a:t> Technically MC = MVC, as marginal fixed costs are always zero (MFC = 0)in the short run (A sandwich shop doesn’t pay more rent if it sells 101 sandwiches as opposed to 100)</a:t>
            </a:r>
          </a:p>
          <a:p>
            <a:pPr marL="457200" lvl="1" indent="0">
              <a:buNone/>
            </a:pPr>
            <a:endParaRPr lang="en-GB" dirty="0">
              <a:solidFill>
                <a:prstClr val="black"/>
              </a:solidFill>
              <a:ea typeface="Cambria Math" panose="02040503050406030204" pitchFamily="18" charset="0"/>
            </a:endParaRPr>
          </a:p>
        </p:txBody>
      </p:sp>
    </p:spTree>
    <p:extLst>
      <p:ext uri="{BB962C8B-B14F-4D97-AF65-F5344CB8AC3E}">
        <p14:creationId xmlns:p14="http://schemas.microsoft.com/office/powerpoint/2010/main" val="1926202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4">
                                            <p:txEl>
                                              <p:pRg st="11" end="11"/>
                                            </p:txEl>
                                          </p:spTgt>
                                        </p:tgtEl>
                                        <p:attrNameLst>
                                          <p:attrName>style.visibility</p:attrName>
                                        </p:attrNameLst>
                                      </p:cBhvr>
                                      <p:to>
                                        <p:strVal val="visible"/>
                                      </p:to>
                                    </p:set>
                                    <p:animEffect transition="in" filter="fade">
                                      <p:cBhvr>
                                        <p:cTn id="60" dur="500"/>
                                        <p:tgtEl>
                                          <p:spTgt spid="4">
                                            <p:txEl>
                                              <p:pRg st="11" end="11"/>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4">
                                            <p:txEl>
                                              <p:pRg st="12" end="12"/>
                                            </p:txEl>
                                          </p:spTgt>
                                        </p:tgtEl>
                                        <p:attrNameLst>
                                          <p:attrName>style.visibility</p:attrName>
                                        </p:attrNameLst>
                                      </p:cBhvr>
                                      <p:to>
                                        <p:strVal val="visible"/>
                                      </p:to>
                                    </p:set>
                                    <p:animEffect transition="in" filter="fade">
                                      <p:cBhvr>
                                        <p:cTn id="65"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Total Cost Curves -</a:t>
            </a:r>
            <a:br>
              <a:rPr lang="en-GB" dirty="0">
                <a:solidFill>
                  <a:schemeClr val="bg1"/>
                </a:solidFill>
              </a:rPr>
            </a:br>
            <a:r>
              <a:rPr lang="en-GB" dirty="0">
                <a:solidFill>
                  <a:schemeClr val="bg1"/>
                </a:solidFill>
              </a:rPr>
              <a:t>TC, TFC, TVC</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Costs</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3772055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F1B610C-DD67-42F5-93A3-65F904FC6C86}"/>
              </a:ext>
            </a:extLst>
          </p:cNvPr>
          <p:cNvSpPr/>
          <p:nvPr/>
        </p:nvSpPr>
        <p:spPr>
          <a:xfrm>
            <a:off x="7828547" y="2181726"/>
            <a:ext cx="4251158" cy="4580021"/>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2389462"/>
          </a:xfrm>
        </p:spPr>
        <p:txBody>
          <a:bodyPr>
            <a:noAutofit/>
          </a:bodyPr>
          <a:lstStyle/>
          <a:p>
            <a:pPr marL="0" indent="0" algn="ctr">
              <a:spcBef>
                <a:spcPts val="600"/>
              </a:spcBef>
              <a:buNone/>
            </a:pPr>
            <a:r>
              <a:rPr lang="en-GB" sz="2600" u="sng" dirty="0"/>
              <a:t>Total Cost Curves - TC, TFC, TVC</a:t>
            </a:r>
            <a:endParaRPr lang="en-GB" sz="2600" dirty="0"/>
          </a:p>
          <a:p>
            <a:pPr marL="0" indent="0">
              <a:spcBef>
                <a:spcPts val="600"/>
              </a:spcBef>
              <a:buNone/>
            </a:pPr>
            <a:r>
              <a:rPr lang="en-GB" sz="2600" b="1" dirty="0">
                <a:solidFill>
                  <a:schemeClr val="accent1"/>
                </a:solidFill>
              </a:rPr>
              <a:t>Cost Curves: </a:t>
            </a:r>
            <a:r>
              <a:rPr lang="en-GB" sz="2600" dirty="0"/>
              <a:t>Curves to show how costs vary with a firm’s output quantity.</a:t>
            </a:r>
          </a:p>
          <a:p>
            <a:pPr marL="0" indent="0">
              <a:buNone/>
            </a:pPr>
            <a:r>
              <a:rPr lang="en-GB" sz="2600" b="1" dirty="0">
                <a:solidFill>
                  <a:schemeClr val="accent3"/>
                </a:solidFill>
                <a:ea typeface="Cambria Math" panose="02040503050406030204" pitchFamily="18" charset="0"/>
              </a:rPr>
              <a:t>Fixed Costs:</a:t>
            </a:r>
            <a:r>
              <a:rPr lang="en-GB" sz="2600" b="1" dirty="0">
                <a:solidFill>
                  <a:schemeClr val="accent3"/>
                </a:solidFill>
              </a:rPr>
              <a:t> </a:t>
            </a:r>
            <a:r>
              <a:rPr lang="en-GB" sz="2600" dirty="0"/>
              <a:t>Costs which do not change regardless of how many products you sell. (You still have to pay them even if you make no sales)</a:t>
            </a:r>
          </a:p>
          <a:p>
            <a:pPr marL="457200" lvl="1" indent="0">
              <a:buNone/>
            </a:pPr>
            <a:r>
              <a:rPr lang="en-GB" sz="2200" b="1" dirty="0">
                <a:solidFill>
                  <a:schemeClr val="accent1"/>
                </a:solidFill>
              </a:rPr>
              <a:t>TFC Curve: </a:t>
            </a:r>
            <a:r>
              <a:rPr lang="en-GB" sz="2200" dirty="0"/>
              <a:t>A straight horizontal line to show that whatever the quantity produced, the fixed costs do not change!</a:t>
            </a:r>
          </a:p>
          <a:p>
            <a:pPr marL="0" indent="0">
              <a:spcBef>
                <a:spcPts val="600"/>
              </a:spcBef>
              <a:buNone/>
            </a:pPr>
            <a:endParaRPr lang="en-GB" sz="2600" b="1" dirty="0">
              <a:solidFill>
                <a:schemeClr val="accent1"/>
              </a:solidFill>
            </a:endParaRPr>
          </a:p>
        </p:txBody>
      </p:sp>
      <p:sp>
        <p:nvSpPr>
          <p:cNvPr id="3" name="Content Placeholder 2">
            <a:extLst>
              <a:ext uri="{FF2B5EF4-FFF2-40B4-BE49-F238E27FC236}">
                <a16:creationId xmlns:a16="http://schemas.microsoft.com/office/drawing/2014/main" id="{A9B16447-DBE5-4A0B-8559-E03E47918C7C}"/>
              </a:ext>
            </a:extLst>
          </p:cNvPr>
          <p:cNvSpPr txBox="1">
            <a:spLocks/>
          </p:cNvSpPr>
          <p:nvPr/>
        </p:nvSpPr>
        <p:spPr>
          <a:xfrm>
            <a:off x="1" y="2310063"/>
            <a:ext cx="7828546" cy="4580021"/>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solidFill>
                  <a:schemeClr val="accent3"/>
                </a:solidFill>
                <a:ea typeface="Cambria Math" panose="02040503050406030204" pitchFamily="18" charset="0"/>
              </a:rPr>
              <a:t>Variable Costs: </a:t>
            </a:r>
            <a:r>
              <a:rPr lang="en-GB" dirty="0">
                <a:solidFill>
                  <a:prstClr val="black"/>
                </a:solidFill>
                <a:ea typeface="Cambria Math" panose="02040503050406030204" pitchFamily="18" charset="0"/>
              </a:rPr>
              <a:t>Costs which change with the number of products you sell. (The more you sell the higher the cost)</a:t>
            </a:r>
          </a:p>
          <a:p>
            <a:pPr marL="457200" lvl="1" indent="0">
              <a:buNone/>
            </a:pPr>
            <a:r>
              <a:rPr lang="en-GB" b="1" dirty="0">
                <a:solidFill>
                  <a:schemeClr val="accent1"/>
                </a:solidFill>
                <a:ea typeface="Cambria Math" panose="02040503050406030204" pitchFamily="18" charset="0"/>
              </a:rPr>
              <a:t>TVC Curve: </a:t>
            </a:r>
            <a:r>
              <a:rPr lang="en-GB" dirty="0">
                <a:solidFill>
                  <a:prstClr val="black"/>
                </a:solidFill>
                <a:ea typeface="Cambria Math" panose="02040503050406030204" pitchFamily="18" charset="0"/>
              </a:rPr>
              <a:t>Starting at zero, initially they increase steeply, as the first few units are very expensive to produce </a:t>
            </a:r>
          </a:p>
          <a:p>
            <a:pPr marL="914400" lvl="2" indent="0">
              <a:buNone/>
            </a:pPr>
            <a:r>
              <a:rPr lang="en-GB" dirty="0">
                <a:solidFill>
                  <a:prstClr val="black"/>
                </a:solidFill>
                <a:ea typeface="Cambria Math" panose="02040503050406030204" pitchFamily="18" charset="0"/>
              </a:rPr>
              <a:t>(a firm has to pay a worker for a whole evening shift even if there was only one unit made/customer served)</a:t>
            </a:r>
          </a:p>
          <a:p>
            <a:pPr marL="457200" lvl="1" indent="0">
              <a:buNone/>
            </a:pPr>
            <a:r>
              <a:rPr lang="en-GB" dirty="0">
                <a:solidFill>
                  <a:prstClr val="black"/>
                </a:solidFill>
                <a:ea typeface="Cambria Math" panose="02040503050406030204" pitchFamily="18" charset="0"/>
              </a:rPr>
              <a:t>The curve then flattens off as the increased quantity allows specialisation begins to take place</a:t>
            </a:r>
          </a:p>
          <a:p>
            <a:pPr marL="914400" lvl="2" indent="0">
              <a:buNone/>
            </a:pPr>
            <a:r>
              <a:rPr lang="en-GB" dirty="0">
                <a:solidFill>
                  <a:prstClr val="black"/>
                </a:solidFill>
                <a:ea typeface="Cambria Math" panose="02040503050406030204" pitchFamily="18" charset="0"/>
              </a:rPr>
              <a:t>(Workers can do specific tasks and become very productive at them, making many more units whilst still only paying them for one shift)</a:t>
            </a:r>
          </a:p>
          <a:p>
            <a:pPr marL="457200" lvl="1" indent="0">
              <a:buNone/>
            </a:pPr>
            <a:r>
              <a:rPr lang="en-GB" dirty="0">
                <a:solidFill>
                  <a:prstClr val="black"/>
                </a:solidFill>
                <a:ea typeface="Cambria Math" panose="02040503050406030204" pitchFamily="18" charset="0"/>
              </a:rPr>
              <a:t>After a time the curve then steepens, as diminishing marginal returns set in</a:t>
            </a:r>
          </a:p>
          <a:p>
            <a:pPr marL="914400" lvl="2" indent="0">
              <a:buNone/>
            </a:pPr>
            <a:r>
              <a:rPr lang="en-GB" dirty="0">
                <a:solidFill>
                  <a:prstClr val="black"/>
                </a:solidFill>
                <a:ea typeface="Cambria Math" panose="02040503050406030204" pitchFamily="18" charset="0"/>
              </a:rPr>
              <a:t>(Adding workers do still increase output, but are less productive than previous ones as they compete for a fixed amount of other resources, less output per worker but at the same wage – too many cooks!)</a:t>
            </a:r>
          </a:p>
          <a:p>
            <a:pPr marL="457200" lvl="1" indent="0">
              <a:buNone/>
            </a:pPr>
            <a:endParaRPr lang="en-GB" b="1" dirty="0">
              <a:solidFill>
                <a:schemeClr val="accent1"/>
              </a:solidFill>
            </a:endParaRPr>
          </a:p>
        </p:txBody>
      </p:sp>
      <p:cxnSp>
        <p:nvCxnSpPr>
          <p:cNvPr id="5" name="Straight Connector 4">
            <a:extLst>
              <a:ext uri="{FF2B5EF4-FFF2-40B4-BE49-F238E27FC236}">
                <a16:creationId xmlns:a16="http://schemas.microsoft.com/office/drawing/2014/main" id="{FBA5E711-FE58-4055-BC67-3BF31985F16D}"/>
              </a:ext>
            </a:extLst>
          </p:cNvPr>
          <p:cNvCxnSpPr>
            <a:cxnSpLocks/>
          </p:cNvCxnSpPr>
          <p:nvPr/>
        </p:nvCxnSpPr>
        <p:spPr>
          <a:xfrm>
            <a:off x="8222066" y="2611897"/>
            <a:ext cx="11670" cy="369471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A8666261-30FB-4455-B6E6-A330922459B8}"/>
              </a:ext>
            </a:extLst>
          </p:cNvPr>
          <p:cNvCxnSpPr>
            <a:cxnSpLocks/>
          </p:cNvCxnSpPr>
          <p:nvPr/>
        </p:nvCxnSpPr>
        <p:spPr>
          <a:xfrm>
            <a:off x="8222066" y="6298551"/>
            <a:ext cx="3160283"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82A35706-D545-493F-81E7-F35DE621EB23}"/>
              </a:ext>
            </a:extLst>
          </p:cNvPr>
          <p:cNvGrpSpPr/>
          <p:nvPr/>
        </p:nvGrpSpPr>
        <p:grpSpPr>
          <a:xfrm>
            <a:off x="8233736" y="5669684"/>
            <a:ext cx="4837128" cy="477525"/>
            <a:chOff x="914953" y="509596"/>
            <a:chExt cx="4408127" cy="400110"/>
          </a:xfrm>
        </p:grpSpPr>
        <p:cxnSp>
          <p:nvCxnSpPr>
            <p:cNvPr id="8" name="Straight Connector 7">
              <a:extLst>
                <a:ext uri="{FF2B5EF4-FFF2-40B4-BE49-F238E27FC236}">
                  <a16:creationId xmlns:a16="http://schemas.microsoft.com/office/drawing/2014/main" id="{65CC7489-C1AF-4F7B-A955-510C450B5931}"/>
                </a:ext>
              </a:extLst>
            </p:cNvPr>
            <p:cNvCxnSpPr>
              <a:cxnSpLocks/>
            </p:cNvCxnSpPr>
            <p:nvPr/>
          </p:nvCxnSpPr>
          <p:spPr>
            <a:xfrm>
              <a:off x="914953" y="524882"/>
              <a:ext cx="3051026"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A05B1A8B-6E15-4A96-B51A-713A3852E08C}"/>
                </a:ext>
              </a:extLst>
            </p:cNvPr>
            <p:cNvSpPr txBox="1"/>
            <p:nvPr/>
          </p:nvSpPr>
          <p:spPr>
            <a:xfrm>
              <a:off x="3743334" y="509596"/>
              <a:ext cx="1579746" cy="400110"/>
            </a:xfrm>
            <a:prstGeom prst="rect">
              <a:avLst/>
            </a:prstGeom>
            <a:noFill/>
            <a:ln>
              <a:noFill/>
            </a:ln>
          </p:spPr>
          <p:txBody>
            <a:bodyPr wrap="square" rtlCol="0">
              <a:spAutoFit/>
            </a:bodyPr>
            <a:lstStyle/>
            <a:p>
              <a:r>
                <a:rPr lang="en-GB" sz="2000" b="1" dirty="0">
                  <a:solidFill>
                    <a:srgbClr val="FF0000"/>
                  </a:solidFill>
                </a:rPr>
                <a:t>TFC</a:t>
              </a:r>
            </a:p>
          </p:txBody>
        </p:sp>
      </p:grpSp>
      <p:sp>
        <p:nvSpPr>
          <p:cNvPr id="10" name="TextBox 9">
            <a:extLst>
              <a:ext uri="{FF2B5EF4-FFF2-40B4-BE49-F238E27FC236}">
                <a16:creationId xmlns:a16="http://schemas.microsoft.com/office/drawing/2014/main" id="{6BEE7152-4F8B-4F44-8900-FF719144ED35}"/>
              </a:ext>
            </a:extLst>
          </p:cNvPr>
          <p:cNvSpPr txBox="1"/>
          <p:nvPr/>
        </p:nvSpPr>
        <p:spPr>
          <a:xfrm>
            <a:off x="10506038" y="6316305"/>
            <a:ext cx="1222367" cy="477525"/>
          </a:xfrm>
          <a:prstGeom prst="rect">
            <a:avLst/>
          </a:prstGeom>
          <a:noFill/>
          <a:ln>
            <a:noFill/>
          </a:ln>
        </p:spPr>
        <p:txBody>
          <a:bodyPr wrap="square" rtlCol="0">
            <a:spAutoFit/>
          </a:bodyPr>
          <a:lstStyle/>
          <a:p>
            <a:pPr algn="ctr"/>
            <a:r>
              <a:rPr lang="en-GB" sz="2000" dirty="0"/>
              <a:t>Quantity</a:t>
            </a:r>
          </a:p>
        </p:txBody>
      </p:sp>
      <p:sp>
        <p:nvSpPr>
          <p:cNvPr id="11" name="TextBox 10">
            <a:extLst>
              <a:ext uri="{FF2B5EF4-FFF2-40B4-BE49-F238E27FC236}">
                <a16:creationId xmlns:a16="http://schemas.microsoft.com/office/drawing/2014/main" id="{4D1C3D71-682F-497D-A215-1ABD35E8DFF3}"/>
              </a:ext>
            </a:extLst>
          </p:cNvPr>
          <p:cNvSpPr txBox="1"/>
          <p:nvPr/>
        </p:nvSpPr>
        <p:spPr>
          <a:xfrm>
            <a:off x="7764379" y="2213810"/>
            <a:ext cx="915374" cy="477525"/>
          </a:xfrm>
          <a:prstGeom prst="rect">
            <a:avLst/>
          </a:prstGeom>
          <a:noFill/>
          <a:ln>
            <a:noFill/>
          </a:ln>
        </p:spPr>
        <p:txBody>
          <a:bodyPr wrap="square" rtlCol="0">
            <a:spAutoFit/>
          </a:bodyPr>
          <a:lstStyle/>
          <a:p>
            <a:pPr algn="ctr"/>
            <a:r>
              <a:rPr lang="en-GB" sz="2000" dirty="0"/>
              <a:t>Cost</a:t>
            </a:r>
          </a:p>
        </p:txBody>
      </p:sp>
      <p:grpSp>
        <p:nvGrpSpPr>
          <p:cNvPr id="12" name="Group 11">
            <a:extLst>
              <a:ext uri="{FF2B5EF4-FFF2-40B4-BE49-F238E27FC236}">
                <a16:creationId xmlns:a16="http://schemas.microsoft.com/office/drawing/2014/main" id="{C24CE17D-692A-484D-A157-23D9065914A1}"/>
              </a:ext>
            </a:extLst>
          </p:cNvPr>
          <p:cNvGrpSpPr/>
          <p:nvPr/>
        </p:nvGrpSpPr>
        <p:grpSpPr>
          <a:xfrm>
            <a:off x="8237503" y="3346900"/>
            <a:ext cx="4784991" cy="2946296"/>
            <a:chOff x="5964701" y="1982972"/>
            <a:chExt cx="4360614" cy="2687503"/>
          </a:xfrm>
        </p:grpSpPr>
        <p:sp>
          <p:nvSpPr>
            <p:cNvPr id="13" name="Freeform: Shape 12">
              <a:extLst>
                <a:ext uri="{FF2B5EF4-FFF2-40B4-BE49-F238E27FC236}">
                  <a16:creationId xmlns:a16="http://schemas.microsoft.com/office/drawing/2014/main" id="{254914AE-38DA-4256-9741-B15BC92A3640}"/>
                </a:ext>
              </a:extLst>
            </p:cNvPr>
            <p:cNvSpPr/>
            <p:nvPr/>
          </p:nvSpPr>
          <p:spPr>
            <a:xfrm>
              <a:off x="5964701" y="2206459"/>
              <a:ext cx="2830044" cy="2464016"/>
            </a:xfrm>
            <a:custGeom>
              <a:avLst/>
              <a:gdLst>
                <a:gd name="connsiteX0" fmla="*/ 0 w 2067950"/>
                <a:gd name="connsiteY0" fmla="*/ 2250831 h 2250831"/>
                <a:gd name="connsiteX1" fmla="*/ 182880 w 2067950"/>
                <a:gd name="connsiteY1" fmla="*/ 1448972 h 2250831"/>
                <a:gd name="connsiteX2" fmla="*/ 506436 w 2067950"/>
                <a:gd name="connsiteY2" fmla="*/ 1153551 h 2250831"/>
                <a:gd name="connsiteX3" fmla="*/ 1631852 w 2067950"/>
                <a:gd name="connsiteY3" fmla="*/ 1041009 h 2250831"/>
                <a:gd name="connsiteX4" fmla="*/ 1941341 w 2067950"/>
                <a:gd name="connsiteY4" fmla="*/ 773723 h 2250831"/>
                <a:gd name="connsiteX5" fmla="*/ 2067950 w 2067950"/>
                <a:gd name="connsiteY5" fmla="*/ 0 h 2250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67950" h="2250831">
                  <a:moveTo>
                    <a:pt x="0" y="2250831"/>
                  </a:moveTo>
                  <a:cubicBezTo>
                    <a:pt x="49237" y="1941341"/>
                    <a:pt x="98474" y="1631852"/>
                    <a:pt x="182880" y="1448972"/>
                  </a:cubicBezTo>
                  <a:cubicBezTo>
                    <a:pt x="267286" y="1266092"/>
                    <a:pt x="264941" y="1221545"/>
                    <a:pt x="506436" y="1153551"/>
                  </a:cubicBezTo>
                  <a:cubicBezTo>
                    <a:pt x="747931" y="1085557"/>
                    <a:pt x="1392701" y="1104314"/>
                    <a:pt x="1631852" y="1041009"/>
                  </a:cubicBezTo>
                  <a:cubicBezTo>
                    <a:pt x="1871003" y="977704"/>
                    <a:pt x="1868658" y="947224"/>
                    <a:pt x="1941341" y="773723"/>
                  </a:cubicBezTo>
                  <a:cubicBezTo>
                    <a:pt x="2014024" y="600222"/>
                    <a:pt x="2040987" y="300111"/>
                    <a:pt x="2067950" y="0"/>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TextBox 13">
              <a:extLst>
                <a:ext uri="{FF2B5EF4-FFF2-40B4-BE49-F238E27FC236}">
                  <a16:creationId xmlns:a16="http://schemas.microsoft.com/office/drawing/2014/main" id="{E88F4705-6A9D-4C40-AD3C-9DAB4D073083}"/>
                </a:ext>
              </a:extLst>
            </p:cNvPr>
            <p:cNvSpPr txBox="1"/>
            <p:nvPr/>
          </p:nvSpPr>
          <p:spPr>
            <a:xfrm>
              <a:off x="8745569" y="1982972"/>
              <a:ext cx="1579746" cy="400110"/>
            </a:xfrm>
            <a:prstGeom prst="rect">
              <a:avLst/>
            </a:prstGeom>
            <a:noFill/>
            <a:ln>
              <a:noFill/>
            </a:ln>
          </p:spPr>
          <p:txBody>
            <a:bodyPr wrap="square" rtlCol="0">
              <a:spAutoFit/>
            </a:bodyPr>
            <a:lstStyle/>
            <a:p>
              <a:r>
                <a:rPr lang="en-GB" sz="2000" b="1" dirty="0">
                  <a:solidFill>
                    <a:schemeClr val="accent1"/>
                  </a:solidFill>
                </a:rPr>
                <a:t>TVC</a:t>
              </a:r>
            </a:p>
          </p:txBody>
        </p:sp>
      </p:grpSp>
    </p:spTree>
    <p:extLst>
      <p:ext uri="{BB962C8B-B14F-4D97-AF65-F5344CB8AC3E}">
        <p14:creationId xmlns:p14="http://schemas.microsoft.com/office/powerpoint/2010/main" val="444866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10" presetClass="entr" presetSubtype="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500"/>
                                        <p:tgtEl>
                                          <p:spTgt spid="2"/>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4">
                                            <p:txEl>
                                              <p:pRg st="2" end="2"/>
                                            </p:txEl>
                                          </p:spTgt>
                                        </p:tgtEl>
                                        <p:attrNameLst>
                                          <p:attrName>style.visibility</p:attrName>
                                        </p:attrNameLst>
                                      </p:cBhvr>
                                      <p:to>
                                        <p:strVal val="visible"/>
                                      </p:to>
                                    </p:set>
                                    <p:animEffect transition="in" filter="fade">
                                      <p:cBhvr>
                                        <p:cTn id="34" dur="500"/>
                                        <p:tgtEl>
                                          <p:spTgt spid="4">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500"/>
                                        <p:tgtEl>
                                          <p:spTgt spid="7"/>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4">
                                            <p:txEl>
                                              <p:pRg st="3" end="3"/>
                                            </p:txEl>
                                          </p:spTgt>
                                        </p:tgtEl>
                                        <p:attrNameLst>
                                          <p:attrName>style.visibility</p:attrName>
                                        </p:attrNameLst>
                                      </p:cBhvr>
                                      <p:to>
                                        <p:strVal val="visible"/>
                                      </p:to>
                                    </p:set>
                                    <p:animEffect transition="in" filter="fade">
                                      <p:cBhvr>
                                        <p:cTn id="44" dur="500"/>
                                        <p:tgtEl>
                                          <p:spTgt spid="4">
                                            <p:txEl>
                                              <p:pRg st="3" end="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
                                            <p:txEl>
                                              <p:pRg st="0" end="0"/>
                                            </p:txEl>
                                          </p:spTgt>
                                        </p:tgtEl>
                                        <p:attrNameLst>
                                          <p:attrName>style.visibility</p:attrName>
                                        </p:attrNameLst>
                                      </p:cBhvr>
                                      <p:to>
                                        <p:strVal val="visible"/>
                                      </p:to>
                                    </p:set>
                                    <p:animEffect transition="in" filter="fade">
                                      <p:cBhvr>
                                        <p:cTn id="49" dur="500"/>
                                        <p:tgtEl>
                                          <p:spTgt spid="3">
                                            <p:txEl>
                                              <p:pRg st="0" end="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fade">
                                      <p:cBhvr>
                                        <p:cTn id="54" dur="500"/>
                                        <p:tgtEl>
                                          <p:spTgt spid="12"/>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
                                            <p:txEl>
                                              <p:pRg st="1" end="1"/>
                                            </p:txEl>
                                          </p:spTgt>
                                        </p:tgtEl>
                                        <p:attrNameLst>
                                          <p:attrName>style.visibility</p:attrName>
                                        </p:attrNameLst>
                                      </p:cBhvr>
                                      <p:to>
                                        <p:strVal val="visible"/>
                                      </p:to>
                                    </p:set>
                                    <p:animEffect transition="in" filter="fade">
                                      <p:cBhvr>
                                        <p:cTn id="59" dur="500"/>
                                        <p:tgtEl>
                                          <p:spTgt spid="3">
                                            <p:txEl>
                                              <p:pRg st="1" end="1"/>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3">
                                            <p:txEl>
                                              <p:pRg st="2" end="2"/>
                                            </p:txEl>
                                          </p:spTgt>
                                        </p:tgtEl>
                                        <p:attrNameLst>
                                          <p:attrName>style.visibility</p:attrName>
                                        </p:attrNameLst>
                                      </p:cBhvr>
                                      <p:to>
                                        <p:strVal val="visible"/>
                                      </p:to>
                                    </p:set>
                                    <p:animEffect transition="in" filter="fade">
                                      <p:cBhvr>
                                        <p:cTn id="64" dur="500"/>
                                        <p:tgtEl>
                                          <p:spTgt spid="3">
                                            <p:txEl>
                                              <p:pRg st="2" end="2"/>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3">
                                            <p:txEl>
                                              <p:pRg st="3" end="3"/>
                                            </p:txEl>
                                          </p:spTgt>
                                        </p:tgtEl>
                                        <p:attrNameLst>
                                          <p:attrName>style.visibility</p:attrName>
                                        </p:attrNameLst>
                                      </p:cBhvr>
                                      <p:to>
                                        <p:strVal val="visible"/>
                                      </p:to>
                                    </p:set>
                                    <p:animEffect transition="in" filter="fade">
                                      <p:cBhvr>
                                        <p:cTn id="69" dur="500"/>
                                        <p:tgtEl>
                                          <p:spTgt spid="3">
                                            <p:txEl>
                                              <p:pRg st="3" end="3"/>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3">
                                            <p:txEl>
                                              <p:pRg st="4" end="4"/>
                                            </p:txEl>
                                          </p:spTgt>
                                        </p:tgtEl>
                                        <p:attrNameLst>
                                          <p:attrName>style.visibility</p:attrName>
                                        </p:attrNameLst>
                                      </p:cBhvr>
                                      <p:to>
                                        <p:strVal val="visible"/>
                                      </p:to>
                                    </p:set>
                                    <p:animEffect transition="in" filter="fade">
                                      <p:cBhvr>
                                        <p:cTn id="74" dur="500"/>
                                        <p:tgtEl>
                                          <p:spTgt spid="3">
                                            <p:txEl>
                                              <p:pRg st="4" end="4"/>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3">
                                            <p:txEl>
                                              <p:pRg st="5" end="5"/>
                                            </p:txEl>
                                          </p:spTgt>
                                        </p:tgtEl>
                                        <p:attrNameLst>
                                          <p:attrName>style.visibility</p:attrName>
                                        </p:attrNameLst>
                                      </p:cBhvr>
                                      <p:to>
                                        <p:strVal val="visible"/>
                                      </p:to>
                                    </p:set>
                                    <p:animEffect transition="in" filter="fade">
                                      <p:cBhvr>
                                        <p:cTn id="79" dur="500"/>
                                        <p:tgtEl>
                                          <p:spTgt spid="3">
                                            <p:txEl>
                                              <p:pRg st="5" end="5"/>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3">
                                            <p:txEl>
                                              <p:pRg st="6" end="6"/>
                                            </p:txEl>
                                          </p:spTgt>
                                        </p:tgtEl>
                                        <p:attrNameLst>
                                          <p:attrName>style.visibility</p:attrName>
                                        </p:attrNameLst>
                                      </p:cBhvr>
                                      <p:to>
                                        <p:strVal val="visible"/>
                                      </p:to>
                                    </p:set>
                                    <p:animEffect transition="in" filter="fade">
                                      <p:cBhvr>
                                        <p:cTn id="8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uiExpand="1" build="p"/>
      <p:bldP spid="3" grpId="0" uiExpand="1" build="p"/>
      <p:bldP spid="10" grpId="0"/>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ne slide lessons">
      <a:dk1>
        <a:sysClr val="windowText" lastClr="000000"/>
      </a:dk1>
      <a:lt1>
        <a:srgbClr val="CCECFF"/>
      </a:lt1>
      <a:dk2>
        <a:srgbClr val="44546A"/>
      </a:dk2>
      <a:lt2>
        <a:srgbClr val="00EA80"/>
      </a:lt2>
      <a:accent1>
        <a:srgbClr val="0000FF"/>
      </a:accent1>
      <a:accent2>
        <a:srgbClr val="ED7D31"/>
      </a:accent2>
      <a:accent3>
        <a:srgbClr val="FF0000"/>
      </a:accent3>
      <a:accent4>
        <a:srgbClr val="00B050"/>
      </a:accent4>
      <a:accent5>
        <a:srgbClr val="9900FF"/>
      </a:accent5>
      <a:accent6>
        <a:srgbClr val="A5A5A5"/>
      </a:accent6>
      <a:hlink>
        <a:srgbClr val="9900FF"/>
      </a:hlink>
      <a:folHlink>
        <a:srgbClr val="C165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3380</TotalTime>
  <Words>2661</Words>
  <Application>Microsoft Office PowerPoint</Application>
  <PresentationFormat>Widescreen</PresentationFormat>
  <Paragraphs>265</Paragraphs>
  <Slides>23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23</vt:i4>
      </vt:variant>
    </vt:vector>
  </HeadingPairs>
  <TitlesOfParts>
    <vt:vector size="30" baseType="lpstr">
      <vt:lpstr>Arial</vt:lpstr>
      <vt:lpstr>Calibri</vt:lpstr>
      <vt:lpstr>Calibri Light</vt:lpstr>
      <vt:lpstr>Cambria Math</vt:lpstr>
      <vt:lpstr>Wingdings</vt:lpstr>
      <vt:lpstr>Office Theme</vt:lpstr>
      <vt:lpstr>1_Office Theme</vt:lpstr>
      <vt:lpstr>Costs</vt:lpstr>
      <vt:lpstr>The Production Function</vt:lpstr>
      <vt:lpstr>PowerPoint Presentation</vt:lpstr>
      <vt:lpstr>PowerPoint Presentation</vt:lpstr>
      <vt:lpstr>Intro to Costs</vt:lpstr>
      <vt:lpstr>PowerPoint Presentation</vt:lpstr>
      <vt:lpstr>PowerPoint Presentation</vt:lpstr>
      <vt:lpstr>Total Cost Curves - TC, TFC, TVC</vt:lpstr>
      <vt:lpstr>PowerPoint Presentation</vt:lpstr>
      <vt:lpstr>PowerPoint Presentation</vt:lpstr>
      <vt:lpstr>Average Cost Curves - AC, AFC, AVC</vt:lpstr>
      <vt:lpstr>PowerPoint Presentation</vt:lpstr>
      <vt:lpstr>PowerPoint Presentation</vt:lpstr>
      <vt:lpstr>PowerPoint Presentation</vt:lpstr>
      <vt:lpstr>Marginal Cost Curves </vt:lpstr>
      <vt:lpstr>PowerPoint Presentation</vt:lpstr>
      <vt:lpstr>PowerPoint Presentation</vt:lpstr>
      <vt:lpstr>Changes in Costs</vt:lpstr>
      <vt:lpstr>PowerPoint Presentation</vt:lpstr>
      <vt:lpstr>Long Run Costs – LRAC Curve</vt:lpstr>
      <vt:lpstr>PowerPoint Presentation</vt:lpstr>
      <vt:lpstr>PowerPoint Presentation</vt:lpstr>
      <vt:lpstr>Where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Production Function</dc:title>
  <dc:creator>Hugo O'Grady (MTS - Economics)</dc:creator>
  <cp:lastModifiedBy>Hugo O'Grady (MTS - Economics)</cp:lastModifiedBy>
  <cp:revision>99</cp:revision>
  <cp:lastPrinted>2021-04-27T09:25:51Z</cp:lastPrinted>
  <dcterms:created xsi:type="dcterms:W3CDTF">2020-08-04T08:41:03Z</dcterms:created>
  <dcterms:modified xsi:type="dcterms:W3CDTF">2021-06-04T09:31:51Z</dcterms:modified>
</cp:coreProperties>
</file>