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19" r:id="rId3"/>
    <p:sldId id="259" r:id="rId4"/>
    <p:sldId id="288" r:id="rId5"/>
    <p:sldId id="292" r:id="rId6"/>
    <p:sldId id="289" r:id="rId7"/>
    <p:sldId id="290" r:id="rId8"/>
    <p:sldId id="293" r:id="rId9"/>
    <p:sldId id="294" r:id="rId10"/>
    <p:sldId id="296" r:id="rId11"/>
    <p:sldId id="297" r:id="rId12"/>
    <p:sldId id="298"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671BEB-D557-4EBA-B553-121D2FDD90E9}" v="3" dt="2020-09-12T18:53:38.9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o O'Grady (MTS - Economics)" userId="be5239d6-4e1c-4d0a-af6d-902fa350e3f1" providerId="ADAL" clId="{57671BEB-D557-4EBA-B553-121D2FDD90E9}"/>
    <pc:docChg chg="custSel addSld delSld modSld">
      <pc:chgData name="Hugo O'Grady (MTS - Economics)" userId="be5239d6-4e1c-4d0a-af6d-902fa350e3f1" providerId="ADAL" clId="{57671BEB-D557-4EBA-B553-121D2FDD90E9}" dt="2020-09-12T18:53:44.998" v="34" actId="20577"/>
      <pc:docMkLst>
        <pc:docMk/>
      </pc:docMkLst>
      <pc:sldChg chg="addSp delSp mod">
        <pc:chgData name="Hugo O'Grady (MTS - Economics)" userId="be5239d6-4e1c-4d0a-af6d-902fa350e3f1" providerId="ADAL" clId="{57671BEB-D557-4EBA-B553-121D2FDD90E9}" dt="2020-09-12T18:53:26.450" v="23" actId="478"/>
        <pc:sldMkLst>
          <pc:docMk/>
          <pc:sldMk cId="1104102011" sldId="259"/>
        </pc:sldMkLst>
        <pc:spChg chg="add del">
          <ac:chgData name="Hugo O'Grady (MTS - Economics)" userId="be5239d6-4e1c-4d0a-af6d-902fa350e3f1" providerId="ADAL" clId="{57671BEB-D557-4EBA-B553-121D2FDD90E9}" dt="2020-09-12T18:53:26.450" v="23" actId="478"/>
          <ac:spMkLst>
            <pc:docMk/>
            <pc:sldMk cId="1104102011" sldId="259"/>
            <ac:spMk id="9" creationId="{778FBD67-5B75-4377-87AC-86619B31F38C}"/>
          </ac:spMkLst>
        </pc:spChg>
      </pc:sldChg>
      <pc:sldChg chg="modSp mod">
        <pc:chgData name="Hugo O'Grady (MTS - Economics)" userId="be5239d6-4e1c-4d0a-af6d-902fa350e3f1" providerId="ADAL" clId="{57671BEB-D557-4EBA-B553-121D2FDD90E9}" dt="2020-09-12T11:35:32.737" v="21" actId="14100"/>
        <pc:sldMkLst>
          <pc:docMk/>
          <pc:sldMk cId="4090790785" sldId="297"/>
        </pc:sldMkLst>
        <pc:spChg chg="mod">
          <ac:chgData name="Hugo O'Grady (MTS - Economics)" userId="be5239d6-4e1c-4d0a-af6d-902fa350e3f1" providerId="ADAL" clId="{57671BEB-D557-4EBA-B553-121D2FDD90E9}" dt="2020-09-12T11:35:32.737" v="21" actId="14100"/>
          <ac:spMkLst>
            <pc:docMk/>
            <pc:sldMk cId="4090790785" sldId="297"/>
            <ac:spMk id="33" creationId="{39D0518C-FCC4-49BE-BF76-A9469EEF60A7}"/>
          </ac:spMkLst>
        </pc:spChg>
        <pc:spChg chg="mod">
          <ac:chgData name="Hugo O'Grady (MTS - Economics)" userId="be5239d6-4e1c-4d0a-af6d-902fa350e3f1" providerId="ADAL" clId="{57671BEB-D557-4EBA-B553-121D2FDD90E9}" dt="2020-09-12T11:35:32.737" v="21" actId="14100"/>
          <ac:spMkLst>
            <pc:docMk/>
            <pc:sldMk cId="4090790785" sldId="297"/>
            <ac:spMk id="34" creationId="{789FCDF1-2F1E-4B5C-B1DC-B4AE234F1ED3}"/>
          </ac:spMkLst>
        </pc:spChg>
        <pc:spChg chg="mod">
          <ac:chgData name="Hugo O'Grady (MTS - Economics)" userId="be5239d6-4e1c-4d0a-af6d-902fa350e3f1" providerId="ADAL" clId="{57671BEB-D557-4EBA-B553-121D2FDD90E9}" dt="2020-09-12T11:34:57.801" v="10" actId="1036"/>
          <ac:spMkLst>
            <pc:docMk/>
            <pc:sldMk cId="4090790785" sldId="297"/>
            <ac:spMk id="36" creationId="{3EF86A16-AD63-42B0-851A-6A2EFE27A13B}"/>
          </ac:spMkLst>
        </pc:spChg>
        <pc:spChg chg="mod">
          <ac:chgData name="Hugo O'Grady (MTS - Economics)" userId="be5239d6-4e1c-4d0a-af6d-902fa350e3f1" providerId="ADAL" clId="{57671BEB-D557-4EBA-B553-121D2FDD90E9}" dt="2020-09-12T11:35:05.812" v="17" actId="1036"/>
          <ac:spMkLst>
            <pc:docMk/>
            <pc:sldMk cId="4090790785" sldId="297"/>
            <ac:spMk id="60" creationId="{D86B2126-5EE2-497C-B26A-B93396ADA1D2}"/>
          </ac:spMkLst>
        </pc:spChg>
      </pc:sldChg>
      <pc:sldChg chg="addSp delSp modSp add del mod setBg delDesignElem">
        <pc:chgData name="Hugo O'Grady (MTS - Economics)" userId="be5239d6-4e1c-4d0a-af6d-902fa350e3f1" providerId="ADAL" clId="{57671BEB-D557-4EBA-B553-121D2FDD90E9}" dt="2020-09-12T18:53:44.998" v="34" actId="20577"/>
        <pc:sldMkLst>
          <pc:docMk/>
          <pc:sldMk cId="3390989218" sldId="319"/>
        </pc:sldMkLst>
        <pc:spChg chg="mod">
          <ac:chgData name="Hugo O'Grady (MTS - Economics)" userId="be5239d6-4e1c-4d0a-af6d-902fa350e3f1" providerId="ADAL" clId="{57671BEB-D557-4EBA-B553-121D2FDD90E9}" dt="2020-09-12T18:53:44.998" v="34" actId="20577"/>
          <ac:spMkLst>
            <pc:docMk/>
            <pc:sldMk cId="3390989218" sldId="319"/>
            <ac:spMk id="4" creationId="{AF47EB7F-192E-469A-9A81-C292999A2287}"/>
          </ac:spMkLst>
        </pc:spChg>
        <pc:spChg chg="add del">
          <ac:chgData name="Hugo O'Grady (MTS - Economics)" userId="be5239d6-4e1c-4d0a-af6d-902fa350e3f1" providerId="ADAL" clId="{57671BEB-D557-4EBA-B553-121D2FDD90E9}" dt="2020-09-12T18:53:38.903" v="26"/>
          <ac:spMkLst>
            <pc:docMk/>
            <pc:sldMk cId="3390989218" sldId="319"/>
            <ac:spMk id="19" creationId="{7CA0DAA6-33B8-4A25-810D-2F4D816FB40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DFDBF-6560-47C1-96B1-36E1849192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E68FAE7-AE78-44B2-86D6-D3F4D3D988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8A712D6-6327-42FF-B576-3C037416F9C0}"/>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5" name="Footer Placeholder 4">
            <a:extLst>
              <a:ext uri="{FF2B5EF4-FFF2-40B4-BE49-F238E27FC236}">
                <a16:creationId xmlns:a16="http://schemas.microsoft.com/office/drawing/2014/main" id="{CF92BDA9-0AE8-4001-8196-3F761614E2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3F1B69-49BE-4965-A348-7FAF89FD7FBC}"/>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1219442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54E79-E60A-466D-AAE9-4CA879F8D49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38F4AA-C9F9-4D60-9F74-89E754C3C2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2D58BD-7ECE-4E96-90EF-6517E73917BD}"/>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5" name="Footer Placeholder 4">
            <a:extLst>
              <a:ext uri="{FF2B5EF4-FFF2-40B4-BE49-F238E27FC236}">
                <a16:creationId xmlns:a16="http://schemas.microsoft.com/office/drawing/2014/main" id="{253DE555-B64E-486B-BDB4-52E59DA047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CF03DD-001C-43A7-BAEF-F1B2959152F2}"/>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1696220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5FBB79-2E54-45E1-B7ED-FE27D7621C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462770F-5180-44EC-887B-91C80B09A3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937B04-D723-4648-A2E1-5EC1640E9706}"/>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5" name="Footer Placeholder 4">
            <a:extLst>
              <a:ext uri="{FF2B5EF4-FFF2-40B4-BE49-F238E27FC236}">
                <a16:creationId xmlns:a16="http://schemas.microsoft.com/office/drawing/2014/main" id="{3F78BE58-C833-469E-9B81-1494C6A974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03D35D-8FC4-4F76-90C6-CC1D448AE4AC}"/>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2916977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005018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4005443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464666-973F-4DBD-B071-2A1DA70E32D4}"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036869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464666-973F-4DBD-B071-2A1DA70E32D4}"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882682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464666-973F-4DBD-B071-2A1DA70E32D4}" type="datetimeFigureOut">
              <a:rPr lang="en-GB" smtClean="0"/>
              <a:t>12/05/2021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450800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464666-973F-4DBD-B071-2A1DA70E32D4}" type="datetimeFigureOut">
              <a:rPr lang="en-GB" smtClean="0"/>
              <a:t>12/05/2021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027165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64666-973F-4DBD-B071-2A1DA70E32D4}" type="datetimeFigureOut">
              <a:rPr lang="en-GB" smtClean="0"/>
              <a:t>12/05/2021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917318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84775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32DBD-D8A5-4548-8F6C-EA21061890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D76198-9594-45D7-B51F-8256DB97C3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245DF1-8DAA-45D3-A380-B99FCCF6A47B}"/>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5" name="Footer Placeholder 4">
            <a:extLst>
              <a:ext uri="{FF2B5EF4-FFF2-40B4-BE49-F238E27FC236}">
                <a16:creationId xmlns:a16="http://schemas.microsoft.com/office/drawing/2014/main" id="{BD396600-3928-4DBF-B6FF-AEFEB95C58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1EBBF4-1394-4788-A215-CBAE7A763246}"/>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19388330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12/05/2021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217680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8573213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12/05/2021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2857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88B78-0814-4701-BD25-80DFFC68AE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038BD69-AA57-432F-A0D5-FB51798A9C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B8D14C-F513-40AA-AA51-A6DF3456FC5F}"/>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5" name="Footer Placeholder 4">
            <a:extLst>
              <a:ext uri="{FF2B5EF4-FFF2-40B4-BE49-F238E27FC236}">
                <a16:creationId xmlns:a16="http://schemas.microsoft.com/office/drawing/2014/main" id="{C8EEFBDC-7F99-4C1F-A899-CC1208D61F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6BC353-BF20-4960-93C4-0377D2DC4AB7}"/>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1520371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FAED7-FAFF-45ED-82C5-008A52DCDA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4F096C-0DFA-4993-8394-75A39CC48A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2C8B51E-59C0-45BF-B417-5C07FA27F8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3279D5F-3A01-4290-86A9-EBA8E2A54A3D}"/>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6" name="Footer Placeholder 5">
            <a:extLst>
              <a:ext uri="{FF2B5EF4-FFF2-40B4-BE49-F238E27FC236}">
                <a16:creationId xmlns:a16="http://schemas.microsoft.com/office/drawing/2014/main" id="{D7E4D07C-753D-4915-8161-7E706AEA59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1A3606-04DC-4F14-BD1E-0E21D1E63E89}"/>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333138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8B93F-AB66-4A36-9C0E-3B745B2556A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B24D394-63EB-4E87-B9FC-82659EE06D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B3A620-D13C-4D1E-A1F8-3486280D60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A4836B-2A3C-474B-99E9-240C10EB1D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DE2B3E-FB43-4038-A46E-C56C5A745A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30A478-1316-4B80-A254-091451905B80}"/>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8" name="Footer Placeholder 7">
            <a:extLst>
              <a:ext uri="{FF2B5EF4-FFF2-40B4-BE49-F238E27FC236}">
                <a16:creationId xmlns:a16="http://schemas.microsoft.com/office/drawing/2014/main" id="{B1CFA777-C127-48A1-993A-B654484B3DB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9CB772C-FE11-4B16-AC33-D735DD482DE0}"/>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79997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1936F-6D95-45DE-B0E6-72F2FF38E52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A13A10-C36B-4CA3-8051-10834F30307E}"/>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4" name="Footer Placeholder 3">
            <a:extLst>
              <a:ext uri="{FF2B5EF4-FFF2-40B4-BE49-F238E27FC236}">
                <a16:creationId xmlns:a16="http://schemas.microsoft.com/office/drawing/2014/main" id="{E6862AB0-8C91-4E3B-893D-13009804275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0F39379-B27C-4351-AB4A-3D389730541D}"/>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168846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C43DD2-CFFF-4387-AED7-79090E68847B}"/>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3" name="Footer Placeholder 2">
            <a:extLst>
              <a:ext uri="{FF2B5EF4-FFF2-40B4-BE49-F238E27FC236}">
                <a16:creationId xmlns:a16="http://schemas.microsoft.com/office/drawing/2014/main" id="{3A576E6B-7CAE-4BB3-BBD4-301D17B61D4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897D9A5-15EC-41FC-BDF8-A7A24DB23727}"/>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290886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1897F-1B91-475E-B2F4-CC6EFC71AC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ED44E04-F978-42F3-A4E0-A325C4B2D6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A5EDC89-F876-4A13-8E31-28F9D21176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1CC705-1EA7-448F-B779-6974F8C02943}"/>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6" name="Footer Placeholder 5">
            <a:extLst>
              <a:ext uri="{FF2B5EF4-FFF2-40B4-BE49-F238E27FC236}">
                <a16:creationId xmlns:a16="http://schemas.microsoft.com/office/drawing/2014/main" id="{FA17378B-C627-44AB-B27E-B91DC0576C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330357-BAD9-4EA8-A29C-3BE204860C52}"/>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145488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E34E2-326F-418C-B9E2-E1591A9288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8725D80-C1CF-47D4-9C5B-A7813F7568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1C2073A-98DA-4860-9448-ECF4266700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A3841F-EB4D-4FD4-8B38-B9E41C6B0B69}"/>
              </a:ext>
            </a:extLst>
          </p:cNvPr>
          <p:cNvSpPr>
            <a:spLocks noGrp="1"/>
          </p:cNvSpPr>
          <p:nvPr>
            <p:ph type="dt" sz="half" idx="10"/>
          </p:nvPr>
        </p:nvSpPr>
        <p:spPr/>
        <p:txBody>
          <a:bodyPr/>
          <a:lstStyle/>
          <a:p>
            <a:fld id="{60C5BEC3-34C5-4DA2-AEC8-32B1EE0048EE}" type="datetimeFigureOut">
              <a:rPr lang="en-GB" smtClean="0"/>
              <a:t>12/05/2021</a:t>
            </a:fld>
            <a:endParaRPr lang="en-GB"/>
          </a:p>
        </p:txBody>
      </p:sp>
      <p:sp>
        <p:nvSpPr>
          <p:cNvPr id="6" name="Footer Placeholder 5">
            <a:extLst>
              <a:ext uri="{FF2B5EF4-FFF2-40B4-BE49-F238E27FC236}">
                <a16:creationId xmlns:a16="http://schemas.microsoft.com/office/drawing/2014/main" id="{926CAE0C-5697-454D-AD74-7555ABF83E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D5C3E5-4E70-43CD-95BD-0B1BA2FFCDC0}"/>
              </a:ext>
            </a:extLst>
          </p:cNvPr>
          <p:cNvSpPr>
            <a:spLocks noGrp="1"/>
          </p:cNvSpPr>
          <p:nvPr>
            <p:ph type="sldNum" sz="quarter" idx="12"/>
          </p:nvPr>
        </p:nvSpPr>
        <p:spPr/>
        <p:txBody>
          <a:bodyPr/>
          <a:lstStyle/>
          <a:p>
            <a:fld id="{EE0FDC99-ECE6-4696-AE07-76E9881B7E7B}" type="slidenum">
              <a:rPr lang="en-GB" smtClean="0"/>
              <a:t>‹#›</a:t>
            </a:fld>
            <a:endParaRPr lang="en-GB"/>
          </a:p>
        </p:txBody>
      </p:sp>
    </p:spTree>
    <p:extLst>
      <p:ext uri="{BB962C8B-B14F-4D97-AF65-F5344CB8AC3E}">
        <p14:creationId xmlns:p14="http://schemas.microsoft.com/office/powerpoint/2010/main" val="202176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F0A468-A2B2-4E5A-BA48-1CB229F3D6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5316FC-8982-4DDB-BAA0-933F5970D0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B7EFBE-644F-4052-AB47-09B109A8E1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5BEC3-34C5-4DA2-AEC8-32B1EE0048EE}" type="datetimeFigureOut">
              <a:rPr lang="en-GB" smtClean="0"/>
              <a:t>12/05/2021</a:t>
            </a:fld>
            <a:endParaRPr lang="en-GB"/>
          </a:p>
        </p:txBody>
      </p:sp>
      <p:sp>
        <p:nvSpPr>
          <p:cNvPr id="5" name="Footer Placeholder 4">
            <a:extLst>
              <a:ext uri="{FF2B5EF4-FFF2-40B4-BE49-F238E27FC236}">
                <a16:creationId xmlns:a16="http://schemas.microsoft.com/office/drawing/2014/main" id="{0B887AA0-89D9-4B31-A180-9C48935393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47551D-C2FF-46D7-A529-9E06040F85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FDC99-ECE6-4696-AE07-76E9881B7E7B}" type="slidenum">
              <a:rPr lang="en-GB" smtClean="0"/>
              <a:t>‹#›</a:t>
            </a:fld>
            <a:endParaRPr lang="en-GB"/>
          </a:p>
        </p:txBody>
      </p:sp>
    </p:spTree>
    <p:extLst>
      <p:ext uri="{BB962C8B-B14F-4D97-AF65-F5344CB8AC3E}">
        <p14:creationId xmlns:p14="http://schemas.microsoft.com/office/powerpoint/2010/main" val="2363786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64666-973F-4DBD-B071-2A1DA70E32D4}" type="datetimeFigureOut">
              <a:rPr lang="en-GB" smtClean="0"/>
              <a:t>12/05/2021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427DC-7949-44C3-A783-A2E7A3199817}" type="slidenum">
              <a:rPr lang="en-GB" smtClean="0"/>
              <a:t>‹#›</a:t>
            </a:fld>
            <a:endParaRPr lang="en-GB"/>
          </a:p>
        </p:txBody>
      </p:sp>
    </p:spTree>
    <p:extLst>
      <p:ext uri="{BB962C8B-B14F-4D97-AF65-F5344CB8AC3E}">
        <p14:creationId xmlns:p14="http://schemas.microsoft.com/office/powerpoint/2010/main" val="1537245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0">
            <a:extLst>
              <a:ext uri="{FF2B5EF4-FFF2-40B4-BE49-F238E27FC236}">
                <a16:creationId xmlns:a16="http://schemas.microsoft.com/office/drawing/2014/main" id="{7CA0DAA6-33B8-4A25-810D-2F4D816FB40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51307" y="640081"/>
            <a:ext cx="3892558" cy="3681976"/>
          </a:xfrm>
          <a:noFill/>
        </p:spPr>
        <p:txBody>
          <a:bodyPr vert="horz" lIns="91440" tIns="45720" rIns="91440" bIns="45720" rtlCol="0">
            <a:normAutofit/>
          </a:bodyPr>
          <a:lstStyle/>
          <a:p>
            <a:pPr algn="l"/>
            <a:r>
              <a:rPr lang="en-US" sz="4400" kern="1200">
                <a:solidFill>
                  <a:schemeClr val="bg1"/>
                </a:solidFill>
                <a:latin typeface="+mj-lt"/>
                <a:ea typeface="+mj-ea"/>
                <a:cs typeface="+mj-cs"/>
              </a:rPr>
              <a:t>Profits</a:t>
            </a:r>
            <a:endParaRPr lang="en-US" sz="4400" kern="1200" dirty="0">
              <a:solidFill>
                <a:schemeClr val="bg1"/>
              </a:solidFill>
              <a:latin typeface="+mj-lt"/>
              <a:cs typeface="Calibri Light"/>
            </a:endParaRPr>
          </a:p>
        </p:txBody>
      </p:sp>
      <p:sp>
        <p:nvSpPr>
          <p:cNvPr id="2" name="Subtitle 1">
            <a:extLst>
              <a:ext uri="{FF2B5EF4-FFF2-40B4-BE49-F238E27FC236}">
                <a16:creationId xmlns:a16="http://schemas.microsoft.com/office/drawing/2014/main" id="{053D6F51-ED65-4C79-9B3F-7682EC01442C}"/>
              </a:ext>
            </a:extLst>
          </p:cNvPr>
          <p:cNvSpPr>
            <a:spLocks noGrp="1"/>
          </p:cNvSpPr>
          <p:nvPr>
            <p:ph type="subTitle" idx="1"/>
          </p:nvPr>
        </p:nvSpPr>
        <p:spPr>
          <a:xfrm>
            <a:off x="651307" y="4460487"/>
            <a:ext cx="3377184" cy="1757433"/>
          </a:xfrm>
          <a:noFill/>
        </p:spPr>
        <p:txBody>
          <a:bodyPr>
            <a:normAutofit/>
          </a:bodyPr>
          <a:lstStyle/>
          <a:p>
            <a:pPr algn="l"/>
            <a:r>
              <a:rPr lang="en-GB" sz="2200" dirty="0">
                <a:solidFill>
                  <a:schemeClr val="bg1"/>
                </a:solidFill>
              </a:rPr>
              <a:t>Upper 6</a:t>
            </a:r>
            <a:r>
              <a:rPr lang="en-GB" sz="2200" baseline="30000" dirty="0">
                <a:solidFill>
                  <a:schemeClr val="bg1"/>
                </a:solidFill>
              </a:rPr>
              <a:t>th</a:t>
            </a:r>
            <a:r>
              <a:rPr lang="en-GB" sz="2200" dirty="0">
                <a:solidFill>
                  <a:schemeClr val="bg1"/>
                </a:solidFill>
              </a:rPr>
              <a:t> Micro</a:t>
            </a:r>
          </a:p>
          <a:p>
            <a:pPr algn="l"/>
            <a:r>
              <a:rPr lang="en-GB" sz="2200" dirty="0">
                <a:solidFill>
                  <a:schemeClr val="bg1"/>
                </a:solidFill>
              </a:rPr>
              <a:t>Revenue, Costs &amp; Profits</a:t>
            </a: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t="5584" r="-1" b="3432"/>
          <a:stretch/>
        </p:blipFill>
        <p:spPr>
          <a:xfrm>
            <a:off x="4654297" y="10"/>
            <a:ext cx="7537704" cy="6857990"/>
          </a:xfrm>
          <a:prstGeom prst="rect">
            <a:avLst/>
          </a:prstGeom>
        </p:spPr>
      </p:pic>
    </p:spTree>
    <p:extLst>
      <p:ext uri="{BB962C8B-B14F-4D97-AF65-F5344CB8AC3E}">
        <p14:creationId xmlns:p14="http://schemas.microsoft.com/office/powerpoint/2010/main" val="3390989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fontScale="92500" lnSpcReduction="10000"/>
          </a:bodyPr>
          <a:lstStyle/>
          <a:p>
            <a:pPr marL="0" indent="0">
              <a:buNone/>
            </a:pPr>
            <a:r>
              <a:rPr lang="en-GB" b="1" dirty="0">
                <a:solidFill>
                  <a:srgbClr val="FF0000"/>
                </a:solidFill>
              </a:rPr>
              <a:t>Short run shut down condition:</a:t>
            </a:r>
            <a:r>
              <a:rPr lang="en-GB" dirty="0"/>
              <a:t> A firm </a:t>
            </a:r>
            <a:r>
              <a:rPr lang="en-GB" dirty="0" smtClean="0"/>
              <a:t>that’s </a:t>
            </a:r>
            <a:r>
              <a:rPr lang="en-GB" dirty="0"/>
              <a:t>minimum loss from operating is so large that it would be better off closing immediately (i.e. producing Q = 0) and limiting its losses to just its total fixed costs</a:t>
            </a:r>
          </a:p>
          <a:p>
            <a:pPr marL="457200" lvl="1" indent="0">
              <a:buNone/>
            </a:pPr>
            <a:r>
              <a:rPr lang="en-GB" b="1" dirty="0">
                <a:solidFill>
                  <a:schemeClr val="accent3"/>
                </a:solidFill>
              </a:rPr>
              <a:t>Algebraically: </a:t>
            </a:r>
            <a:r>
              <a:rPr lang="en-GB" dirty="0"/>
              <a:t>AVC &gt; P [</a:t>
            </a:r>
            <a:r>
              <a:rPr lang="en-GB" dirty="0">
                <a:solidFill>
                  <a:schemeClr val="accent3"/>
                </a:solidFill>
              </a:rPr>
              <a:t>Short run shut down point: </a:t>
            </a:r>
            <a:r>
              <a:rPr lang="en-GB" dirty="0"/>
              <a:t>P = AVC (indifferent between closing now or later)]</a:t>
            </a:r>
          </a:p>
          <a:p>
            <a:pPr marL="0" indent="0">
              <a:buNone/>
            </a:pPr>
            <a:r>
              <a:rPr lang="en-GB" b="1" dirty="0">
                <a:solidFill>
                  <a:schemeClr val="accent1"/>
                </a:solidFill>
              </a:rPr>
              <a:t>Diagram:</a:t>
            </a:r>
            <a:r>
              <a:rPr lang="en-GB" dirty="0"/>
              <a:t> This occurs should the firm’s average variable cost be greater than its average revenue at all points, meaning that the firm does not cover all of its variable costs and therefore cannot cover any of its fixed costs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sz="4300" dirty="0"/>
          </a:p>
          <a:p>
            <a:pPr marL="0" indent="0">
              <a:buNone/>
            </a:pPr>
            <a:endParaRPr lang="en-GB" dirty="0"/>
          </a:p>
          <a:p>
            <a:pPr marL="457200" lvl="1" indent="0">
              <a:buNone/>
            </a:pPr>
            <a:r>
              <a:rPr lang="en-GB" dirty="0"/>
              <a:t>Even producing at MR = MC doesn’t cover any fixed costs, it therefore makes a loss equal to its total fixed cost (red rectangle) plus uncovered variable costs (orange rectangle)</a:t>
            </a:r>
          </a:p>
        </p:txBody>
      </p:sp>
      <p:grpSp>
        <p:nvGrpSpPr>
          <p:cNvPr id="31" name="Group 30">
            <a:extLst>
              <a:ext uri="{FF2B5EF4-FFF2-40B4-BE49-F238E27FC236}">
                <a16:creationId xmlns:a16="http://schemas.microsoft.com/office/drawing/2014/main" id="{8275C9DC-E776-4812-96CB-DFB902798A88}"/>
              </a:ext>
            </a:extLst>
          </p:cNvPr>
          <p:cNvGrpSpPr/>
          <p:nvPr/>
        </p:nvGrpSpPr>
        <p:grpSpPr>
          <a:xfrm>
            <a:off x="3283787" y="2419642"/>
            <a:ext cx="5624425" cy="3727939"/>
            <a:chOff x="5838092" y="1000189"/>
            <a:chExt cx="5828099" cy="4208374"/>
          </a:xfrm>
        </p:grpSpPr>
        <p:grpSp>
          <p:nvGrpSpPr>
            <p:cNvPr id="32" name="Group 31">
              <a:extLst>
                <a:ext uri="{FF2B5EF4-FFF2-40B4-BE49-F238E27FC236}">
                  <a16:creationId xmlns:a16="http://schemas.microsoft.com/office/drawing/2014/main" id="{BCD87B77-EC72-4B3E-8DA9-9C90A2A0ED9A}"/>
                </a:ext>
              </a:extLst>
            </p:cNvPr>
            <p:cNvGrpSpPr/>
            <p:nvPr/>
          </p:nvGrpSpPr>
          <p:grpSpPr>
            <a:xfrm>
              <a:off x="5838092" y="1000189"/>
              <a:ext cx="5828099" cy="4208374"/>
              <a:chOff x="2477448" y="1647304"/>
              <a:chExt cx="5828099" cy="4208374"/>
            </a:xfrm>
          </p:grpSpPr>
          <p:grpSp>
            <p:nvGrpSpPr>
              <p:cNvPr id="35" name="Group 34">
                <a:extLst>
                  <a:ext uri="{FF2B5EF4-FFF2-40B4-BE49-F238E27FC236}">
                    <a16:creationId xmlns:a16="http://schemas.microsoft.com/office/drawing/2014/main" id="{0566D9A7-C023-40C4-AE37-D3622AC082DF}"/>
                  </a:ext>
                </a:extLst>
              </p:cNvPr>
              <p:cNvGrpSpPr/>
              <p:nvPr/>
            </p:nvGrpSpPr>
            <p:grpSpPr>
              <a:xfrm>
                <a:off x="2477448" y="1647304"/>
                <a:ext cx="5828099" cy="4208374"/>
                <a:chOff x="2278337" y="2267206"/>
                <a:chExt cx="5117280" cy="3578751"/>
              </a:xfrm>
            </p:grpSpPr>
            <p:sp>
              <p:nvSpPr>
                <p:cNvPr id="41" name="Rectangle 40">
                  <a:extLst>
                    <a:ext uri="{FF2B5EF4-FFF2-40B4-BE49-F238E27FC236}">
                      <a16:creationId xmlns:a16="http://schemas.microsoft.com/office/drawing/2014/main" id="{490A4C9C-D457-4DCF-8570-D260AE22D4FA}"/>
                    </a:ext>
                  </a:extLst>
                </p:cNvPr>
                <p:cNvSpPr/>
                <p:nvPr/>
              </p:nvSpPr>
              <p:spPr>
                <a:xfrm>
                  <a:off x="2385048" y="2267206"/>
                  <a:ext cx="4828261" cy="357875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42" name="Straight Connector 41">
                  <a:extLst>
                    <a:ext uri="{FF2B5EF4-FFF2-40B4-BE49-F238E27FC236}">
                      <a16:creationId xmlns:a16="http://schemas.microsoft.com/office/drawing/2014/main" id="{A8E44E01-AAF5-4497-A880-F4372CAB8267}"/>
                    </a:ext>
                  </a:extLst>
                </p:cNvPr>
                <p:cNvCxnSpPr>
                  <a:cxnSpLocks/>
                </p:cNvCxnSpPr>
                <p:nvPr/>
              </p:nvCxnSpPr>
              <p:spPr>
                <a:xfrm>
                  <a:off x="2981783" y="2560553"/>
                  <a:ext cx="0" cy="272464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167BCE7-C3D7-4802-BF12-A1A1814EE81B}"/>
                    </a:ext>
                  </a:extLst>
                </p:cNvPr>
                <p:cNvCxnSpPr>
                  <a:cxnSpLocks/>
                </p:cNvCxnSpPr>
                <p:nvPr/>
              </p:nvCxnSpPr>
              <p:spPr>
                <a:xfrm>
                  <a:off x="2992016" y="5275454"/>
                  <a:ext cx="393685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D0D314DE-5D82-484F-AA7B-481BB8A25352}"/>
                    </a:ext>
                  </a:extLst>
                </p:cNvPr>
                <p:cNvSpPr txBox="1"/>
                <p:nvPr/>
              </p:nvSpPr>
              <p:spPr>
                <a:xfrm>
                  <a:off x="6028837" y="5283680"/>
                  <a:ext cx="1184472"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45" name="TextBox 44">
                  <a:extLst>
                    <a:ext uri="{FF2B5EF4-FFF2-40B4-BE49-F238E27FC236}">
                      <a16:creationId xmlns:a16="http://schemas.microsoft.com/office/drawing/2014/main" id="{CD27E902-25B3-4DD5-B212-3D002DBE989B}"/>
                    </a:ext>
                  </a:extLst>
                </p:cNvPr>
                <p:cNvSpPr txBox="1"/>
                <p:nvPr/>
              </p:nvSpPr>
              <p:spPr>
                <a:xfrm>
                  <a:off x="2278337" y="2439726"/>
                  <a:ext cx="886997"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C/R</a:t>
                  </a:r>
                </a:p>
              </p:txBody>
            </p:sp>
            <p:grpSp>
              <p:nvGrpSpPr>
                <p:cNvPr id="46" name="Group 45">
                  <a:extLst>
                    <a:ext uri="{FF2B5EF4-FFF2-40B4-BE49-F238E27FC236}">
                      <a16:creationId xmlns:a16="http://schemas.microsoft.com/office/drawing/2014/main" id="{2A47C910-D477-4B26-9D0E-2B2ED7EAD6F9}"/>
                    </a:ext>
                  </a:extLst>
                </p:cNvPr>
                <p:cNvGrpSpPr/>
                <p:nvPr/>
              </p:nvGrpSpPr>
              <p:grpSpPr>
                <a:xfrm>
                  <a:off x="3236608" y="2346410"/>
                  <a:ext cx="4159009" cy="2581838"/>
                  <a:chOff x="3259847" y="2346410"/>
                  <a:chExt cx="4772390" cy="2581838"/>
                </a:xfrm>
              </p:grpSpPr>
              <p:sp>
                <p:nvSpPr>
                  <p:cNvPr id="56" name="TextBox 55">
                    <a:extLst>
                      <a:ext uri="{FF2B5EF4-FFF2-40B4-BE49-F238E27FC236}">
                        <a16:creationId xmlns:a16="http://schemas.microsoft.com/office/drawing/2014/main" id="{B688FACA-AA14-40DC-8D14-D677F222203C}"/>
                      </a:ext>
                    </a:extLst>
                  </p:cNvPr>
                  <p:cNvSpPr txBox="1"/>
                  <p:nvPr/>
                </p:nvSpPr>
                <p:spPr>
                  <a:xfrm>
                    <a:off x="7144892" y="2465278"/>
                    <a:ext cx="88734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00FF"/>
                        </a:solidFill>
                        <a:effectLst/>
                        <a:uLnTx/>
                        <a:uFillTx/>
                        <a:latin typeface="Calibri" panose="020F0502020204030204"/>
                        <a:ea typeface="+mn-ea"/>
                        <a:cs typeface="+mn-cs"/>
                      </a:rPr>
                      <a:t>AC</a:t>
                    </a:r>
                  </a:p>
                </p:txBody>
              </p:sp>
              <p:sp>
                <p:nvSpPr>
                  <p:cNvPr id="57" name="Freeform: Shape 56">
                    <a:extLst>
                      <a:ext uri="{FF2B5EF4-FFF2-40B4-BE49-F238E27FC236}">
                        <a16:creationId xmlns:a16="http://schemas.microsoft.com/office/drawing/2014/main" id="{CF93F418-D429-40CD-B7B7-4CE615C619BB}"/>
                      </a:ext>
                    </a:extLst>
                  </p:cNvPr>
                  <p:cNvSpPr/>
                  <p:nvPr/>
                </p:nvSpPr>
                <p:spPr>
                  <a:xfrm flipH="1">
                    <a:off x="3427631" y="2438637"/>
                    <a:ext cx="3763546" cy="981930"/>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 name="connsiteX0" fmla="*/ 0 w 3030279"/>
                      <a:gd name="connsiteY0" fmla="*/ 357878 h 1432167"/>
                      <a:gd name="connsiteX1" fmla="*/ 1297172 w 3030279"/>
                      <a:gd name="connsiteY1" fmla="*/ 1431767 h 1432167"/>
                      <a:gd name="connsiteX2" fmla="*/ 3030279 w 3030279"/>
                      <a:gd name="connsiteY2" fmla="*/ 0 h 1432167"/>
                    </a:gdLst>
                    <a:ahLst/>
                    <a:cxnLst>
                      <a:cxn ang="0">
                        <a:pos x="connsiteX0" y="connsiteY0"/>
                      </a:cxn>
                      <a:cxn ang="0">
                        <a:pos x="connsiteX1" y="connsiteY1"/>
                      </a:cxn>
                      <a:cxn ang="0">
                        <a:pos x="connsiteX2" y="connsiteY2"/>
                      </a:cxn>
                    </a:cxnLst>
                    <a:rect l="l" t="t" r="r" b="b"/>
                    <a:pathLst>
                      <a:path w="3030279" h="1432167">
                        <a:moveTo>
                          <a:pt x="0" y="357878"/>
                        </a:moveTo>
                        <a:cubicBezTo>
                          <a:pt x="396063" y="883304"/>
                          <a:pt x="792126" y="1408730"/>
                          <a:pt x="1297172" y="1431767"/>
                        </a:cubicBezTo>
                        <a:cubicBezTo>
                          <a:pt x="1802218" y="1454804"/>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
                <p:nvSpPr>
                  <p:cNvPr id="58" name="Freeform: Shape 57">
                    <a:extLst>
                      <a:ext uri="{FF2B5EF4-FFF2-40B4-BE49-F238E27FC236}">
                        <a16:creationId xmlns:a16="http://schemas.microsoft.com/office/drawing/2014/main" id="{C522BDC0-1DB1-4164-A21B-066518CF59E8}"/>
                      </a:ext>
                    </a:extLst>
                  </p:cNvPr>
                  <p:cNvSpPr/>
                  <p:nvPr/>
                </p:nvSpPr>
                <p:spPr>
                  <a:xfrm>
                    <a:off x="3259847" y="2741615"/>
                    <a:ext cx="2689915" cy="2186633"/>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59" name="TextBox 58">
                    <a:extLst>
                      <a:ext uri="{FF2B5EF4-FFF2-40B4-BE49-F238E27FC236}">
                        <a16:creationId xmlns:a16="http://schemas.microsoft.com/office/drawing/2014/main" id="{015A2EAC-B688-49F1-B74A-73B2E7352E88}"/>
                      </a:ext>
                    </a:extLst>
                  </p:cNvPr>
                  <p:cNvSpPr txBox="1"/>
                  <p:nvPr/>
                </p:nvSpPr>
                <p:spPr>
                  <a:xfrm>
                    <a:off x="5792165" y="2346410"/>
                    <a:ext cx="887345" cy="40615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MC</a:t>
                    </a:r>
                  </a:p>
                </p:txBody>
              </p:sp>
              <p:sp>
                <p:nvSpPr>
                  <p:cNvPr id="60" name="TextBox 59">
                    <a:extLst>
                      <a:ext uri="{FF2B5EF4-FFF2-40B4-BE49-F238E27FC236}">
                        <a16:creationId xmlns:a16="http://schemas.microsoft.com/office/drawing/2014/main" id="{D86B2126-5EE2-497C-B26A-B93396ADA1D2}"/>
                      </a:ext>
                    </a:extLst>
                  </p:cNvPr>
                  <p:cNvSpPr txBox="1"/>
                  <p:nvPr/>
                </p:nvSpPr>
                <p:spPr>
                  <a:xfrm>
                    <a:off x="7124571" y="2758475"/>
                    <a:ext cx="887345" cy="34024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4"/>
                        </a:solidFill>
                        <a:effectLst/>
                        <a:uLnTx/>
                        <a:uFillTx/>
                        <a:latin typeface="Calibri" panose="020F0502020204030204"/>
                        <a:ea typeface="+mn-ea"/>
                        <a:cs typeface="+mn-cs"/>
                      </a:rPr>
                      <a:t>AVC</a:t>
                    </a:r>
                  </a:p>
                </p:txBody>
              </p:sp>
            </p:grpSp>
            <p:grpSp>
              <p:nvGrpSpPr>
                <p:cNvPr id="47" name="Group 46">
                  <a:extLst>
                    <a:ext uri="{FF2B5EF4-FFF2-40B4-BE49-F238E27FC236}">
                      <a16:creationId xmlns:a16="http://schemas.microsoft.com/office/drawing/2014/main" id="{CE13977D-72B1-4C4A-BC65-98BEF25C1389}"/>
                    </a:ext>
                  </a:extLst>
                </p:cNvPr>
                <p:cNvGrpSpPr/>
                <p:nvPr/>
              </p:nvGrpSpPr>
              <p:grpSpPr>
                <a:xfrm>
                  <a:off x="2984833" y="3257179"/>
                  <a:ext cx="4274096" cy="2508485"/>
                  <a:chOff x="726334" y="1413302"/>
                  <a:chExt cx="3040117" cy="2198668"/>
                </a:xfrm>
              </p:grpSpPr>
              <p:cxnSp>
                <p:nvCxnSpPr>
                  <p:cNvPr id="52" name="Straight Connector 51">
                    <a:extLst>
                      <a:ext uri="{FF2B5EF4-FFF2-40B4-BE49-F238E27FC236}">
                        <a16:creationId xmlns:a16="http://schemas.microsoft.com/office/drawing/2014/main" id="{F98D977F-3B2F-4165-B64D-7F4577A2D937}"/>
                      </a:ext>
                    </a:extLst>
                  </p:cNvPr>
                  <p:cNvCxnSpPr>
                    <a:cxnSpLocks/>
                  </p:cNvCxnSpPr>
                  <p:nvPr/>
                </p:nvCxnSpPr>
                <p:spPr>
                  <a:xfrm>
                    <a:off x="733555" y="1428372"/>
                    <a:ext cx="2610032" cy="1773231"/>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71E435E4-2D6A-4E8C-8F3B-B5947A9BD257}"/>
                      </a:ext>
                    </a:extLst>
                  </p:cNvPr>
                  <p:cNvSpPr txBox="1"/>
                  <p:nvPr/>
                </p:nvSpPr>
                <p:spPr>
                  <a:xfrm>
                    <a:off x="3025627" y="2626028"/>
                    <a:ext cx="740824" cy="6789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 = AR</a:t>
                    </a:r>
                  </a:p>
                </p:txBody>
              </p:sp>
              <p:cxnSp>
                <p:nvCxnSpPr>
                  <p:cNvPr id="54" name="Straight Connector 53">
                    <a:extLst>
                      <a:ext uri="{FF2B5EF4-FFF2-40B4-BE49-F238E27FC236}">
                        <a16:creationId xmlns:a16="http://schemas.microsoft.com/office/drawing/2014/main" id="{30E591A4-4526-4C9B-9168-9564A3081E2D}"/>
                      </a:ext>
                    </a:extLst>
                  </p:cNvPr>
                  <p:cNvCxnSpPr>
                    <a:cxnSpLocks/>
                  </p:cNvCxnSpPr>
                  <p:nvPr/>
                </p:nvCxnSpPr>
                <p:spPr>
                  <a:xfrm>
                    <a:off x="726334" y="1413302"/>
                    <a:ext cx="1519509" cy="2163504"/>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0CCE8C4F-860A-41E2-8B58-2C9AFADB514C}"/>
                      </a:ext>
                    </a:extLst>
                  </p:cNvPr>
                  <p:cNvSpPr txBox="1"/>
                  <p:nvPr/>
                </p:nvSpPr>
                <p:spPr>
                  <a:xfrm>
                    <a:off x="2190658" y="3293744"/>
                    <a:ext cx="743045" cy="31822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ED7D31"/>
                        </a:solidFill>
                        <a:effectLst/>
                        <a:uLnTx/>
                        <a:uFillTx/>
                        <a:latin typeface="Calibri" panose="020F0502020204030204"/>
                        <a:ea typeface="+mn-ea"/>
                        <a:cs typeface="+mn-cs"/>
                      </a:rPr>
                      <a:t>MR</a:t>
                    </a:r>
                  </a:p>
                </p:txBody>
              </p:sp>
            </p:grpSp>
            <p:sp>
              <p:nvSpPr>
                <p:cNvPr id="48" name="TextBox 47">
                  <a:extLst>
                    <a:ext uri="{FF2B5EF4-FFF2-40B4-BE49-F238E27FC236}">
                      <a16:creationId xmlns:a16="http://schemas.microsoft.com/office/drawing/2014/main" id="{6F48F40C-9D85-4920-A466-7134DCB838DC}"/>
                    </a:ext>
                  </a:extLst>
                </p:cNvPr>
                <p:cNvSpPr txBox="1"/>
                <p:nvPr/>
              </p:nvSpPr>
              <p:spPr>
                <a:xfrm>
                  <a:off x="4067983" y="5253784"/>
                  <a:ext cx="688829" cy="384098"/>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q</a:t>
                  </a:r>
                  <a:r>
                    <a:rPr kumimoji="0" lang="en-GB" sz="2000" b="0" i="0" u="none" strike="noStrike" kern="1200" cap="none" spc="0" normalizeH="0" baseline="30000" noProof="0" dirty="0" smtClean="0">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9" name="TextBox 48">
                  <a:extLst>
                    <a:ext uri="{FF2B5EF4-FFF2-40B4-BE49-F238E27FC236}">
                      <a16:creationId xmlns:a16="http://schemas.microsoft.com/office/drawing/2014/main" id="{C6E67217-84A5-4302-A97C-5E0EA8D186F0}"/>
                    </a:ext>
                  </a:extLst>
                </p:cNvPr>
                <p:cNvSpPr txBox="1"/>
                <p:nvPr/>
              </p:nvSpPr>
              <p:spPr>
                <a:xfrm>
                  <a:off x="2433278" y="3798567"/>
                  <a:ext cx="688829" cy="34024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p</a:t>
                  </a:r>
                  <a:r>
                    <a:rPr kumimoji="0" lang="en-GB" sz="2000" b="0" i="0" u="none" strike="noStrike" kern="1200" cap="none" spc="0" normalizeH="0" baseline="30000" noProof="0" dirty="0">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0" name="TextBox 49">
                  <a:extLst>
                    <a:ext uri="{FF2B5EF4-FFF2-40B4-BE49-F238E27FC236}">
                      <a16:creationId xmlns:a16="http://schemas.microsoft.com/office/drawing/2014/main" id="{5FA3A58A-0D5A-41E0-A197-27AEB2BB7D2D}"/>
                    </a:ext>
                  </a:extLst>
                </p:cNvPr>
                <p:cNvSpPr txBox="1"/>
                <p:nvPr/>
              </p:nvSpPr>
              <p:spPr>
                <a:xfrm>
                  <a:off x="2427054" y="2870210"/>
                  <a:ext cx="688829" cy="34024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c</a:t>
                  </a:r>
                  <a:r>
                    <a:rPr kumimoji="0" lang="en-GB" sz="2000" b="0" i="0" u="none" strike="noStrike" kern="1200" cap="none" spc="0" normalizeH="0" baseline="30000" noProof="0" dirty="0" err="1">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1" name="TextBox 50">
                  <a:extLst>
                    <a:ext uri="{FF2B5EF4-FFF2-40B4-BE49-F238E27FC236}">
                      <a16:creationId xmlns:a16="http://schemas.microsoft.com/office/drawing/2014/main" id="{7A628D90-FA1E-409E-9E8E-E2FE6B377B81}"/>
                    </a:ext>
                  </a:extLst>
                </p:cNvPr>
                <p:cNvSpPr txBox="1"/>
                <p:nvPr/>
              </p:nvSpPr>
              <p:spPr>
                <a:xfrm>
                  <a:off x="2416909" y="3506964"/>
                  <a:ext cx="688829" cy="34024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err="1">
                      <a:solidFill>
                        <a:prstClr val="black"/>
                      </a:solidFill>
                      <a:latin typeface="Calibri" panose="020F0502020204030204"/>
                    </a:rPr>
                    <a:t>vc</a:t>
                  </a:r>
                  <a:r>
                    <a:rPr kumimoji="0" lang="en-GB" sz="2000" b="0" i="0" u="none" strike="noStrike" kern="1200" cap="none" spc="0" normalizeH="0" baseline="30000" noProof="0" dirty="0">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36" name="Freeform: Shape 35">
                <a:extLst>
                  <a:ext uri="{FF2B5EF4-FFF2-40B4-BE49-F238E27FC236}">
                    <a16:creationId xmlns:a16="http://schemas.microsoft.com/office/drawing/2014/main" id="{3EF86A16-AD63-42B0-851A-6A2EFE27A13B}"/>
                  </a:ext>
                </a:extLst>
              </p:cNvPr>
              <p:cNvSpPr/>
              <p:nvPr/>
            </p:nvSpPr>
            <p:spPr>
              <a:xfrm flipH="1">
                <a:off x="3652653" y="2505199"/>
                <a:ext cx="3818118" cy="1102104"/>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 name="connsiteX0" fmla="*/ 0 w 3030279"/>
                  <a:gd name="connsiteY0" fmla="*/ 165946 h 1473302"/>
                  <a:gd name="connsiteX1" fmla="*/ 1297172 w 3030279"/>
                  <a:gd name="connsiteY1" fmla="*/ 1472917 h 1473302"/>
                  <a:gd name="connsiteX2" fmla="*/ 3030279 w 3030279"/>
                  <a:gd name="connsiteY2" fmla="*/ 0 h 1473302"/>
                  <a:gd name="connsiteX0" fmla="*/ 0 w 3030279"/>
                  <a:gd name="connsiteY0" fmla="*/ 0 h 1308387"/>
                  <a:gd name="connsiteX1" fmla="*/ 1297172 w 3030279"/>
                  <a:gd name="connsiteY1" fmla="*/ 1306971 h 1308387"/>
                  <a:gd name="connsiteX2" fmla="*/ 3030279 w 3030279"/>
                  <a:gd name="connsiteY2" fmla="*/ 591570 h 1308387"/>
                  <a:gd name="connsiteX0" fmla="*/ 0 w 3030279"/>
                  <a:gd name="connsiteY0" fmla="*/ 0 h 1497199"/>
                  <a:gd name="connsiteX1" fmla="*/ 1275155 w 3030279"/>
                  <a:gd name="connsiteY1" fmla="*/ 1496350 h 1497199"/>
                  <a:gd name="connsiteX2" fmla="*/ 3030279 w 3030279"/>
                  <a:gd name="connsiteY2" fmla="*/ 591570 h 1497199"/>
                  <a:gd name="connsiteX0" fmla="*/ 0 w 3030279"/>
                  <a:gd name="connsiteY0" fmla="*/ 0 h 1337391"/>
                  <a:gd name="connsiteX1" fmla="*/ 1297172 w 3030279"/>
                  <a:gd name="connsiteY1" fmla="*/ 1336107 h 1337391"/>
                  <a:gd name="connsiteX2" fmla="*/ 3030279 w 3030279"/>
                  <a:gd name="connsiteY2" fmla="*/ 591570 h 1337391"/>
                  <a:gd name="connsiteX0" fmla="*/ 0 w 3030279"/>
                  <a:gd name="connsiteY0" fmla="*/ 0 h 1338279"/>
                  <a:gd name="connsiteX1" fmla="*/ 1297172 w 3030279"/>
                  <a:gd name="connsiteY1" fmla="*/ 1336107 h 1338279"/>
                  <a:gd name="connsiteX2" fmla="*/ 3030279 w 3030279"/>
                  <a:gd name="connsiteY2" fmla="*/ 722678 h 1338279"/>
                  <a:gd name="connsiteX0" fmla="*/ 0 w 3030279"/>
                  <a:gd name="connsiteY0" fmla="*/ 0 h 1338280"/>
                  <a:gd name="connsiteX1" fmla="*/ 1644565 w 3030279"/>
                  <a:gd name="connsiteY1" fmla="*/ 1336107 h 1338280"/>
                  <a:gd name="connsiteX2" fmla="*/ 3030279 w 3030279"/>
                  <a:gd name="connsiteY2" fmla="*/ 722678 h 1338280"/>
                  <a:gd name="connsiteX0" fmla="*/ 0 w 3030279"/>
                  <a:gd name="connsiteY0" fmla="*/ 0 h 1338281"/>
                  <a:gd name="connsiteX1" fmla="*/ 1510090 w 3030279"/>
                  <a:gd name="connsiteY1" fmla="*/ 1336108 h 1338281"/>
                  <a:gd name="connsiteX2" fmla="*/ 3030279 w 3030279"/>
                  <a:gd name="connsiteY2" fmla="*/ 722678 h 1338281"/>
                  <a:gd name="connsiteX0" fmla="*/ 0 w 3041485"/>
                  <a:gd name="connsiteY0" fmla="*/ 0 h 1336768"/>
                  <a:gd name="connsiteX1" fmla="*/ 1510090 w 3041485"/>
                  <a:gd name="connsiteY1" fmla="*/ 1336108 h 1336768"/>
                  <a:gd name="connsiteX2" fmla="*/ 3041485 w 3041485"/>
                  <a:gd name="connsiteY2" fmla="*/ 296101 h 1336768"/>
                  <a:gd name="connsiteX0" fmla="*/ 0 w 3041485"/>
                  <a:gd name="connsiteY0" fmla="*/ 0 h 1336768"/>
                  <a:gd name="connsiteX1" fmla="*/ 1454059 w 3041485"/>
                  <a:gd name="connsiteY1" fmla="*/ 1336108 h 1336768"/>
                  <a:gd name="connsiteX2" fmla="*/ 3041485 w 3041485"/>
                  <a:gd name="connsiteY2" fmla="*/ 296101 h 1336768"/>
                </a:gdLst>
                <a:ahLst/>
                <a:cxnLst>
                  <a:cxn ang="0">
                    <a:pos x="connsiteX0" y="connsiteY0"/>
                  </a:cxn>
                  <a:cxn ang="0">
                    <a:pos x="connsiteX1" y="connsiteY1"/>
                  </a:cxn>
                  <a:cxn ang="0">
                    <a:pos x="connsiteX2" y="connsiteY2"/>
                  </a:cxn>
                </a:cxnLst>
                <a:rect l="l" t="t" r="r" b="b"/>
                <a:pathLst>
                  <a:path w="3041485" h="1336768">
                    <a:moveTo>
                      <a:pt x="0" y="0"/>
                    </a:moveTo>
                    <a:cubicBezTo>
                      <a:pt x="396063" y="525426"/>
                      <a:pt x="949013" y="1313071"/>
                      <a:pt x="1454059" y="1336108"/>
                    </a:cubicBezTo>
                    <a:cubicBezTo>
                      <a:pt x="1959105" y="1359145"/>
                      <a:pt x="2427454" y="775452"/>
                      <a:pt x="3041485" y="296101"/>
                    </a:cubicBezTo>
                  </a:path>
                </a:pathLst>
              </a:cu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7" name="Straight Connector 36">
                <a:extLst>
                  <a:ext uri="{FF2B5EF4-FFF2-40B4-BE49-F238E27FC236}">
                    <a16:creationId xmlns:a16="http://schemas.microsoft.com/office/drawing/2014/main" id="{AD239ECD-2DA4-405D-9139-E32B316344E0}"/>
                  </a:ext>
                </a:extLst>
              </p:cNvPr>
              <p:cNvCxnSpPr>
                <a:cxnSpLocks/>
              </p:cNvCxnSpPr>
              <p:nvPr/>
            </p:nvCxnSpPr>
            <p:spPr>
              <a:xfrm flipV="1">
                <a:off x="4768948" y="2580985"/>
                <a:ext cx="0" cy="2613494"/>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745AF4D-EF36-44CA-B9B5-3FC2C1F69AE4}"/>
                  </a:ext>
                </a:extLst>
              </p:cNvPr>
              <p:cNvCxnSpPr>
                <a:cxnSpLocks/>
              </p:cNvCxnSpPr>
              <p:nvPr/>
            </p:nvCxnSpPr>
            <p:spPr>
              <a:xfrm flipH="1" flipV="1">
                <a:off x="3292675" y="2543866"/>
                <a:ext cx="1476273"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5F8E3258-42EE-4715-A7B4-F1322C4EBFF0}"/>
                  </a:ext>
                </a:extLst>
              </p:cNvPr>
              <p:cNvCxnSpPr>
                <a:cxnSpLocks/>
              </p:cNvCxnSpPr>
              <p:nvPr/>
            </p:nvCxnSpPr>
            <p:spPr>
              <a:xfrm flipH="1" flipV="1">
                <a:off x="3278607" y="3367356"/>
                <a:ext cx="1476273"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BF0A4715-071D-4B1A-B974-B3587A5DC5F2}"/>
                  </a:ext>
                </a:extLst>
              </p:cNvPr>
              <p:cNvCxnSpPr>
                <a:cxnSpLocks/>
              </p:cNvCxnSpPr>
              <p:nvPr/>
            </p:nvCxnSpPr>
            <p:spPr>
              <a:xfrm flipH="1" flipV="1">
                <a:off x="3292674" y="3641785"/>
                <a:ext cx="1476273"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sp>
          <p:nvSpPr>
            <p:cNvPr id="33" name="Rectangle 32">
              <a:extLst>
                <a:ext uri="{FF2B5EF4-FFF2-40B4-BE49-F238E27FC236}">
                  <a16:creationId xmlns:a16="http://schemas.microsoft.com/office/drawing/2014/main" id="{39D0518C-FCC4-49BE-BF76-A9469EEF60A7}"/>
                </a:ext>
              </a:extLst>
            </p:cNvPr>
            <p:cNvSpPr/>
            <p:nvPr/>
          </p:nvSpPr>
          <p:spPr>
            <a:xfrm>
              <a:off x="6627018" y="2726948"/>
              <a:ext cx="1529450" cy="279006"/>
            </a:xfrm>
            <a:prstGeom prst="rect">
              <a:avLst/>
            </a:prstGeom>
            <a:solidFill>
              <a:srgbClr val="FF990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CCECFF"/>
                </a:solidFill>
                <a:effectLst/>
                <a:uLnTx/>
                <a:uFillTx/>
                <a:latin typeface="Calibri" panose="020F0502020204030204"/>
                <a:ea typeface="+mn-ea"/>
                <a:cs typeface="+mn-cs"/>
              </a:endParaRPr>
            </a:p>
          </p:txBody>
        </p:sp>
        <p:sp>
          <p:nvSpPr>
            <p:cNvPr id="34" name="Rectangle 33">
              <a:extLst>
                <a:ext uri="{FF2B5EF4-FFF2-40B4-BE49-F238E27FC236}">
                  <a16:creationId xmlns:a16="http://schemas.microsoft.com/office/drawing/2014/main" id="{789FCDF1-2F1E-4B5C-B1DC-B4AE234F1ED3}"/>
                </a:ext>
              </a:extLst>
            </p:cNvPr>
            <p:cNvSpPr/>
            <p:nvPr/>
          </p:nvSpPr>
          <p:spPr>
            <a:xfrm>
              <a:off x="6627481" y="1897190"/>
              <a:ext cx="1529450" cy="828000"/>
            </a:xfrm>
            <a:prstGeom prst="rect">
              <a:avLst/>
            </a:prstGeom>
            <a:solidFill>
              <a:schemeClr val="accent3">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CCECFF"/>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409079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animEffect transition="in" filter="fade">
                                      <p:cBhvr>
                                        <p:cTn id="2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fontScale="92500" lnSpcReduction="20000"/>
          </a:bodyPr>
          <a:lstStyle/>
          <a:p>
            <a:pPr marL="0" indent="0">
              <a:buNone/>
            </a:pPr>
            <a:r>
              <a:rPr lang="en-GB" b="1" dirty="0">
                <a:solidFill>
                  <a:srgbClr val="FF0000"/>
                </a:solidFill>
              </a:rPr>
              <a:t>Short run persist condition:</a:t>
            </a:r>
            <a:r>
              <a:rPr lang="en-GB" dirty="0"/>
              <a:t> A firm </a:t>
            </a:r>
            <a:r>
              <a:rPr lang="en-GB" dirty="0" smtClean="0"/>
              <a:t>that’</a:t>
            </a:r>
            <a:r>
              <a:rPr lang="en-GB" dirty="0" smtClean="0"/>
              <a:t>s</a:t>
            </a:r>
            <a:r>
              <a:rPr lang="en-GB" dirty="0" smtClean="0"/>
              <a:t> </a:t>
            </a:r>
            <a:r>
              <a:rPr lang="en-GB" dirty="0"/>
              <a:t>minimum loss from operating is small enough such that it is better off remaining </a:t>
            </a:r>
            <a:r>
              <a:rPr lang="en-GB" dirty="0" smtClean="0"/>
              <a:t>open and </a:t>
            </a:r>
            <a:r>
              <a:rPr lang="en-GB" dirty="0"/>
              <a:t>making a small loss in the next period rather than closing and making a </a:t>
            </a:r>
            <a:r>
              <a:rPr lang="en-GB" dirty="0" smtClean="0"/>
              <a:t>loss </a:t>
            </a:r>
            <a:r>
              <a:rPr lang="en-GB" dirty="0"/>
              <a:t>equal to its total fixed costs</a:t>
            </a:r>
          </a:p>
          <a:p>
            <a:pPr marL="457200" lvl="1" indent="0">
              <a:buNone/>
            </a:pPr>
            <a:r>
              <a:rPr lang="en-GB" b="1" dirty="0">
                <a:solidFill>
                  <a:schemeClr val="accent3"/>
                </a:solidFill>
              </a:rPr>
              <a:t>Algebraically: </a:t>
            </a:r>
            <a:r>
              <a:rPr lang="en-GB" dirty="0"/>
              <a:t>AC &gt; P</a:t>
            </a:r>
            <a:r>
              <a:rPr lang="en-GB" dirty="0" smtClean="0"/>
              <a:t> </a:t>
            </a:r>
            <a:r>
              <a:rPr lang="en-GB" dirty="0"/>
              <a:t>&gt; AVC</a:t>
            </a:r>
          </a:p>
          <a:p>
            <a:pPr marL="457200" lvl="1" indent="0">
              <a:buNone/>
            </a:pPr>
            <a:r>
              <a:rPr lang="en-GB" dirty="0"/>
              <a:t>Unless the firm sees an improvement, in the long run it will still shut down as the sum of multiple periods of short run losses will outweigh a one off loss equal to TFC</a:t>
            </a:r>
          </a:p>
          <a:p>
            <a:pPr marL="0" indent="0">
              <a:buNone/>
            </a:pPr>
            <a:r>
              <a:rPr lang="en-GB" b="1" dirty="0">
                <a:solidFill>
                  <a:schemeClr val="accent1"/>
                </a:solidFill>
              </a:rPr>
              <a:t>Diagram:</a:t>
            </a:r>
            <a:r>
              <a:rPr lang="en-GB" dirty="0"/>
              <a:t> This occurs should the firm’s AC be greater than its AR at all points, but there are some outputs where AR is above AVC. This means that the firm can cover all of its variable costs and over some of its fixed costs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sz="4800" dirty="0"/>
          </a:p>
          <a:p>
            <a:pPr marL="0" indent="0">
              <a:buNone/>
            </a:pPr>
            <a:endParaRPr lang="en-GB" dirty="0"/>
          </a:p>
          <a:p>
            <a:pPr marL="0" indent="0">
              <a:buNone/>
            </a:pPr>
            <a:endParaRPr lang="en-GB" sz="4300" dirty="0"/>
          </a:p>
          <a:p>
            <a:pPr marL="0" indent="0">
              <a:buNone/>
            </a:pPr>
            <a:endParaRPr lang="en-GB" dirty="0"/>
          </a:p>
          <a:p>
            <a:pPr marL="457200" lvl="1" indent="0">
              <a:buNone/>
            </a:pPr>
            <a:r>
              <a:rPr lang="en-GB" dirty="0"/>
              <a:t>Producing at MR = MC doesn’t cover all costs, </a:t>
            </a:r>
            <a:r>
              <a:rPr lang="en-GB" dirty="0" smtClean="0"/>
              <a:t>makes a loss (red </a:t>
            </a:r>
            <a:r>
              <a:rPr lang="en-GB" dirty="0"/>
              <a:t>rectangle) but this is loss is less than the size of its total fixed costs (red rectangle + green rectangle)</a:t>
            </a:r>
          </a:p>
        </p:txBody>
      </p:sp>
      <p:grpSp>
        <p:nvGrpSpPr>
          <p:cNvPr id="61" name="Group 60">
            <a:extLst>
              <a:ext uri="{FF2B5EF4-FFF2-40B4-BE49-F238E27FC236}">
                <a16:creationId xmlns:a16="http://schemas.microsoft.com/office/drawing/2014/main" id="{7C481AA0-8EC9-41DD-A986-E03487EDBEAB}"/>
              </a:ext>
            </a:extLst>
          </p:cNvPr>
          <p:cNvGrpSpPr/>
          <p:nvPr/>
        </p:nvGrpSpPr>
        <p:grpSpPr>
          <a:xfrm>
            <a:off x="3365695" y="2672861"/>
            <a:ext cx="5460610" cy="3534508"/>
            <a:chOff x="0" y="1028325"/>
            <a:chExt cx="5736876" cy="4208374"/>
          </a:xfrm>
        </p:grpSpPr>
        <p:grpSp>
          <p:nvGrpSpPr>
            <p:cNvPr id="62" name="Group 61">
              <a:extLst>
                <a:ext uri="{FF2B5EF4-FFF2-40B4-BE49-F238E27FC236}">
                  <a16:creationId xmlns:a16="http://schemas.microsoft.com/office/drawing/2014/main" id="{DF0C2AD7-9877-41D1-A743-16716381B111}"/>
                </a:ext>
              </a:extLst>
            </p:cNvPr>
            <p:cNvGrpSpPr/>
            <p:nvPr/>
          </p:nvGrpSpPr>
          <p:grpSpPr>
            <a:xfrm>
              <a:off x="0" y="1028325"/>
              <a:ext cx="5736876" cy="4208374"/>
              <a:chOff x="2477448" y="1647304"/>
              <a:chExt cx="5736876" cy="4208374"/>
            </a:xfrm>
          </p:grpSpPr>
          <p:grpSp>
            <p:nvGrpSpPr>
              <p:cNvPr id="65" name="Group 64">
                <a:extLst>
                  <a:ext uri="{FF2B5EF4-FFF2-40B4-BE49-F238E27FC236}">
                    <a16:creationId xmlns:a16="http://schemas.microsoft.com/office/drawing/2014/main" id="{8F73E9E6-1957-4E37-B4FB-B5360203FAC7}"/>
                  </a:ext>
                </a:extLst>
              </p:cNvPr>
              <p:cNvGrpSpPr/>
              <p:nvPr/>
            </p:nvGrpSpPr>
            <p:grpSpPr>
              <a:xfrm>
                <a:off x="2477448" y="1647304"/>
                <a:ext cx="5736876" cy="4208374"/>
                <a:chOff x="2278337" y="2267206"/>
                <a:chExt cx="5037183" cy="3578751"/>
              </a:xfrm>
            </p:grpSpPr>
            <p:sp>
              <p:nvSpPr>
                <p:cNvPr id="71" name="Rectangle 70">
                  <a:extLst>
                    <a:ext uri="{FF2B5EF4-FFF2-40B4-BE49-F238E27FC236}">
                      <a16:creationId xmlns:a16="http://schemas.microsoft.com/office/drawing/2014/main" id="{A9E18573-1F03-4DF4-A26E-1AEEFEC37BD1}"/>
                    </a:ext>
                  </a:extLst>
                </p:cNvPr>
                <p:cNvSpPr/>
                <p:nvPr/>
              </p:nvSpPr>
              <p:spPr>
                <a:xfrm>
                  <a:off x="2385048" y="2267206"/>
                  <a:ext cx="4828261" cy="357875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72" name="Straight Connector 71">
                  <a:extLst>
                    <a:ext uri="{FF2B5EF4-FFF2-40B4-BE49-F238E27FC236}">
                      <a16:creationId xmlns:a16="http://schemas.microsoft.com/office/drawing/2014/main" id="{E0479535-0870-4E7F-B50A-BBA3F3BB6694}"/>
                    </a:ext>
                  </a:extLst>
                </p:cNvPr>
                <p:cNvCxnSpPr>
                  <a:cxnSpLocks/>
                </p:cNvCxnSpPr>
                <p:nvPr/>
              </p:nvCxnSpPr>
              <p:spPr>
                <a:xfrm>
                  <a:off x="2981783" y="2560553"/>
                  <a:ext cx="0" cy="272464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51C7ED8-365D-45C4-85E4-C6D9B2708E9A}"/>
                    </a:ext>
                  </a:extLst>
                </p:cNvPr>
                <p:cNvCxnSpPr>
                  <a:cxnSpLocks/>
                </p:cNvCxnSpPr>
                <p:nvPr/>
              </p:nvCxnSpPr>
              <p:spPr>
                <a:xfrm>
                  <a:off x="2992016" y="5275454"/>
                  <a:ext cx="393685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4" name="TextBox 73">
                  <a:extLst>
                    <a:ext uri="{FF2B5EF4-FFF2-40B4-BE49-F238E27FC236}">
                      <a16:creationId xmlns:a16="http://schemas.microsoft.com/office/drawing/2014/main" id="{5F6379F6-29BD-4A92-B115-7F5F9EC0528D}"/>
                    </a:ext>
                  </a:extLst>
                </p:cNvPr>
                <p:cNvSpPr txBox="1"/>
                <p:nvPr/>
              </p:nvSpPr>
              <p:spPr>
                <a:xfrm>
                  <a:off x="6028837" y="5283680"/>
                  <a:ext cx="1184472"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75" name="TextBox 74">
                  <a:extLst>
                    <a:ext uri="{FF2B5EF4-FFF2-40B4-BE49-F238E27FC236}">
                      <a16:creationId xmlns:a16="http://schemas.microsoft.com/office/drawing/2014/main" id="{AD6043EE-E8EA-4803-A92D-49D230897366}"/>
                    </a:ext>
                  </a:extLst>
                </p:cNvPr>
                <p:cNvSpPr txBox="1"/>
                <p:nvPr/>
              </p:nvSpPr>
              <p:spPr>
                <a:xfrm>
                  <a:off x="2278337" y="2439726"/>
                  <a:ext cx="886997"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C/R</a:t>
                  </a:r>
                </a:p>
              </p:txBody>
            </p:sp>
            <p:grpSp>
              <p:nvGrpSpPr>
                <p:cNvPr id="76" name="Group 75">
                  <a:extLst>
                    <a:ext uri="{FF2B5EF4-FFF2-40B4-BE49-F238E27FC236}">
                      <a16:creationId xmlns:a16="http://schemas.microsoft.com/office/drawing/2014/main" id="{1F1C19EC-1F54-46B4-A7D5-E281F1A89862}"/>
                    </a:ext>
                  </a:extLst>
                </p:cNvPr>
                <p:cNvGrpSpPr/>
                <p:nvPr/>
              </p:nvGrpSpPr>
              <p:grpSpPr>
                <a:xfrm>
                  <a:off x="3236098" y="2346410"/>
                  <a:ext cx="4079422" cy="2460593"/>
                  <a:chOff x="3259262" y="2346410"/>
                  <a:chExt cx="4681065" cy="2460593"/>
                </a:xfrm>
              </p:grpSpPr>
              <p:sp>
                <p:nvSpPr>
                  <p:cNvPr id="86" name="TextBox 85">
                    <a:extLst>
                      <a:ext uri="{FF2B5EF4-FFF2-40B4-BE49-F238E27FC236}">
                        <a16:creationId xmlns:a16="http://schemas.microsoft.com/office/drawing/2014/main" id="{ECA3D467-E49B-4305-9845-FEE87C3F2F71}"/>
                      </a:ext>
                    </a:extLst>
                  </p:cNvPr>
                  <p:cNvSpPr txBox="1"/>
                  <p:nvPr/>
                </p:nvSpPr>
                <p:spPr>
                  <a:xfrm>
                    <a:off x="7052982" y="2572776"/>
                    <a:ext cx="88734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00FF"/>
                        </a:solidFill>
                        <a:effectLst/>
                        <a:uLnTx/>
                        <a:uFillTx/>
                        <a:latin typeface="Calibri" panose="020F0502020204030204"/>
                        <a:ea typeface="+mn-ea"/>
                        <a:cs typeface="+mn-cs"/>
                      </a:rPr>
                      <a:t>AC</a:t>
                    </a:r>
                  </a:p>
                </p:txBody>
              </p:sp>
              <p:sp>
                <p:nvSpPr>
                  <p:cNvPr id="87" name="Freeform: Shape 86">
                    <a:extLst>
                      <a:ext uri="{FF2B5EF4-FFF2-40B4-BE49-F238E27FC236}">
                        <a16:creationId xmlns:a16="http://schemas.microsoft.com/office/drawing/2014/main" id="{89A3B7E6-D7A1-46D3-90B6-C5494DCA3F45}"/>
                      </a:ext>
                    </a:extLst>
                  </p:cNvPr>
                  <p:cNvSpPr/>
                  <p:nvPr/>
                </p:nvSpPr>
                <p:spPr>
                  <a:xfrm flipH="1">
                    <a:off x="3328414" y="2546306"/>
                    <a:ext cx="3763546" cy="981930"/>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 name="connsiteX0" fmla="*/ 0 w 3030279"/>
                      <a:gd name="connsiteY0" fmla="*/ 357878 h 1432167"/>
                      <a:gd name="connsiteX1" fmla="*/ 1297172 w 3030279"/>
                      <a:gd name="connsiteY1" fmla="*/ 1431767 h 1432167"/>
                      <a:gd name="connsiteX2" fmla="*/ 3030279 w 3030279"/>
                      <a:gd name="connsiteY2" fmla="*/ 0 h 1432167"/>
                    </a:gdLst>
                    <a:ahLst/>
                    <a:cxnLst>
                      <a:cxn ang="0">
                        <a:pos x="connsiteX0" y="connsiteY0"/>
                      </a:cxn>
                      <a:cxn ang="0">
                        <a:pos x="connsiteX1" y="connsiteY1"/>
                      </a:cxn>
                      <a:cxn ang="0">
                        <a:pos x="connsiteX2" y="connsiteY2"/>
                      </a:cxn>
                    </a:cxnLst>
                    <a:rect l="l" t="t" r="r" b="b"/>
                    <a:pathLst>
                      <a:path w="3030279" h="1432167">
                        <a:moveTo>
                          <a:pt x="0" y="357878"/>
                        </a:moveTo>
                        <a:cubicBezTo>
                          <a:pt x="396063" y="883304"/>
                          <a:pt x="792126" y="1408730"/>
                          <a:pt x="1297172" y="1431767"/>
                        </a:cubicBezTo>
                        <a:cubicBezTo>
                          <a:pt x="1802218" y="1454804"/>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
                <p:nvSpPr>
                  <p:cNvPr id="88" name="Freeform: Shape 87">
                    <a:extLst>
                      <a:ext uri="{FF2B5EF4-FFF2-40B4-BE49-F238E27FC236}">
                        <a16:creationId xmlns:a16="http://schemas.microsoft.com/office/drawing/2014/main" id="{710148C6-AC3E-4E98-B40B-9CAFF8EB41D7}"/>
                      </a:ext>
                    </a:extLst>
                  </p:cNvPr>
                  <p:cNvSpPr/>
                  <p:nvPr/>
                </p:nvSpPr>
                <p:spPr>
                  <a:xfrm>
                    <a:off x="3259262" y="2620370"/>
                    <a:ext cx="2689915" cy="2186633"/>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89" name="TextBox 88">
                    <a:extLst>
                      <a:ext uri="{FF2B5EF4-FFF2-40B4-BE49-F238E27FC236}">
                        <a16:creationId xmlns:a16="http://schemas.microsoft.com/office/drawing/2014/main" id="{E884ECA1-A3AB-4F84-89EF-0C4ADA8A6B8C}"/>
                      </a:ext>
                    </a:extLst>
                  </p:cNvPr>
                  <p:cNvSpPr txBox="1"/>
                  <p:nvPr/>
                </p:nvSpPr>
                <p:spPr>
                  <a:xfrm>
                    <a:off x="5792165" y="2346410"/>
                    <a:ext cx="887345" cy="40615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MC</a:t>
                    </a:r>
                  </a:p>
                </p:txBody>
              </p:sp>
              <p:sp>
                <p:nvSpPr>
                  <p:cNvPr id="90" name="TextBox 89">
                    <a:extLst>
                      <a:ext uri="{FF2B5EF4-FFF2-40B4-BE49-F238E27FC236}">
                        <a16:creationId xmlns:a16="http://schemas.microsoft.com/office/drawing/2014/main" id="{D6785DA2-6525-4E0D-96F0-6558D750B5ED}"/>
                      </a:ext>
                    </a:extLst>
                  </p:cNvPr>
                  <p:cNvSpPr txBox="1"/>
                  <p:nvPr/>
                </p:nvSpPr>
                <p:spPr>
                  <a:xfrm>
                    <a:off x="7052981" y="2819402"/>
                    <a:ext cx="887345" cy="34024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4"/>
                        </a:solidFill>
                        <a:effectLst/>
                        <a:uLnTx/>
                        <a:uFillTx/>
                        <a:latin typeface="Calibri" panose="020F0502020204030204"/>
                        <a:ea typeface="+mn-ea"/>
                        <a:cs typeface="+mn-cs"/>
                      </a:rPr>
                      <a:t>AVC</a:t>
                    </a:r>
                  </a:p>
                </p:txBody>
              </p:sp>
            </p:grpSp>
            <p:grpSp>
              <p:nvGrpSpPr>
                <p:cNvPr id="77" name="Group 76">
                  <a:extLst>
                    <a:ext uri="{FF2B5EF4-FFF2-40B4-BE49-F238E27FC236}">
                      <a16:creationId xmlns:a16="http://schemas.microsoft.com/office/drawing/2014/main" id="{3C451EAE-ADB1-4423-ABB2-86D6DCA8842E}"/>
                    </a:ext>
                  </a:extLst>
                </p:cNvPr>
                <p:cNvGrpSpPr/>
                <p:nvPr/>
              </p:nvGrpSpPr>
              <p:grpSpPr>
                <a:xfrm>
                  <a:off x="2995065" y="2916931"/>
                  <a:ext cx="4263864" cy="2848733"/>
                  <a:chOff x="733612" y="1115077"/>
                  <a:chExt cx="3032839" cy="2496893"/>
                </a:xfrm>
              </p:grpSpPr>
              <p:cxnSp>
                <p:nvCxnSpPr>
                  <p:cNvPr id="82" name="Straight Connector 81">
                    <a:extLst>
                      <a:ext uri="{FF2B5EF4-FFF2-40B4-BE49-F238E27FC236}">
                        <a16:creationId xmlns:a16="http://schemas.microsoft.com/office/drawing/2014/main" id="{7EE0D910-FC44-4E77-9AAF-860A7027D0E7}"/>
                      </a:ext>
                    </a:extLst>
                  </p:cNvPr>
                  <p:cNvCxnSpPr>
                    <a:cxnSpLocks/>
                  </p:cNvCxnSpPr>
                  <p:nvPr/>
                </p:nvCxnSpPr>
                <p:spPr>
                  <a:xfrm>
                    <a:off x="733612" y="1115077"/>
                    <a:ext cx="2609975" cy="20865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B31CB5BF-4515-4F64-91E5-D39F33BBFF56}"/>
                      </a:ext>
                    </a:extLst>
                  </p:cNvPr>
                  <p:cNvSpPr txBox="1"/>
                  <p:nvPr/>
                </p:nvSpPr>
                <p:spPr>
                  <a:xfrm>
                    <a:off x="3025627" y="2626028"/>
                    <a:ext cx="740824" cy="6789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 = AR</a:t>
                    </a:r>
                  </a:p>
                </p:txBody>
              </p:sp>
              <p:cxnSp>
                <p:nvCxnSpPr>
                  <p:cNvPr id="84" name="Straight Connector 83">
                    <a:extLst>
                      <a:ext uri="{FF2B5EF4-FFF2-40B4-BE49-F238E27FC236}">
                        <a16:creationId xmlns:a16="http://schemas.microsoft.com/office/drawing/2014/main" id="{A6CAE89A-9B39-4E51-85CA-8ED6070C0766}"/>
                      </a:ext>
                    </a:extLst>
                  </p:cNvPr>
                  <p:cNvCxnSpPr>
                    <a:cxnSpLocks/>
                  </p:cNvCxnSpPr>
                  <p:nvPr/>
                </p:nvCxnSpPr>
                <p:spPr>
                  <a:xfrm>
                    <a:off x="733613" y="1121174"/>
                    <a:ext cx="1512230" cy="2455633"/>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C9A74054-BB4B-4B7F-B9F3-CEEB086A4003}"/>
                      </a:ext>
                    </a:extLst>
                  </p:cNvPr>
                  <p:cNvSpPr txBox="1"/>
                  <p:nvPr/>
                </p:nvSpPr>
                <p:spPr>
                  <a:xfrm>
                    <a:off x="2190658" y="3293744"/>
                    <a:ext cx="743045" cy="31822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ED7D31"/>
                        </a:solidFill>
                        <a:effectLst/>
                        <a:uLnTx/>
                        <a:uFillTx/>
                        <a:latin typeface="Calibri" panose="020F0502020204030204"/>
                        <a:ea typeface="+mn-ea"/>
                        <a:cs typeface="+mn-cs"/>
                      </a:rPr>
                      <a:t>MR</a:t>
                    </a:r>
                  </a:p>
                </p:txBody>
              </p:sp>
            </p:grpSp>
            <p:sp>
              <p:nvSpPr>
                <p:cNvPr id="78" name="TextBox 77">
                  <a:extLst>
                    <a:ext uri="{FF2B5EF4-FFF2-40B4-BE49-F238E27FC236}">
                      <a16:creationId xmlns:a16="http://schemas.microsoft.com/office/drawing/2014/main" id="{DB1543B0-B2A6-44E9-939F-05AB4B448B20}"/>
                    </a:ext>
                  </a:extLst>
                </p:cNvPr>
                <p:cNvSpPr txBox="1"/>
                <p:nvPr/>
              </p:nvSpPr>
              <p:spPr>
                <a:xfrm>
                  <a:off x="4067983" y="5253784"/>
                  <a:ext cx="688829" cy="405118"/>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q</a:t>
                  </a:r>
                  <a:r>
                    <a:rPr kumimoji="0" lang="en-GB" sz="2000" b="0" i="0" u="none" strike="noStrike" kern="1200" cap="none" spc="0" normalizeH="0" baseline="30000" noProof="0" dirty="0" smtClean="0">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9" name="TextBox 78">
                  <a:extLst>
                    <a:ext uri="{FF2B5EF4-FFF2-40B4-BE49-F238E27FC236}">
                      <a16:creationId xmlns:a16="http://schemas.microsoft.com/office/drawing/2014/main" id="{617D1C7A-FF64-4933-B6E6-D525D2526960}"/>
                    </a:ext>
                  </a:extLst>
                </p:cNvPr>
                <p:cNvSpPr txBox="1"/>
                <p:nvPr/>
              </p:nvSpPr>
              <p:spPr>
                <a:xfrm>
                  <a:off x="2432899" y="3522509"/>
                  <a:ext cx="688829" cy="34024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p</a:t>
                  </a:r>
                  <a:r>
                    <a:rPr kumimoji="0" lang="en-GB" sz="2000" b="0" i="0" u="none" strike="noStrike" kern="1200" cap="none" spc="0" normalizeH="0" baseline="30000" noProof="0" dirty="0">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0" name="TextBox 79">
                  <a:extLst>
                    <a:ext uri="{FF2B5EF4-FFF2-40B4-BE49-F238E27FC236}">
                      <a16:creationId xmlns:a16="http://schemas.microsoft.com/office/drawing/2014/main" id="{B6D46912-4B46-4466-8C86-6B1D976486C3}"/>
                    </a:ext>
                  </a:extLst>
                </p:cNvPr>
                <p:cNvSpPr txBox="1"/>
                <p:nvPr/>
              </p:nvSpPr>
              <p:spPr>
                <a:xfrm>
                  <a:off x="2426751" y="2989526"/>
                  <a:ext cx="688829" cy="34024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c</a:t>
                  </a:r>
                  <a:r>
                    <a:rPr kumimoji="0" lang="en-GB" sz="2000" b="0" i="0" u="none" strike="noStrike" kern="1200" cap="none" spc="0" normalizeH="0" baseline="30000" noProof="0" dirty="0" err="1">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1" name="TextBox 80">
                  <a:extLst>
                    <a:ext uri="{FF2B5EF4-FFF2-40B4-BE49-F238E27FC236}">
                      <a16:creationId xmlns:a16="http://schemas.microsoft.com/office/drawing/2014/main" id="{06BF4C9E-E4BA-4768-AD1B-C2F41DABDD52}"/>
                    </a:ext>
                  </a:extLst>
                </p:cNvPr>
                <p:cNvSpPr txBox="1"/>
                <p:nvPr/>
              </p:nvSpPr>
              <p:spPr>
                <a:xfrm>
                  <a:off x="2405344" y="3939362"/>
                  <a:ext cx="688829" cy="34024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err="1">
                      <a:solidFill>
                        <a:prstClr val="black"/>
                      </a:solidFill>
                      <a:latin typeface="Calibri" panose="020F0502020204030204"/>
                    </a:rPr>
                    <a:t>vc</a:t>
                  </a:r>
                  <a:r>
                    <a:rPr kumimoji="0" lang="en-GB" sz="2000" b="0" i="0" u="none" strike="noStrike" kern="1200" cap="none" spc="0" normalizeH="0" baseline="30000" noProof="0" dirty="0">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66" name="Freeform: Shape 65">
                <a:extLst>
                  <a:ext uri="{FF2B5EF4-FFF2-40B4-BE49-F238E27FC236}">
                    <a16:creationId xmlns:a16="http://schemas.microsoft.com/office/drawing/2014/main" id="{B33BD1FD-D72A-405C-9A5C-7EED7665DD35}"/>
                  </a:ext>
                </a:extLst>
              </p:cNvPr>
              <p:cNvSpPr/>
              <p:nvPr/>
            </p:nvSpPr>
            <p:spPr>
              <a:xfrm flipH="1">
                <a:off x="3568245" y="2414916"/>
                <a:ext cx="3804051" cy="1494290"/>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 name="connsiteX0" fmla="*/ 0 w 3030279"/>
                  <a:gd name="connsiteY0" fmla="*/ 165946 h 1473302"/>
                  <a:gd name="connsiteX1" fmla="*/ 1297172 w 3030279"/>
                  <a:gd name="connsiteY1" fmla="*/ 1472917 h 1473302"/>
                  <a:gd name="connsiteX2" fmla="*/ 3030279 w 3030279"/>
                  <a:gd name="connsiteY2" fmla="*/ 0 h 1473302"/>
                  <a:gd name="connsiteX0" fmla="*/ 0 w 3030279"/>
                  <a:gd name="connsiteY0" fmla="*/ 0 h 1308387"/>
                  <a:gd name="connsiteX1" fmla="*/ 1297172 w 3030279"/>
                  <a:gd name="connsiteY1" fmla="*/ 1306971 h 1308387"/>
                  <a:gd name="connsiteX2" fmla="*/ 3030279 w 3030279"/>
                  <a:gd name="connsiteY2" fmla="*/ 591570 h 1308387"/>
                  <a:gd name="connsiteX0" fmla="*/ 0 w 3030279"/>
                  <a:gd name="connsiteY0" fmla="*/ 0 h 1497199"/>
                  <a:gd name="connsiteX1" fmla="*/ 1275155 w 3030279"/>
                  <a:gd name="connsiteY1" fmla="*/ 1496350 h 1497199"/>
                  <a:gd name="connsiteX2" fmla="*/ 3030279 w 3030279"/>
                  <a:gd name="connsiteY2" fmla="*/ 591570 h 1497199"/>
                  <a:gd name="connsiteX0" fmla="*/ 0 w 3030279"/>
                  <a:gd name="connsiteY0" fmla="*/ 0 h 1337391"/>
                  <a:gd name="connsiteX1" fmla="*/ 1297172 w 3030279"/>
                  <a:gd name="connsiteY1" fmla="*/ 1336107 h 1337391"/>
                  <a:gd name="connsiteX2" fmla="*/ 3030279 w 3030279"/>
                  <a:gd name="connsiteY2" fmla="*/ 591570 h 1337391"/>
                  <a:gd name="connsiteX0" fmla="*/ 0 w 3030279"/>
                  <a:gd name="connsiteY0" fmla="*/ 0 h 1338279"/>
                  <a:gd name="connsiteX1" fmla="*/ 1297172 w 3030279"/>
                  <a:gd name="connsiteY1" fmla="*/ 1336107 h 1338279"/>
                  <a:gd name="connsiteX2" fmla="*/ 3030279 w 3030279"/>
                  <a:gd name="connsiteY2" fmla="*/ 722678 h 1338279"/>
                  <a:gd name="connsiteX0" fmla="*/ 0 w 3030279"/>
                  <a:gd name="connsiteY0" fmla="*/ 0 h 1338280"/>
                  <a:gd name="connsiteX1" fmla="*/ 1644565 w 3030279"/>
                  <a:gd name="connsiteY1" fmla="*/ 1336107 h 1338280"/>
                  <a:gd name="connsiteX2" fmla="*/ 3030279 w 3030279"/>
                  <a:gd name="connsiteY2" fmla="*/ 722678 h 1338280"/>
                </a:gdLst>
                <a:ahLst/>
                <a:cxnLst>
                  <a:cxn ang="0">
                    <a:pos x="connsiteX0" y="connsiteY0"/>
                  </a:cxn>
                  <a:cxn ang="0">
                    <a:pos x="connsiteX1" y="connsiteY1"/>
                  </a:cxn>
                  <a:cxn ang="0">
                    <a:pos x="connsiteX2" y="connsiteY2"/>
                  </a:cxn>
                </a:cxnLst>
                <a:rect l="l" t="t" r="r" b="b"/>
                <a:pathLst>
                  <a:path w="3030279" h="1338280">
                    <a:moveTo>
                      <a:pt x="0" y="0"/>
                    </a:moveTo>
                    <a:cubicBezTo>
                      <a:pt x="396063" y="525426"/>
                      <a:pt x="1139519" y="1313070"/>
                      <a:pt x="1644565" y="1336107"/>
                    </a:cubicBezTo>
                    <a:cubicBezTo>
                      <a:pt x="2149611" y="1359144"/>
                      <a:pt x="2416248" y="1202029"/>
                      <a:pt x="3030279" y="722678"/>
                    </a:cubicBezTo>
                  </a:path>
                </a:pathLst>
              </a:cu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7" name="Straight Connector 66">
                <a:extLst>
                  <a:ext uri="{FF2B5EF4-FFF2-40B4-BE49-F238E27FC236}">
                    <a16:creationId xmlns:a16="http://schemas.microsoft.com/office/drawing/2014/main" id="{2F621DBB-1E5E-4488-B865-231AD709A724}"/>
                  </a:ext>
                </a:extLst>
              </p:cNvPr>
              <p:cNvCxnSpPr/>
              <p:nvPr/>
            </p:nvCxnSpPr>
            <p:spPr>
              <a:xfrm flipV="1">
                <a:off x="4768948" y="2731957"/>
                <a:ext cx="0" cy="2462521"/>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BBDD5F9D-531E-49FC-8ABB-FC246D935221}"/>
                  </a:ext>
                </a:extLst>
              </p:cNvPr>
              <p:cNvCxnSpPr>
                <a:cxnSpLocks/>
              </p:cNvCxnSpPr>
              <p:nvPr/>
            </p:nvCxnSpPr>
            <p:spPr>
              <a:xfrm flipH="1" flipV="1">
                <a:off x="3292675" y="2706082"/>
                <a:ext cx="1476273"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8D1C13CF-7E58-4AE9-8D94-6C1DA1B16FE3}"/>
                  </a:ext>
                </a:extLst>
              </p:cNvPr>
              <p:cNvCxnSpPr>
                <a:cxnSpLocks/>
              </p:cNvCxnSpPr>
              <p:nvPr/>
            </p:nvCxnSpPr>
            <p:spPr>
              <a:xfrm flipH="1" flipV="1">
                <a:off x="3278607" y="3367356"/>
                <a:ext cx="1476273"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D52C2CD9-78A9-4393-B025-3E828F253A5A}"/>
                  </a:ext>
                </a:extLst>
              </p:cNvPr>
              <p:cNvCxnSpPr>
                <a:cxnSpLocks/>
              </p:cNvCxnSpPr>
              <p:nvPr/>
            </p:nvCxnSpPr>
            <p:spPr>
              <a:xfrm flipH="1" flipV="1">
                <a:off x="3278607" y="3867002"/>
                <a:ext cx="1476273"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sp>
          <p:nvSpPr>
            <p:cNvPr id="63" name="Rectangle 62">
              <a:extLst>
                <a:ext uri="{FF2B5EF4-FFF2-40B4-BE49-F238E27FC236}">
                  <a16:creationId xmlns:a16="http://schemas.microsoft.com/office/drawing/2014/main" id="{104365E7-1E4D-4BA0-8046-8AC1CB4F6770}"/>
                </a:ext>
              </a:extLst>
            </p:cNvPr>
            <p:cNvSpPr/>
            <p:nvPr/>
          </p:nvSpPr>
          <p:spPr>
            <a:xfrm>
              <a:off x="814963" y="2076708"/>
              <a:ext cx="1476800" cy="684000"/>
            </a:xfrm>
            <a:prstGeom prst="rect">
              <a:avLst/>
            </a:prstGeom>
            <a:solidFill>
              <a:schemeClr val="accent3">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CCECFF"/>
                </a:solidFill>
                <a:effectLst/>
                <a:uLnTx/>
                <a:uFillTx/>
                <a:latin typeface="Calibri" panose="020F0502020204030204"/>
                <a:ea typeface="+mn-ea"/>
                <a:cs typeface="+mn-cs"/>
              </a:endParaRPr>
            </a:p>
          </p:txBody>
        </p:sp>
        <p:sp>
          <p:nvSpPr>
            <p:cNvPr id="64" name="Rectangle 63">
              <a:extLst>
                <a:ext uri="{FF2B5EF4-FFF2-40B4-BE49-F238E27FC236}">
                  <a16:creationId xmlns:a16="http://schemas.microsoft.com/office/drawing/2014/main" id="{7E7B1D8E-CB5A-43F5-9B50-698BE0354304}"/>
                </a:ext>
              </a:extLst>
            </p:cNvPr>
            <p:cNvSpPr/>
            <p:nvPr/>
          </p:nvSpPr>
          <p:spPr>
            <a:xfrm>
              <a:off x="787236" y="2754319"/>
              <a:ext cx="1512000" cy="504000"/>
            </a:xfrm>
            <a:prstGeom prst="rect">
              <a:avLst/>
            </a:prstGeom>
            <a:solidFill>
              <a:schemeClr val="accent4">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CCECFF"/>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93777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1"/>
                                        </p:tgtEl>
                                        <p:attrNameLst>
                                          <p:attrName>style.visibility</p:attrName>
                                        </p:attrNameLst>
                                      </p:cBhvr>
                                      <p:to>
                                        <p:strVal val="visible"/>
                                      </p:to>
                                    </p:set>
                                    <p:animEffect transition="in" filter="fade">
                                      <p:cBhvr>
                                        <p:cTn id="25" dur="500"/>
                                        <p:tgtEl>
                                          <p:spTgt spid="6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12" end="12"/>
                                            </p:txEl>
                                          </p:spTgt>
                                        </p:tgtEl>
                                        <p:attrNameLst>
                                          <p:attrName>style.visibility</p:attrName>
                                        </p:attrNameLst>
                                      </p:cBhvr>
                                      <p:to>
                                        <p:strVal val="visible"/>
                                      </p:to>
                                    </p:set>
                                    <p:animEffect transition="in" filter="fade">
                                      <p:cBhvr>
                                        <p:cTn id="3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7FD6DC9-63CD-4250-9D0D-DF55FB52098E}"/>
              </a:ext>
            </a:extLst>
          </p:cNvPr>
          <p:cNvSpPr/>
          <p:nvPr/>
        </p:nvSpPr>
        <p:spPr>
          <a:xfrm>
            <a:off x="240632" y="298187"/>
            <a:ext cx="5096265" cy="3969016"/>
          </a:xfrm>
          <a:prstGeom prst="roundRect">
            <a:avLst/>
          </a:prstGeom>
          <a:solidFill>
            <a:schemeClr val="tx1">
              <a:lumMod val="75000"/>
              <a:lumOff val="25000"/>
            </a:schemeClr>
          </a:solidFill>
          <a:ln w="152400">
            <a:solidFill>
              <a:schemeClr val="accent1">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93CDB0-B39C-41E0-ACC9-52D181E2B091}"/>
              </a:ext>
            </a:extLst>
          </p:cNvPr>
          <p:cNvSpPr>
            <a:spLocks noGrp="1"/>
          </p:cNvSpPr>
          <p:nvPr>
            <p:ph type="title"/>
          </p:nvPr>
        </p:nvSpPr>
        <p:spPr>
          <a:xfrm>
            <a:off x="576466" y="449181"/>
            <a:ext cx="4829483" cy="1100440"/>
          </a:xfrm>
        </p:spPr>
        <p:txBody>
          <a:bodyPr>
            <a:normAutofit/>
          </a:bodyPr>
          <a:lstStyle/>
          <a:p>
            <a:r>
              <a:rPr lang="en-GB" sz="3600" dirty="0">
                <a:solidFill>
                  <a:srgbClr val="FFFFFF"/>
                </a:solidFill>
              </a:rPr>
              <a:t>Where next?</a:t>
            </a:r>
          </a:p>
        </p:txBody>
      </p:sp>
      <p:sp>
        <p:nvSpPr>
          <p:cNvPr id="3" name="Content Placeholder 2">
            <a:extLst>
              <a:ext uri="{FF2B5EF4-FFF2-40B4-BE49-F238E27FC236}">
                <a16:creationId xmlns:a16="http://schemas.microsoft.com/office/drawing/2014/main" id="{4C889634-F490-454D-A9C7-52DD76EC5D20}"/>
              </a:ext>
            </a:extLst>
          </p:cNvPr>
          <p:cNvSpPr>
            <a:spLocks noGrp="1"/>
          </p:cNvSpPr>
          <p:nvPr>
            <p:ph idx="1"/>
          </p:nvPr>
        </p:nvSpPr>
        <p:spPr>
          <a:xfrm>
            <a:off x="335836" y="1437327"/>
            <a:ext cx="4936478" cy="2584548"/>
          </a:xfrm>
        </p:spPr>
        <p:txBody>
          <a:bodyPr anchor="t">
            <a:normAutofit/>
          </a:bodyPr>
          <a:lstStyle/>
          <a:p>
            <a:pPr marL="0" indent="0">
              <a:buNone/>
            </a:pPr>
            <a:r>
              <a:rPr lang="en-GB" sz="1800" dirty="0">
                <a:solidFill>
                  <a:srgbClr val="FFFFFF"/>
                </a:solidFill>
              </a:rPr>
              <a:t>Visit our website: </a:t>
            </a:r>
            <a:r>
              <a:rPr lang="en-GB" sz="1800" b="1" u="sng" dirty="0">
                <a:solidFill>
                  <a:srgbClr val="FFFFFF"/>
                </a:solidFill>
              </a:rPr>
              <a:t>www.smootheconomics.co.uk</a:t>
            </a:r>
          </a:p>
          <a:p>
            <a:pPr marL="457200" lvl="1" indent="0">
              <a:buNone/>
            </a:pPr>
            <a:r>
              <a:rPr lang="en-GB" sz="1800" dirty="0">
                <a:solidFill>
                  <a:srgbClr val="FFFFFF"/>
                </a:solidFill>
              </a:rPr>
              <a:t>Find more resources, enrichment materials, details of courses, competitions, and more!</a:t>
            </a:r>
          </a:p>
          <a:p>
            <a:pPr marL="0" indent="0">
              <a:buNone/>
            </a:pPr>
            <a:r>
              <a:rPr lang="en-GB" sz="1800" dirty="0">
                <a:solidFill>
                  <a:srgbClr val="FFFFFF"/>
                </a:solidFill>
              </a:rPr>
              <a:t>Find Our socials:</a:t>
            </a:r>
          </a:p>
          <a:p>
            <a:pPr marL="457200" lvl="1" indent="0">
              <a:buNone/>
            </a:pPr>
            <a:r>
              <a:rPr lang="en-GB" sz="1800" dirty="0">
                <a:solidFill>
                  <a:srgbClr val="FFFFFF"/>
                </a:solidFill>
              </a:rPr>
              <a:t>YouTube: Smooth Economics</a:t>
            </a:r>
          </a:p>
          <a:p>
            <a:pPr marL="457200" lvl="1" indent="0">
              <a:buNone/>
            </a:pPr>
            <a:r>
              <a:rPr lang="en-GB" sz="1800" dirty="0">
                <a:solidFill>
                  <a:srgbClr val="FFFFFF"/>
                </a:solidFill>
              </a:rPr>
              <a:t>Instagram: @smootheconomics</a:t>
            </a:r>
          </a:p>
          <a:p>
            <a:pPr marL="457200" lvl="1" indent="0">
              <a:buNone/>
            </a:pPr>
            <a:r>
              <a:rPr lang="en-GB" sz="1800" dirty="0">
                <a:solidFill>
                  <a:srgbClr val="FFFFFF"/>
                </a:solidFill>
              </a:rPr>
              <a:t>Twitter: @SmoothEconomics</a:t>
            </a:r>
          </a:p>
          <a:p>
            <a:pPr marL="457200" lvl="1" indent="0">
              <a:buNone/>
            </a:pPr>
            <a:r>
              <a:rPr lang="en-GB" sz="1800" dirty="0">
                <a:solidFill>
                  <a:srgbClr val="FFFFFF"/>
                </a:solidFill>
              </a:rPr>
              <a:t>Facebook: @SmoothEconomics</a:t>
            </a:r>
          </a:p>
          <a:p>
            <a:pPr marL="0" indent="0">
              <a:buNone/>
            </a:pPr>
            <a:endParaRPr lang="en-GB" sz="1800" dirty="0"/>
          </a:p>
        </p:txBody>
      </p:sp>
      <p:pic>
        <p:nvPicPr>
          <p:cNvPr id="11" name="Picture 2" descr="Social Media Icons Set Logo, Social Media Icons, Social Media ...">
            <a:extLst>
              <a:ext uri="{FF2B5EF4-FFF2-40B4-BE49-F238E27FC236}">
                <a16:creationId xmlns:a16="http://schemas.microsoft.com/office/drawing/2014/main" id="{ACAF7EC5-8CDB-49BB-A14C-03C8CB6144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30" t="2602" r="64107" b="68636"/>
          <a:stretch/>
        </p:blipFill>
        <p:spPr bwMode="auto">
          <a:xfrm>
            <a:off x="5586125" y="197110"/>
            <a:ext cx="2020824" cy="19269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Social Media Icons Set Logo, Social Media Icons, Social Media ...">
            <a:extLst>
              <a:ext uri="{FF2B5EF4-FFF2-40B4-BE49-F238E27FC236}">
                <a16:creationId xmlns:a16="http://schemas.microsoft.com/office/drawing/2014/main" id="{5A68899F-AF3D-402C-B36E-B90E335461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46" t="35695" r="64591" b="35543"/>
          <a:stretch/>
        </p:blipFill>
        <p:spPr bwMode="auto">
          <a:xfrm>
            <a:off x="5586125" y="2492103"/>
            <a:ext cx="3339959" cy="31848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E98E312-83DA-4D63-8A06-32004EC743C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052716" y="-1167661"/>
            <a:ext cx="4493844" cy="4493844"/>
          </a:xfrm>
          <a:prstGeom prst="rect">
            <a:avLst/>
          </a:prstGeom>
        </p:spPr>
      </p:pic>
      <p:pic>
        <p:nvPicPr>
          <p:cNvPr id="13" name="Picture 2" descr="Social Media Icons Set Logo, Social Media Icons, Social Media ...">
            <a:extLst>
              <a:ext uri="{FF2B5EF4-FFF2-40B4-BE49-F238E27FC236}">
                <a16:creationId xmlns:a16="http://schemas.microsoft.com/office/drawing/2014/main" id="{FC3F4619-623B-4D24-9990-A59DCBB892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918" t="2505" r="34919" b="68733"/>
          <a:stretch/>
        </p:blipFill>
        <p:spPr bwMode="auto">
          <a:xfrm>
            <a:off x="8666678" y="3757469"/>
            <a:ext cx="4366662" cy="416384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Social Media Icons Set Logo, Social Media Icons, Social Media ...">
            <a:extLst>
              <a:ext uri="{FF2B5EF4-FFF2-40B4-BE49-F238E27FC236}">
                <a16:creationId xmlns:a16="http://schemas.microsoft.com/office/drawing/2014/main" id="{B8A781EC-5981-4322-9EF7-8BCADDDD8E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108" t="2261" r="3729" b="68977"/>
          <a:stretch/>
        </p:blipFill>
        <p:spPr bwMode="auto">
          <a:xfrm>
            <a:off x="1712708" y="4323088"/>
            <a:ext cx="4736218" cy="4516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21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Intro to Profits</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Profits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1104102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lnSpcReduction="10000"/>
          </a:bodyPr>
          <a:lstStyle/>
          <a:p>
            <a:pPr marL="0" indent="0" algn="ctr">
              <a:buNone/>
            </a:pPr>
            <a:r>
              <a:rPr lang="en-GB" u="sng" dirty="0"/>
              <a:t>Intro to Profits</a:t>
            </a:r>
          </a:p>
          <a:p>
            <a:pPr marL="0" indent="0">
              <a:buNone/>
            </a:pPr>
            <a:r>
              <a:rPr lang="en-GB" b="1" dirty="0">
                <a:solidFill>
                  <a:srgbClr val="FF0000"/>
                </a:solidFill>
              </a:rPr>
              <a:t>Definition:</a:t>
            </a:r>
            <a:r>
              <a:rPr lang="en-GB" dirty="0"/>
              <a:t> In economics, profit is simply defined as the difference between total revenue and total cost</a:t>
            </a:r>
          </a:p>
          <a:p>
            <a:pPr marL="457200" lvl="1" indent="0">
              <a:buNone/>
            </a:pPr>
            <a:r>
              <a:rPr lang="en-GB" b="1" dirty="0">
                <a:solidFill>
                  <a:schemeClr val="accent3"/>
                </a:solidFill>
              </a:rPr>
              <a:t>Equation: </a:t>
            </a:r>
            <a:r>
              <a:rPr lang="en-GB" dirty="0"/>
              <a:t>Profit = Total Revenue (TR) – Total Cost (TC)</a:t>
            </a:r>
          </a:p>
          <a:p>
            <a:pPr marL="0" indent="0">
              <a:buNone/>
            </a:pPr>
            <a:r>
              <a:rPr lang="en-GB" b="1" dirty="0">
                <a:solidFill>
                  <a:schemeClr val="accent1"/>
                </a:solidFill>
              </a:rPr>
              <a:t>Types of profits:</a:t>
            </a:r>
            <a:r>
              <a:rPr lang="en-GB" dirty="0"/>
              <a:t> Three types of profit to consider:</a:t>
            </a:r>
          </a:p>
          <a:p>
            <a:pPr marL="457200" lvl="1" indent="0">
              <a:buNone/>
            </a:pPr>
            <a:r>
              <a:rPr lang="en-GB" b="1" dirty="0">
                <a:solidFill>
                  <a:schemeClr val="accent3"/>
                </a:solidFill>
              </a:rPr>
              <a:t>Supernormal profit: </a:t>
            </a:r>
            <a:r>
              <a:rPr lang="en-GB" dirty="0" smtClean="0"/>
              <a:t>Where total revenue exceeds total costs, TR </a:t>
            </a:r>
            <a:r>
              <a:rPr lang="en-GB" dirty="0"/>
              <a:t>&gt; TC</a:t>
            </a:r>
          </a:p>
          <a:p>
            <a:pPr marL="457200" lvl="1" indent="0">
              <a:buNone/>
            </a:pPr>
            <a:r>
              <a:rPr lang="en-GB" b="1" dirty="0">
                <a:solidFill>
                  <a:schemeClr val="accent3"/>
                </a:solidFill>
              </a:rPr>
              <a:t>Normal profit: </a:t>
            </a:r>
            <a:r>
              <a:rPr lang="en-GB" dirty="0"/>
              <a:t>Where total revenue </a:t>
            </a:r>
            <a:r>
              <a:rPr lang="en-GB" dirty="0" smtClean="0"/>
              <a:t>equals </a:t>
            </a:r>
            <a:r>
              <a:rPr lang="en-GB" dirty="0"/>
              <a:t>total costs, TR = TC</a:t>
            </a:r>
          </a:p>
          <a:p>
            <a:pPr marL="457200" lvl="1" indent="0">
              <a:buNone/>
            </a:pPr>
            <a:r>
              <a:rPr lang="en-GB" b="1" dirty="0">
                <a:solidFill>
                  <a:schemeClr val="accent3"/>
                </a:solidFill>
              </a:rPr>
              <a:t>Subnormal profit: </a:t>
            </a:r>
            <a:r>
              <a:rPr lang="en-GB" dirty="0"/>
              <a:t>Where total revenue </a:t>
            </a:r>
            <a:r>
              <a:rPr lang="en-GB" dirty="0" smtClean="0"/>
              <a:t>is less than </a:t>
            </a:r>
            <a:r>
              <a:rPr lang="en-GB" dirty="0"/>
              <a:t>total costs, TR &lt; TC</a:t>
            </a:r>
          </a:p>
          <a:p>
            <a:pPr marL="457200" lvl="1" indent="0">
              <a:buNone/>
            </a:pPr>
            <a:r>
              <a:rPr lang="en-GB" b="1" dirty="0">
                <a:solidFill>
                  <a:schemeClr val="accent1"/>
                </a:solidFill>
              </a:rPr>
              <a:t>N.B. </a:t>
            </a:r>
            <a:r>
              <a:rPr lang="en-GB" dirty="0"/>
              <a:t>One thing that is obvious is that in economics the terminology is </a:t>
            </a:r>
            <a:r>
              <a:rPr lang="en-GB" i="1" u="sng" dirty="0"/>
              <a:t>not</a:t>
            </a:r>
            <a:r>
              <a:rPr lang="en-GB" dirty="0"/>
              <a:t> simply profit, loss, and break-even!</a:t>
            </a:r>
          </a:p>
          <a:p>
            <a:pPr marL="0" indent="0">
              <a:buNone/>
            </a:pPr>
            <a:r>
              <a:rPr lang="en-GB" b="1" dirty="0">
                <a:solidFill>
                  <a:schemeClr val="accent1"/>
                </a:solidFill>
              </a:rPr>
              <a:t>An Important Decision: </a:t>
            </a:r>
            <a:r>
              <a:rPr lang="en-GB" dirty="0"/>
              <a:t>Economic profit is not the same as accounting </a:t>
            </a:r>
            <a:r>
              <a:rPr lang="en-GB" dirty="0" smtClean="0"/>
              <a:t>profit!</a:t>
            </a:r>
            <a:endParaRPr lang="en-GB" dirty="0"/>
          </a:p>
          <a:p>
            <a:pPr marL="457200" lvl="1" indent="0">
              <a:buNone/>
            </a:pPr>
            <a:r>
              <a:rPr lang="en-GB" dirty="0"/>
              <a:t>Economic profit includes </a:t>
            </a:r>
            <a:r>
              <a:rPr lang="en-GB" b="1" dirty="0"/>
              <a:t>opportunity cost </a:t>
            </a:r>
            <a:r>
              <a:rPr lang="en-GB" dirty="0"/>
              <a:t>in the total cost, accounting profit does not</a:t>
            </a:r>
          </a:p>
          <a:p>
            <a:pPr marL="457200" lvl="1" indent="0">
              <a:buNone/>
            </a:pPr>
            <a:r>
              <a:rPr lang="en-GB" dirty="0"/>
              <a:t>This is because economics is aimed at determining optimal resource allocation</a:t>
            </a:r>
          </a:p>
          <a:p>
            <a:pPr marL="457200" lvl="1" indent="0">
              <a:buNone/>
            </a:pPr>
            <a:r>
              <a:rPr lang="en-GB" dirty="0"/>
              <a:t>Thus, a firm only makes supernormal profit if it is making more ‘accounting’ profit than it could have made using the same resources in their next best scenario. </a:t>
            </a:r>
          </a:p>
          <a:p>
            <a:pPr marL="457200" lvl="1" indent="0">
              <a:buNone/>
            </a:pPr>
            <a:r>
              <a:rPr lang="en-GB" b="1" dirty="0">
                <a:solidFill>
                  <a:schemeClr val="accent4"/>
                </a:solidFill>
              </a:rPr>
              <a:t>Example:</a:t>
            </a:r>
            <a:r>
              <a:rPr lang="en-GB" dirty="0"/>
              <a:t> if Mr O’Grady made £100,000 accounting profit from wicked cool economics video, but could have also made £80,000 using the same resources making designer t-shirts, then the business would have a supernormal profit of only £20,000.</a:t>
            </a:r>
          </a:p>
          <a:p>
            <a:pPr marL="0" indent="0">
              <a:buNone/>
            </a:pPr>
            <a:endParaRPr lang="en-GB" dirty="0"/>
          </a:p>
          <a:p>
            <a:pPr marL="457200" lvl="1" indent="0">
              <a:buNone/>
            </a:pPr>
            <a:endParaRPr lang="en-GB" dirty="0"/>
          </a:p>
          <a:p>
            <a:pPr marL="457200" lvl="1" indent="0">
              <a:buNone/>
            </a:pPr>
            <a:endParaRPr lang="en-GB" dirty="0"/>
          </a:p>
          <a:p>
            <a:pPr marL="0" indent="0">
              <a:buNone/>
            </a:pPr>
            <a:endParaRPr lang="en-GB" dirty="0">
              <a:solidFill>
                <a:schemeClr val="accent5"/>
              </a:solidFill>
            </a:endParaRPr>
          </a:p>
        </p:txBody>
      </p:sp>
    </p:spTree>
    <p:extLst>
      <p:ext uri="{BB962C8B-B14F-4D97-AF65-F5344CB8AC3E}">
        <p14:creationId xmlns:p14="http://schemas.microsoft.com/office/powerpoint/2010/main" val="88391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4048337"/>
          </a:xfrm>
        </p:spPr>
        <p:txBody>
          <a:bodyPr>
            <a:normAutofit/>
          </a:bodyPr>
          <a:lstStyle/>
          <a:p>
            <a:pPr marL="0" indent="0">
              <a:buNone/>
            </a:pPr>
            <a:r>
              <a:rPr lang="en-GB" b="1" dirty="0">
                <a:solidFill>
                  <a:schemeClr val="accent1"/>
                </a:solidFill>
              </a:rPr>
              <a:t>Subnormal profit implication: </a:t>
            </a:r>
            <a:r>
              <a:rPr lang="en-GB" dirty="0"/>
              <a:t>a firm making subnormal profits is therefore using resources inefficiently. They could be better used elsewhere, and would generate a larger return in another use. </a:t>
            </a:r>
          </a:p>
          <a:p>
            <a:pPr marL="0" indent="0">
              <a:buNone/>
            </a:pPr>
            <a:r>
              <a:rPr lang="en-GB" b="1" dirty="0">
                <a:solidFill>
                  <a:schemeClr val="accent1"/>
                </a:solidFill>
              </a:rPr>
              <a:t>Normal profit implication: </a:t>
            </a:r>
            <a:r>
              <a:rPr lang="en-GB" dirty="0"/>
              <a:t>a firm making normal profits is making just enough </a:t>
            </a:r>
            <a:r>
              <a:rPr lang="en-GB" dirty="0" smtClean="0"/>
              <a:t>accounting profit </a:t>
            </a:r>
            <a:r>
              <a:rPr lang="en-GB" dirty="0"/>
              <a:t>to keep its resources in their current use. That is, a firm is making exactly the same amount of profit that it could have made using those resources for their next best alternative.</a:t>
            </a:r>
          </a:p>
          <a:p>
            <a:pPr marL="0" indent="0">
              <a:buNone/>
            </a:pPr>
            <a:r>
              <a:rPr lang="en-GB" b="1" dirty="0">
                <a:solidFill>
                  <a:schemeClr val="accent1"/>
                </a:solidFill>
              </a:rPr>
              <a:t>Diagram: </a:t>
            </a:r>
            <a:r>
              <a:rPr lang="en-GB" dirty="0"/>
              <a:t>If profit is the difference between total revenue and total costs, we can show profit on a total revenue and total cost diagram</a:t>
            </a:r>
          </a:p>
        </p:txBody>
      </p:sp>
      <p:grpSp>
        <p:nvGrpSpPr>
          <p:cNvPr id="27" name="Group 26"/>
          <p:cNvGrpSpPr/>
          <p:nvPr/>
        </p:nvGrpSpPr>
        <p:grpSpPr>
          <a:xfrm>
            <a:off x="7411622" y="3789022"/>
            <a:ext cx="4721188" cy="3016152"/>
            <a:chOff x="7411622" y="3789022"/>
            <a:chExt cx="4721188" cy="3016152"/>
          </a:xfrm>
        </p:grpSpPr>
        <p:sp>
          <p:nvSpPr>
            <p:cNvPr id="25" name="Rectangle 24">
              <a:extLst>
                <a:ext uri="{FF2B5EF4-FFF2-40B4-BE49-F238E27FC236}">
                  <a16:creationId xmlns:a16="http://schemas.microsoft.com/office/drawing/2014/main" id="{937DE75B-DB24-4909-82E2-66642198B41C}"/>
                </a:ext>
              </a:extLst>
            </p:cNvPr>
            <p:cNvSpPr/>
            <p:nvPr/>
          </p:nvSpPr>
          <p:spPr>
            <a:xfrm>
              <a:off x="7411622" y="3789022"/>
              <a:ext cx="4554992" cy="3016152"/>
            </a:xfrm>
            <a:prstGeom prst="rect">
              <a:avLst/>
            </a:prstGeom>
            <a:solidFill>
              <a:srgbClr val="FFFFFF"/>
            </a:solidFill>
            <a:ln>
              <a:solidFill>
                <a:schemeClr val="bg1">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5" name="Freeform: Shape 4">
              <a:extLst>
                <a:ext uri="{FF2B5EF4-FFF2-40B4-BE49-F238E27FC236}">
                  <a16:creationId xmlns:a16="http://schemas.microsoft.com/office/drawing/2014/main" id="{0544C0BC-A0E8-414D-B5C1-8069D45A3932}"/>
                </a:ext>
              </a:extLst>
            </p:cNvPr>
            <p:cNvSpPr/>
            <p:nvPr/>
          </p:nvSpPr>
          <p:spPr>
            <a:xfrm>
              <a:off x="7900106" y="4140398"/>
              <a:ext cx="2827606" cy="2135005"/>
            </a:xfrm>
            <a:custGeom>
              <a:avLst/>
              <a:gdLst>
                <a:gd name="connsiteX0" fmla="*/ 2827606 w 2827606"/>
                <a:gd name="connsiteY0" fmla="*/ 2672888 h 2715091"/>
                <a:gd name="connsiteX1" fmla="*/ 1448972 w 2827606"/>
                <a:gd name="connsiteY1" fmla="*/ 27 h 2715091"/>
                <a:gd name="connsiteX2" fmla="*/ 0 w 2827606"/>
                <a:gd name="connsiteY2" fmla="*/ 2715091 h 2715091"/>
                <a:gd name="connsiteX3" fmla="*/ 0 w 2827606"/>
                <a:gd name="connsiteY3" fmla="*/ 2715091 h 2715091"/>
                <a:gd name="connsiteX4" fmla="*/ 14067 w 2827606"/>
                <a:gd name="connsiteY4" fmla="*/ 2701024 h 2715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606" h="2715091">
                  <a:moveTo>
                    <a:pt x="2827606" y="2672888"/>
                  </a:moveTo>
                  <a:cubicBezTo>
                    <a:pt x="2373923" y="1332940"/>
                    <a:pt x="1920240" y="-7007"/>
                    <a:pt x="1448972" y="27"/>
                  </a:cubicBezTo>
                  <a:cubicBezTo>
                    <a:pt x="977704" y="7061"/>
                    <a:pt x="0" y="2715091"/>
                    <a:pt x="0" y="2715091"/>
                  </a:cubicBezTo>
                  <a:lnTo>
                    <a:pt x="0" y="2715091"/>
                  </a:lnTo>
                  <a:lnTo>
                    <a:pt x="14067" y="2701024"/>
                  </a:lnTo>
                </a:path>
              </a:pathLst>
            </a:cu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4EF6A16C-1808-4F9A-9B06-1A4EA9299BE6}"/>
                </a:ext>
              </a:extLst>
            </p:cNvPr>
            <p:cNvSpPr txBox="1"/>
            <p:nvPr/>
          </p:nvSpPr>
          <p:spPr>
            <a:xfrm>
              <a:off x="10139098" y="6445615"/>
              <a:ext cx="1113956" cy="34109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5"/>
                  </a:solidFill>
                  <a:effectLst/>
                  <a:uLnTx/>
                  <a:uFillTx/>
                  <a:latin typeface="Calibri" panose="020F0502020204030204"/>
                  <a:ea typeface="+mn-ea"/>
                  <a:cs typeface="+mn-cs"/>
                </a:rPr>
                <a:t>TP</a:t>
              </a:r>
            </a:p>
          </p:txBody>
        </p:sp>
        <p:cxnSp>
          <p:nvCxnSpPr>
            <p:cNvPr id="7" name="Straight Connector 6">
              <a:extLst>
                <a:ext uri="{FF2B5EF4-FFF2-40B4-BE49-F238E27FC236}">
                  <a16:creationId xmlns:a16="http://schemas.microsoft.com/office/drawing/2014/main" id="{41811907-D2BE-4F9D-B661-7A865F865DBE}"/>
                </a:ext>
              </a:extLst>
            </p:cNvPr>
            <p:cNvCxnSpPr>
              <a:cxnSpLocks/>
            </p:cNvCxnSpPr>
            <p:nvPr/>
          </p:nvCxnSpPr>
          <p:spPr>
            <a:xfrm flipH="1">
              <a:off x="7883549" y="4140398"/>
              <a:ext cx="16557" cy="212137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258F667-3076-4295-99F6-FE251CA01CDC}"/>
                </a:ext>
              </a:extLst>
            </p:cNvPr>
            <p:cNvCxnSpPr>
              <a:cxnSpLocks/>
            </p:cNvCxnSpPr>
            <p:nvPr/>
          </p:nvCxnSpPr>
          <p:spPr>
            <a:xfrm>
              <a:off x="7872914" y="6256019"/>
              <a:ext cx="2956964" cy="575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44E8A98-7D3E-4721-846F-387070AC3355}"/>
                </a:ext>
              </a:extLst>
            </p:cNvPr>
            <p:cNvSpPr txBox="1"/>
            <p:nvPr/>
          </p:nvSpPr>
          <p:spPr>
            <a:xfrm>
              <a:off x="10752914" y="6091229"/>
              <a:ext cx="1113956" cy="341090"/>
            </a:xfrm>
            <a:prstGeom prst="rect">
              <a:avLst/>
            </a:prstGeom>
            <a:noFill/>
            <a:ln>
              <a:noFill/>
            </a:ln>
          </p:spPr>
          <p:txBody>
            <a:bodyPr wrap="square" rtlCol="0">
              <a:spAutoFit/>
            </a:bodyPr>
            <a:lstStyle/>
            <a:p>
              <a:pPr algn="ctr"/>
              <a:r>
                <a:rPr lang="en-GB" sz="2000" dirty="0"/>
                <a:t>Quantity</a:t>
              </a:r>
            </a:p>
          </p:txBody>
        </p:sp>
        <p:sp>
          <p:nvSpPr>
            <p:cNvPr id="10" name="TextBox 9">
              <a:extLst>
                <a:ext uri="{FF2B5EF4-FFF2-40B4-BE49-F238E27FC236}">
                  <a16:creationId xmlns:a16="http://schemas.microsoft.com/office/drawing/2014/main" id="{0C3539F7-51E2-4318-AEE9-15D0725762D6}"/>
                </a:ext>
              </a:extLst>
            </p:cNvPr>
            <p:cNvSpPr txBox="1"/>
            <p:nvPr/>
          </p:nvSpPr>
          <p:spPr>
            <a:xfrm>
              <a:off x="7557492" y="3807491"/>
              <a:ext cx="834190" cy="400110"/>
            </a:xfrm>
            <a:prstGeom prst="rect">
              <a:avLst/>
            </a:prstGeom>
            <a:noFill/>
            <a:ln>
              <a:noFill/>
            </a:ln>
          </p:spPr>
          <p:txBody>
            <a:bodyPr wrap="square" rtlCol="0">
              <a:spAutoFit/>
            </a:bodyPr>
            <a:lstStyle/>
            <a:p>
              <a:pPr algn="ctr"/>
              <a:r>
                <a:rPr lang="en-GB" sz="2000" dirty="0" smtClean="0"/>
                <a:t>C/R</a:t>
              </a:r>
              <a:endParaRPr lang="en-GB" sz="2000" dirty="0"/>
            </a:p>
          </p:txBody>
        </p:sp>
        <p:grpSp>
          <p:nvGrpSpPr>
            <p:cNvPr id="11" name="Group 10">
              <a:extLst>
                <a:ext uri="{FF2B5EF4-FFF2-40B4-BE49-F238E27FC236}">
                  <a16:creationId xmlns:a16="http://schemas.microsoft.com/office/drawing/2014/main" id="{5D64FBE0-D473-42E9-936D-96027CC238B5}"/>
                </a:ext>
              </a:extLst>
            </p:cNvPr>
            <p:cNvGrpSpPr/>
            <p:nvPr/>
          </p:nvGrpSpPr>
          <p:grpSpPr>
            <a:xfrm>
              <a:off x="7900106" y="3899188"/>
              <a:ext cx="4094644" cy="1896340"/>
              <a:chOff x="5964701" y="1982972"/>
              <a:chExt cx="4360614" cy="2687503"/>
            </a:xfrm>
          </p:grpSpPr>
          <p:sp>
            <p:nvSpPr>
              <p:cNvPr id="23" name="Freeform: Shape 22">
                <a:extLst>
                  <a:ext uri="{FF2B5EF4-FFF2-40B4-BE49-F238E27FC236}">
                    <a16:creationId xmlns:a16="http://schemas.microsoft.com/office/drawing/2014/main" id="{79EF59B5-2B28-4D77-A4FE-7B3D71F498CF}"/>
                  </a:ext>
                </a:extLst>
              </p:cNvPr>
              <p:cNvSpPr/>
              <p:nvPr/>
            </p:nvSpPr>
            <p:spPr>
              <a:xfrm>
                <a:off x="5964701" y="2206459"/>
                <a:ext cx="2830044" cy="2464016"/>
              </a:xfrm>
              <a:custGeom>
                <a:avLst/>
                <a:gdLst>
                  <a:gd name="connsiteX0" fmla="*/ 0 w 2067950"/>
                  <a:gd name="connsiteY0" fmla="*/ 2250831 h 2250831"/>
                  <a:gd name="connsiteX1" fmla="*/ 182880 w 2067950"/>
                  <a:gd name="connsiteY1" fmla="*/ 1448972 h 2250831"/>
                  <a:gd name="connsiteX2" fmla="*/ 506436 w 2067950"/>
                  <a:gd name="connsiteY2" fmla="*/ 1153551 h 2250831"/>
                  <a:gd name="connsiteX3" fmla="*/ 1631852 w 2067950"/>
                  <a:gd name="connsiteY3" fmla="*/ 1041009 h 2250831"/>
                  <a:gd name="connsiteX4" fmla="*/ 1941341 w 2067950"/>
                  <a:gd name="connsiteY4" fmla="*/ 773723 h 2250831"/>
                  <a:gd name="connsiteX5" fmla="*/ 2067950 w 2067950"/>
                  <a:gd name="connsiteY5" fmla="*/ 0 h 2250831"/>
                  <a:gd name="connsiteX0" fmla="*/ 0 w 2067950"/>
                  <a:gd name="connsiteY0" fmla="*/ 2250831 h 2250831"/>
                  <a:gd name="connsiteX1" fmla="*/ 182880 w 2067950"/>
                  <a:gd name="connsiteY1" fmla="*/ 1448972 h 2250831"/>
                  <a:gd name="connsiteX2" fmla="*/ 783981 w 2067950"/>
                  <a:gd name="connsiteY2" fmla="*/ 1128471 h 2250831"/>
                  <a:gd name="connsiteX3" fmla="*/ 1631852 w 2067950"/>
                  <a:gd name="connsiteY3" fmla="*/ 1041009 h 2250831"/>
                  <a:gd name="connsiteX4" fmla="*/ 1941341 w 2067950"/>
                  <a:gd name="connsiteY4" fmla="*/ 773723 h 2250831"/>
                  <a:gd name="connsiteX5" fmla="*/ 2067950 w 2067950"/>
                  <a:gd name="connsiteY5" fmla="*/ 0 h 2250831"/>
                  <a:gd name="connsiteX0" fmla="*/ 0 w 2067950"/>
                  <a:gd name="connsiteY0" fmla="*/ 2250831 h 2250831"/>
                  <a:gd name="connsiteX1" fmla="*/ 182880 w 2067950"/>
                  <a:gd name="connsiteY1" fmla="*/ 1448972 h 2250831"/>
                  <a:gd name="connsiteX2" fmla="*/ 783981 w 2067950"/>
                  <a:gd name="connsiteY2" fmla="*/ 1128471 h 2250831"/>
                  <a:gd name="connsiteX3" fmla="*/ 1395425 w 2067950"/>
                  <a:gd name="connsiteY3" fmla="*/ 978310 h 2250831"/>
                  <a:gd name="connsiteX4" fmla="*/ 1941341 w 2067950"/>
                  <a:gd name="connsiteY4" fmla="*/ 773723 h 2250831"/>
                  <a:gd name="connsiteX5" fmla="*/ 2067950 w 2067950"/>
                  <a:gd name="connsiteY5" fmla="*/ 0 h 2250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67950" h="2250831">
                    <a:moveTo>
                      <a:pt x="0" y="2250831"/>
                    </a:moveTo>
                    <a:cubicBezTo>
                      <a:pt x="49237" y="1941341"/>
                      <a:pt x="52217" y="1636032"/>
                      <a:pt x="182880" y="1448972"/>
                    </a:cubicBezTo>
                    <a:cubicBezTo>
                      <a:pt x="313543" y="1261912"/>
                      <a:pt x="581890" y="1206915"/>
                      <a:pt x="783981" y="1128471"/>
                    </a:cubicBezTo>
                    <a:cubicBezTo>
                      <a:pt x="986072" y="1050027"/>
                      <a:pt x="1202532" y="1037435"/>
                      <a:pt x="1395425" y="978310"/>
                    </a:cubicBezTo>
                    <a:cubicBezTo>
                      <a:pt x="1588318" y="919185"/>
                      <a:pt x="1868658" y="947224"/>
                      <a:pt x="1941341" y="773723"/>
                    </a:cubicBezTo>
                    <a:cubicBezTo>
                      <a:pt x="2014024" y="600222"/>
                      <a:pt x="2040987" y="300111"/>
                      <a:pt x="2067950"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5"/>
                  </a:solidFill>
                </a:endParaRPr>
              </a:p>
            </p:txBody>
          </p:sp>
          <p:sp>
            <p:nvSpPr>
              <p:cNvPr id="24" name="TextBox 23">
                <a:extLst>
                  <a:ext uri="{FF2B5EF4-FFF2-40B4-BE49-F238E27FC236}">
                    <a16:creationId xmlns:a16="http://schemas.microsoft.com/office/drawing/2014/main" id="{85BF1CC1-9BFB-416C-812A-5EABF48FB889}"/>
                  </a:ext>
                </a:extLst>
              </p:cNvPr>
              <p:cNvSpPr txBox="1"/>
              <p:nvPr/>
            </p:nvSpPr>
            <p:spPr>
              <a:xfrm>
                <a:off x="8745569" y="1982972"/>
                <a:ext cx="1579746" cy="567038"/>
              </a:xfrm>
              <a:prstGeom prst="rect">
                <a:avLst/>
              </a:prstGeom>
              <a:noFill/>
              <a:ln>
                <a:noFill/>
              </a:ln>
            </p:spPr>
            <p:txBody>
              <a:bodyPr wrap="square" rtlCol="0">
                <a:spAutoFit/>
              </a:bodyPr>
              <a:lstStyle/>
              <a:p>
                <a:r>
                  <a:rPr lang="en-GB" sz="2000" b="1" dirty="0">
                    <a:solidFill>
                      <a:schemeClr val="accent1"/>
                    </a:solidFill>
                  </a:rPr>
                  <a:t>TC</a:t>
                </a:r>
              </a:p>
            </p:txBody>
          </p:sp>
        </p:grpSp>
        <p:cxnSp>
          <p:nvCxnSpPr>
            <p:cNvPr id="12" name="Straight Arrow Connector 11">
              <a:extLst>
                <a:ext uri="{FF2B5EF4-FFF2-40B4-BE49-F238E27FC236}">
                  <a16:creationId xmlns:a16="http://schemas.microsoft.com/office/drawing/2014/main" id="{A5F93F5E-88CE-480C-A58F-52A9202BAC74}"/>
                </a:ext>
              </a:extLst>
            </p:cNvPr>
            <p:cNvCxnSpPr>
              <a:stCxn id="5" idx="1"/>
            </p:cNvCxnSpPr>
            <p:nvPr/>
          </p:nvCxnSpPr>
          <p:spPr>
            <a:xfrm flipH="1">
              <a:off x="9348392" y="4140420"/>
              <a:ext cx="686" cy="682180"/>
            </a:xfrm>
            <a:prstGeom prst="straightConnector1">
              <a:avLst/>
            </a:prstGeom>
            <a:ln>
              <a:solidFill>
                <a:schemeClr val="accent4"/>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532B7CF-0DE8-4A53-9AB1-4E1B960CDF11}"/>
                </a:ext>
              </a:extLst>
            </p:cNvPr>
            <p:cNvCxnSpPr>
              <a:cxnSpLocks/>
            </p:cNvCxnSpPr>
            <p:nvPr/>
          </p:nvCxnSpPr>
          <p:spPr>
            <a:xfrm>
              <a:off x="8110409" y="5194887"/>
              <a:ext cx="0" cy="521724"/>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EA41B70-C7B0-4914-A424-8FEB83F73DA3}"/>
                </a:ext>
              </a:extLst>
            </p:cNvPr>
            <p:cNvCxnSpPr/>
            <p:nvPr/>
          </p:nvCxnSpPr>
          <p:spPr>
            <a:xfrm flipH="1">
              <a:off x="10412138" y="4712762"/>
              <a:ext cx="686" cy="682180"/>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Freeform: Shape 14">
              <a:extLst>
                <a:ext uri="{FF2B5EF4-FFF2-40B4-BE49-F238E27FC236}">
                  <a16:creationId xmlns:a16="http://schemas.microsoft.com/office/drawing/2014/main" id="{B0B7C6FC-3C79-4D57-B392-145D6375F386}"/>
                </a:ext>
              </a:extLst>
            </p:cNvPr>
            <p:cNvSpPr/>
            <p:nvPr/>
          </p:nvSpPr>
          <p:spPr>
            <a:xfrm>
              <a:off x="8162280" y="5927014"/>
              <a:ext cx="2358167" cy="728204"/>
            </a:xfrm>
            <a:custGeom>
              <a:avLst/>
              <a:gdLst>
                <a:gd name="connsiteX0" fmla="*/ 2827606 w 2827606"/>
                <a:gd name="connsiteY0" fmla="*/ 2672888 h 2715091"/>
                <a:gd name="connsiteX1" fmla="*/ 1448972 w 2827606"/>
                <a:gd name="connsiteY1" fmla="*/ 27 h 2715091"/>
                <a:gd name="connsiteX2" fmla="*/ 0 w 2827606"/>
                <a:gd name="connsiteY2" fmla="*/ 2715091 h 2715091"/>
                <a:gd name="connsiteX3" fmla="*/ 0 w 2827606"/>
                <a:gd name="connsiteY3" fmla="*/ 2715091 h 2715091"/>
                <a:gd name="connsiteX4" fmla="*/ 14067 w 2827606"/>
                <a:gd name="connsiteY4" fmla="*/ 2701024 h 2715091"/>
                <a:gd name="connsiteX0" fmla="*/ 2827606 w 2827606"/>
                <a:gd name="connsiteY0" fmla="*/ 2631998 h 2674201"/>
                <a:gd name="connsiteX1" fmla="*/ 1314027 w 2827606"/>
                <a:gd name="connsiteY1" fmla="*/ 29 h 2674201"/>
                <a:gd name="connsiteX2" fmla="*/ 0 w 2827606"/>
                <a:gd name="connsiteY2" fmla="*/ 2674201 h 2674201"/>
                <a:gd name="connsiteX3" fmla="*/ 0 w 2827606"/>
                <a:gd name="connsiteY3" fmla="*/ 2674201 h 2674201"/>
                <a:gd name="connsiteX4" fmla="*/ 14067 w 2827606"/>
                <a:gd name="connsiteY4" fmla="*/ 2660134 h 2674201"/>
                <a:gd name="connsiteX0" fmla="*/ 2827606 w 2827606"/>
                <a:gd name="connsiteY0" fmla="*/ 2631998 h 2674201"/>
                <a:gd name="connsiteX1" fmla="*/ 1212818 w 2827606"/>
                <a:gd name="connsiteY1" fmla="*/ 29 h 2674201"/>
                <a:gd name="connsiteX2" fmla="*/ 0 w 2827606"/>
                <a:gd name="connsiteY2" fmla="*/ 2674201 h 2674201"/>
                <a:gd name="connsiteX3" fmla="*/ 0 w 2827606"/>
                <a:gd name="connsiteY3" fmla="*/ 2674201 h 2674201"/>
                <a:gd name="connsiteX4" fmla="*/ 14067 w 2827606"/>
                <a:gd name="connsiteY4" fmla="*/ 2660134 h 2674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7606" h="2674201">
                  <a:moveTo>
                    <a:pt x="2827606" y="2631998"/>
                  </a:moveTo>
                  <a:cubicBezTo>
                    <a:pt x="2373923" y="1292050"/>
                    <a:pt x="1684086" y="-7005"/>
                    <a:pt x="1212818" y="29"/>
                  </a:cubicBezTo>
                  <a:cubicBezTo>
                    <a:pt x="741550" y="7063"/>
                    <a:pt x="0" y="2674201"/>
                    <a:pt x="0" y="2674201"/>
                  </a:cubicBezTo>
                  <a:lnTo>
                    <a:pt x="0" y="2674201"/>
                  </a:lnTo>
                  <a:lnTo>
                    <a:pt x="14067" y="2660134"/>
                  </a:ln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16" name="Straight Connector 15">
              <a:extLst>
                <a:ext uri="{FF2B5EF4-FFF2-40B4-BE49-F238E27FC236}">
                  <a16:creationId xmlns:a16="http://schemas.microsoft.com/office/drawing/2014/main" id="{D12D693D-4F7E-475E-81FD-32AB5732B948}"/>
                </a:ext>
              </a:extLst>
            </p:cNvPr>
            <p:cNvCxnSpPr/>
            <p:nvPr/>
          </p:nvCxnSpPr>
          <p:spPr>
            <a:xfrm>
              <a:off x="8560601" y="4963512"/>
              <a:ext cx="0" cy="1292507"/>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442F8B2-2740-461B-9324-6825880FEBEE}"/>
                </a:ext>
              </a:extLst>
            </p:cNvPr>
            <p:cNvCxnSpPr/>
            <p:nvPr/>
          </p:nvCxnSpPr>
          <p:spPr>
            <a:xfrm>
              <a:off x="10037708" y="4748688"/>
              <a:ext cx="0" cy="1503792"/>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CC309BF4-9CB2-4B6A-90CC-40B72306A36C}"/>
                </a:ext>
              </a:extLst>
            </p:cNvPr>
            <p:cNvSpPr txBox="1"/>
            <p:nvPr/>
          </p:nvSpPr>
          <p:spPr>
            <a:xfrm>
              <a:off x="10272900" y="5834545"/>
              <a:ext cx="1113956"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3"/>
                  </a:solidFill>
                  <a:effectLst/>
                  <a:uLnTx/>
                  <a:uFillTx/>
                  <a:latin typeface="Calibri" panose="020F0502020204030204"/>
                  <a:ea typeface="+mn-ea"/>
                  <a:cs typeface="+mn-cs"/>
                </a:rPr>
                <a:t>TR</a:t>
              </a:r>
            </a:p>
          </p:txBody>
        </p:sp>
        <p:sp>
          <p:nvSpPr>
            <p:cNvPr id="19" name="Oval 18">
              <a:extLst>
                <a:ext uri="{FF2B5EF4-FFF2-40B4-BE49-F238E27FC236}">
                  <a16:creationId xmlns:a16="http://schemas.microsoft.com/office/drawing/2014/main" id="{E0273EF7-CA3B-4953-9705-EB028AF3EC28}"/>
                </a:ext>
              </a:extLst>
            </p:cNvPr>
            <p:cNvSpPr/>
            <p:nvPr/>
          </p:nvSpPr>
          <p:spPr>
            <a:xfrm>
              <a:off x="8506561" y="4957758"/>
              <a:ext cx="108000" cy="92069"/>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93FC29AB-E6A0-4D57-B333-C475289C7FB6}"/>
                </a:ext>
              </a:extLst>
            </p:cNvPr>
            <p:cNvSpPr/>
            <p:nvPr/>
          </p:nvSpPr>
          <p:spPr>
            <a:xfrm>
              <a:off x="9983668" y="4707007"/>
              <a:ext cx="108000" cy="92069"/>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DC23E9CF-DE60-4549-915D-5639DCC3388A}"/>
                </a:ext>
              </a:extLst>
            </p:cNvPr>
            <p:cNvSpPr txBox="1"/>
            <p:nvPr/>
          </p:nvSpPr>
          <p:spPr>
            <a:xfrm>
              <a:off x="10385674" y="4454420"/>
              <a:ext cx="1747136" cy="78712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schemeClr val="accent4"/>
                  </a:solidFill>
                  <a:effectLst/>
                  <a:uLnTx/>
                  <a:uFillTx/>
                  <a:latin typeface="Calibri" panose="020F0502020204030204"/>
                  <a:ea typeface="+mn-ea"/>
                  <a:cs typeface="+mn-cs"/>
                </a:rPr>
                <a:t>Supernormal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highlight>
                    <a:srgbClr val="FFFF00"/>
                  </a:highlight>
                  <a:latin typeface="Calibri" panose="020F0502020204030204"/>
                </a:rPr>
                <a:t>Normal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schemeClr val="accent2"/>
                  </a:solidFill>
                  <a:effectLst/>
                  <a:uLnTx/>
                  <a:uFillTx/>
                  <a:latin typeface="Calibri" panose="020F0502020204030204"/>
                  <a:ea typeface="+mn-ea"/>
                  <a:cs typeface="+mn-cs"/>
                </a:rPr>
                <a:t>Subnormal</a:t>
              </a:r>
            </a:p>
          </p:txBody>
        </p:sp>
      </p:grpSp>
      <p:grpSp>
        <p:nvGrpSpPr>
          <p:cNvPr id="20" name="Group 19"/>
          <p:cNvGrpSpPr/>
          <p:nvPr/>
        </p:nvGrpSpPr>
        <p:grpSpPr>
          <a:xfrm>
            <a:off x="8781761" y="4220583"/>
            <a:ext cx="1113956" cy="2452110"/>
            <a:chOff x="8764531" y="4214152"/>
            <a:chExt cx="1113956" cy="2452110"/>
          </a:xfrm>
        </p:grpSpPr>
        <p:cxnSp>
          <p:nvCxnSpPr>
            <p:cNvPr id="3" name="Straight Connector 2"/>
            <p:cNvCxnSpPr/>
            <p:nvPr/>
          </p:nvCxnSpPr>
          <p:spPr>
            <a:xfrm flipH="1" flipV="1">
              <a:off x="9158207" y="4214152"/>
              <a:ext cx="0" cy="20520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44E8A98-7D3E-4721-846F-387070AC3355}"/>
                </a:ext>
              </a:extLst>
            </p:cNvPr>
            <p:cNvSpPr txBox="1"/>
            <p:nvPr/>
          </p:nvSpPr>
          <p:spPr>
            <a:xfrm>
              <a:off x="8764531" y="6266152"/>
              <a:ext cx="1113956" cy="400110"/>
            </a:xfrm>
            <a:prstGeom prst="rect">
              <a:avLst/>
            </a:prstGeom>
            <a:noFill/>
            <a:ln>
              <a:noFill/>
            </a:ln>
          </p:spPr>
          <p:txBody>
            <a:bodyPr wrap="square" rtlCol="0">
              <a:spAutoFit/>
            </a:bodyPr>
            <a:lstStyle/>
            <a:p>
              <a:pPr algn="ctr"/>
              <a:r>
                <a:rPr lang="en-GB" sz="2000" dirty="0" err="1" smtClean="0"/>
                <a:t>q</a:t>
              </a:r>
              <a:r>
                <a:rPr lang="en-GB" sz="2000" baseline="30000" dirty="0" err="1" smtClean="0"/>
                <a:t>PM</a:t>
              </a:r>
              <a:endParaRPr lang="en-GB" sz="2000" baseline="30000" dirty="0"/>
            </a:p>
          </p:txBody>
        </p:sp>
      </p:grpSp>
      <p:sp>
        <p:nvSpPr>
          <p:cNvPr id="28" name="Content Placeholder 2">
            <a:extLst>
              <a:ext uri="{FF2B5EF4-FFF2-40B4-BE49-F238E27FC236}">
                <a16:creationId xmlns:a16="http://schemas.microsoft.com/office/drawing/2014/main" id="{FF325F12-DD55-467D-9BA3-6AF84A6E8C6A}"/>
              </a:ext>
            </a:extLst>
          </p:cNvPr>
          <p:cNvSpPr txBox="1">
            <a:spLocks/>
          </p:cNvSpPr>
          <p:nvPr/>
        </p:nvSpPr>
        <p:spPr>
          <a:xfrm>
            <a:off x="0" y="3898409"/>
            <a:ext cx="7339230" cy="29595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solidFill>
                  <a:schemeClr val="accent1"/>
                </a:solidFill>
              </a:rPr>
              <a:t>P</a:t>
            </a:r>
            <a:r>
              <a:rPr lang="en-GB" b="1" dirty="0" smtClean="0">
                <a:solidFill>
                  <a:schemeClr val="accent1"/>
                </a:solidFill>
              </a:rPr>
              <a:t>rofit maximisation: </a:t>
            </a:r>
            <a:r>
              <a:rPr lang="en-GB" dirty="0"/>
              <a:t>O</a:t>
            </a:r>
            <a:r>
              <a:rPr lang="en-GB" dirty="0" smtClean="0"/>
              <a:t>ccurs when the gap between total revenue and total costs is at its greatest</a:t>
            </a:r>
          </a:p>
          <a:p>
            <a:pPr marL="457200" lvl="1" indent="0">
              <a:buFont typeface="Arial" panose="020B0604020202020204" pitchFamily="34" charset="0"/>
              <a:buNone/>
            </a:pPr>
            <a:r>
              <a:rPr lang="en-GB" dirty="0" smtClean="0"/>
              <a:t>This occurs at a lower quantity than the where total revenue is maxed </a:t>
            </a:r>
          </a:p>
          <a:p>
            <a:pPr marL="457200" lvl="1" indent="0">
              <a:buFont typeface="Arial" panose="020B0604020202020204" pitchFamily="34" charset="0"/>
              <a:buNone/>
            </a:pPr>
            <a:r>
              <a:rPr lang="en-GB" dirty="0" smtClean="0"/>
              <a:t>(As MR=0 here, but the MC would be positive, thus implying this unit would have negative marginal profit)</a:t>
            </a:r>
            <a:endParaRPr lang="en-GB" dirty="0"/>
          </a:p>
        </p:txBody>
      </p:sp>
    </p:spTree>
    <p:extLst>
      <p:ext uri="{BB962C8B-B14F-4D97-AF65-F5344CB8AC3E}">
        <p14:creationId xmlns:p14="http://schemas.microsoft.com/office/powerpoint/2010/main" val="324840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xEl>
                                              <p:pRg st="0" end="0"/>
                                            </p:txEl>
                                          </p:spTgt>
                                        </p:tgtEl>
                                        <p:attrNameLst>
                                          <p:attrName>style.visibility</p:attrName>
                                        </p:attrNameLst>
                                      </p:cBhvr>
                                      <p:to>
                                        <p:strVal val="visible"/>
                                      </p:to>
                                    </p:set>
                                    <p:animEffect transition="in" filter="fade">
                                      <p:cBhvr>
                                        <p:cTn id="27" dur="500"/>
                                        <p:tgtEl>
                                          <p:spTgt spid="2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8">
                                            <p:txEl>
                                              <p:pRg st="1" end="1"/>
                                            </p:txEl>
                                          </p:spTgt>
                                        </p:tgtEl>
                                        <p:attrNameLst>
                                          <p:attrName>style.visibility</p:attrName>
                                        </p:attrNameLst>
                                      </p:cBhvr>
                                      <p:to>
                                        <p:strVal val="visible"/>
                                      </p:to>
                                    </p:set>
                                    <p:animEffect transition="in" filter="fade">
                                      <p:cBhvr>
                                        <p:cTn id="37" dur="500"/>
                                        <p:tgtEl>
                                          <p:spTgt spid="28">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8">
                                            <p:txEl>
                                              <p:pRg st="2" end="2"/>
                                            </p:txEl>
                                          </p:spTgt>
                                        </p:tgtEl>
                                        <p:attrNameLst>
                                          <p:attrName>style.visibility</p:attrName>
                                        </p:attrNameLst>
                                      </p:cBhvr>
                                      <p:to>
                                        <p:strVal val="visible"/>
                                      </p:to>
                                    </p:set>
                                    <p:animEffect transition="in" filter="fade">
                                      <p:cBhvr>
                                        <p:cTn id="42" dur="500"/>
                                        <p:tgtEl>
                                          <p:spTgt spid="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Theory of the Firm Diagrams</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Profits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3468022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7251032"/>
          </a:xfrm>
        </p:spPr>
        <p:txBody>
          <a:bodyPr>
            <a:normAutofit fontScale="92500" lnSpcReduction="10000"/>
          </a:bodyPr>
          <a:lstStyle/>
          <a:p>
            <a:pPr marL="0" indent="0" algn="ctr">
              <a:buNone/>
            </a:pPr>
            <a:r>
              <a:rPr lang="en-GB" u="sng" dirty="0"/>
              <a:t>Theory of the Firm Diagrams</a:t>
            </a:r>
          </a:p>
          <a:p>
            <a:pPr marL="0" indent="0">
              <a:buNone/>
            </a:pPr>
            <a:r>
              <a:rPr lang="en-GB" b="1" dirty="0">
                <a:solidFill>
                  <a:schemeClr val="accent1"/>
                </a:solidFill>
              </a:rPr>
              <a:t>Diagrams:</a:t>
            </a:r>
            <a:r>
              <a:rPr lang="en-GB" dirty="0"/>
              <a:t> Recall that we are able to draw diagrams for both average and marginal revenue and average and marginal costs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sz="1200" dirty="0"/>
          </a:p>
          <a:p>
            <a:pPr marL="457200" lvl="1" indent="0">
              <a:buNone/>
            </a:pPr>
            <a:r>
              <a:rPr lang="en-GB" dirty="0"/>
              <a:t>We can put them together onto one diagram, called a theory of the firm diagram</a:t>
            </a:r>
          </a:p>
          <a:p>
            <a:pPr marL="0" indent="0">
              <a:buNone/>
            </a:pPr>
            <a:r>
              <a:rPr lang="en-GB" b="1" dirty="0">
                <a:solidFill>
                  <a:schemeClr val="accent1"/>
                </a:solidFill>
              </a:rPr>
              <a:t>Observations: </a:t>
            </a:r>
            <a:r>
              <a:rPr lang="en-GB" dirty="0"/>
              <a:t>For a given quantity we can see:</a:t>
            </a:r>
          </a:p>
          <a:p>
            <a:pPr marL="457200" lvl="1" indent="0">
              <a:buNone/>
            </a:pPr>
            <a:r>
              <a:rPr lang="en-GB" dirty="0"/>
              <a:t>The average cost per unit (c) </a:t>
            </a:r>
            <a:r>
              <a:rPr lang="en-GB" dirty="0" smtClean="0"/>
              <a:t>and the </a:t>
            </a:r>
            <a:r>
              <a:rPr lang="en-GB" dirty="0"/>
              <a:t>average revenue per unit (p)</a:t>
            </a:r>
          </a:p>
          <a:p>
            <a:pPr marL="457200" lvl="1" indent="0">
              <a:buNone/>
            </a:pPr>
            <a:r>
              <a:rPr lang="en-GB" dirty="0"/>
              <a:t>The height difference </a:t>
            </a:r>
            <a:r>
              <a:rPr lang="en-GB" dirty="0" smtClean="0"/>
              <a:t>between </a:t>
            </a:r>
            <a:r>
              <a:rPr lang="en-GB" dirty="0"/>
              <a:t>these (p – c) gives us average profit per unit</a:t>
            </a:r>
          </a:p>
          <a:p>
            <a:pPr marL="457200" lvl="1" indent="0">
              <a:buNone/>
            </a:pPr>
            <a:r>
              <a:rPr lang="en-GB" dirty="0"/>
              <a:t>Total profit can then be found by multiplying average profit by quantity – shown by the green rectangle – in this case supernormal</a:t>
            </a:r>
          </a:p>
          <a:p>
            <a:pPr marL="0" indent="0">
              <a:buNone/>
            </a:pPr>
            <a:r>
              <a:rPr lang="en-GB" b="1" dirty="0" smtClean="0">
                <a:solidFill>
                  <a:schemeClr val="accent1"/>
                </a:solidFill>
              </a:rPr>
              <a:t>N.B. </a:t>
            </a:r>
            <a:r>
              <a:rPr lang="en-GB" dirty="0" smtClean="0"/>
              <a:t>The profit shown in the diagram is the maximum profit this firm could make</a:t>
            </a:r>
          </a:p>
          <a:p>
            <a:pPr marL="457200" lvl="1" indent="0">
              <a:buNone/>
            </a:pPr>
            <a:r>
              <a:rPr lang="en-GB" dirty="0"/>
              <a:t>I</a:t>
            </a:r>
            <a:r>
              <a:rPr lang="en-GB" dirty="0" smtClean="0"/>
              <a:t>t occurs at the quantity where MR=MC (the profit max. condition – explained in business objectives)</a:t>
            </a:r>
            <a:endParaRPr lang="en-GB" dirty="0"/>
          </a:p>
        </p:txBody>
      </p:sp>
      <p:grpSp>
        <p:nvGrpSpPr>
          <p:cNvPr id="2" name="Group 1">
            <a:extLst>
              <a:ext uri="{FF2B5EF4-FFF2-40B4-BE49-F238E27FC236}">
                <a16:creationId xmlns:a16="http://schemas.microsoft.com/office/drawing/2014/main" id="{5B6BCD76-3F4F-4B9F-9986-100F96036EBC}"/>
              </a:ext>
            </a:extLst>
          </p:cNvPr>
          <p:cNvGrpSpPr/>
          <p:nvPr/>
        </p:nvGrpSpPr>
        <p:grpSpPr>
          <a:xfrm>
            <a:off x="1524651" y="1047891"/>
            <a:ext cx="9091892" cy="3021645"/>
            <a:chOff x="1500588" y="1364844"/>
            <a:chExt cx="9091892" cy="3026132"/>
          </a:xfrm>
        </p:grpSpPr>
        <p:sp>
          <p:nvSpPr>
            <p:cNvPr id="7" name="Rectangle 6">
              <a:extLst>
                <a:ext uri="{FF2B5EF4-FFF2-40B4-BE49-F238E27FC236}">
                  <a16:creationId xmlns:a16="http://schemas.microsoft.com/office/drawing/2014/main" id="{306C5BF1-470F-4A3E-A723-691F6BA5D465}"/>
                </a:ext>
              </a:extLst>
            </p:cNvPr>
            <p:cNvSpPr/>
            <p:nvPr/>
          </p:nvSpPr>
          <p:spPr>
            <a:xfrm>
              <a:off x="1500588" y="1431862"/>
              <a:ext cx="9091892" cy="2959114"/>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8" name="Straight Connector 7">
              <a:extLst>
                <a:ext uri="{FF2B5EF4-FFF2-40B4-BE49-F238E27FC236}">
                  <a16:creationId xmlns:a16="http://schemas.microsoft.com/office/drawing/2014/main" id="{FEE63C8B-1281-479A-A42F-4B6C048D3515}"/>
                </a:ext>
              </a:extLst>
            </p:cNvPr>
            <p:cNvCxnSpPr>
              <a:cxnSpLocks/>
            </p:cNvCxnSpPr>
            <p:nvPr/>
          </p:nvCxnSpPr>
          <p:spPr>
            <a:xfrm>
              <a:off x="2232473" y="1738409"/>
              <a:ext cx="0" cy="2220758"/>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3FA5BE6-85D7-49CF-B3DC-3B18802D3C7D}"/>
                </a:ext>
              </a:extLst>
            </p:cNvPr>
            <p:cNvCxnSpPr>
              <a:cxnSpLocks/>
            </p:cNvCxnSpPr>
            <p:nvPr/>
          </p:nvCxnSpPr>
          <p:spPr>
            <a:xfrm>
              <a:off x="2232473" y="3959182"/>
              <a:ext cx="3651445" cy="1219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D823D24-A06F-46EE-9804-61AAF1831C54}"/>
                </a:ext>
              </a:extLst>
            </p:cNvPr>
            <p:cNvSpPr txBox="1"/>
            <p:nvPr/>
          </p:nvSpPr>
          <p:spPr>
            <a:xfrm>
              <a:off x="4992628" y="3920690"/>
              <a:ext cx="1264926"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11" name="TextBox 10">
              <a:extLst>
                <a:ext uri="{FF2B5EF4-FFF2-40B4-BE49-F238E27FC236}">
                  <a16:creationId xmlns:a16="http://schemas.microsoft.com/office/drawing/2014/main" id="{010FB92F-B4A4-44D2-B798-A89ACD8F07A0}"/>
                </a:ext>
              </a:extLst>
            </p:cNvPr>
            <p:cNvSpPr txBox="1"/>
            <p:nvPr/>
          </p:nvSpPr>
          <p:spPr>
            <a:xfrm>
              <a:off x="1641182" y="1364844"/>
              <a:ext cx="1177126"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Revenue</a:t>
              </a:r>
            </a:p>
          </p:txBody>
        </p:sp>
        <p:grpSp>
          <p:nvGrpSpPr>
            <p:cNvPr id="13" name="Group 12">
              <a:extLst>
                <a:ext uri="{FF2B5EF4-FFF2-40B4-BE49-F238E27FC236}">
                  <a16:creationId xmlns:a16="http://schemas.microsoft.com/office/drawing/2014/main" id="{907FC67E-2434-42C8-87BC-F934369295E9}"/>
                </a:ext>
              </a:extLst>
            </p:cNvPr>
            <p:cNvGrpSpPr/>
            <p:nvPr/>
          </p:nvGrpSpPr>
          <p:grpSpPr>
            <a:xfrm>
              <a:off x="2241294" y="1752556"/>
              <a:ext cx="3684829" cy="2569848"/>
              <a:chOff x="738775" y="572033"/>
              <a:chExt cx="3062755" cy="3039937"/>
            </a:xfrm>
          </p:grpSpPr>
          <p:cxnSp>
            <p:nvCxnSpPr>
              <p:cNvPr id="14" name="Straight Connector 13">
                <a:extLst>
                  <a:ext uri="{FF2B5EF4-FFF2-40B4-BE49-F238E27FC236}">
                    <a16:creationId xmlns:a16="http://schemas.microsoft.com/office/drawing/2014/main" id="{C2F52A19-791B-48A6-BDC0-5DB944348367}"/>
                  </a:ext>
                </a:extLst>
              </p:cNvPr>
              <p:cNvCxnSpPr>
                <a:cxnSpLocks/>
              </p:cNvCxnSpPr>
              <p:nvPr/>
            </p:nvCxnSpPr>
            <p:spPr>
              <a:xfrm>
                <a:off x="738775" y="572033"/>
                <a:ext cx="2604813" cy="262957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0E81388-0476-4601-A6BF-7289BEA3789B}"/>
                  </a:ext>
                </a:extLst>
              </p:cNvPr>
              <p:cNvSpPr txBox="1"/>
              <p:nvPr/>
            </p:nvSpPr>
            <p:spPr>
              <a:xfrm>
                <a:off x="3060706" y="2542821"/>
                <a:ext cx="740824" cy="6789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 = AR</a:t>
                </a:r>
              </a:p>
            </p:txBody>
          </p:sp>
          <p:cxnSp>
            <p:nvCxnSpPr>
              <p:cNvPr id="16" name="Straight Connector 15">
                <a:extLst>
                  <a:ext uri="{FF2B5EF4-FFF2-40B4-BE49-F238E27FC236}">
                    <a16:creationId xmlns:a16="http://schemas.microsoft.com/office/drawing/2014/main" id="{DB01D489-06DA-4E66-9946-942A77A45890}"/>
                  </a:ext>
                </a:extLst>
              </p:cNvPr>
              <p:cNvCxnSpPr>
                <a:cxnSpLocks/>
              </p:cNvCxnSpPr>
              <p:nvPr/>
            </p:nvCxnSpPr>
            <p:spPr>
              <a:xfrm>
                <a:off x="762089" y="618541"/>
                <a:ext cx="1483754" cy="295826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48CE8CC-4519-4A92-B3BE-6BE8C0DA8514}"/>
                  </a:ext>
                </a:extLst>
              </p:cNvPr>
              <p:cNvSpPr txBox="1"/>
              <p:nvPr/>
            </p:nvSpPr>
            <p:spPr>
              <a:xfrm>
                <a:off x="2190658" y="3293744"/>
                <a:ext cx="743045" cy="31822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MR</a:t>
                </a:r>
              </a:p>
            </p:txBody>
          </p:sp>
        </p:grpSp>
        <p:cxnSp>
          <p:nvCxnSpPr>
            <p:cNvPr id="22" name="Straight Connector 21">
              <a:extLst>
                <a:ext uri="{FF2B5EF4-FFF2-40B4-BE49-F238E27FC236}">
                  <a16:creationId xmlns:a16="http://schemas.microsoft.com/office/drawing/2014/main" id="{578A6336-FD27-4E25-B0B1-D27F20E94F37}"/>
                </a:ext>
              </a:extLst>
            </p:cNvPr>
            <p:cNvCxnSpPr>
              <a:cxnSpLocks/>
            </p:cNvCxnSpPr>
            <p:nvPr/>
          </p:nvCxnSpPr>
          <p:spPr>
            <a:xfrm>
              <a:off x="6488751" y="1783141"/>
              <a:ext cx="0" cy="219926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E49EBCB-DE21-4FF9-A4FE-AD2FA79366BF}"/>
                </a:ext>
              </a:extLst>
            </p:cNvPr>
            <p:cNvCxnSpPr>
              <a:cxnSpLocks/>
            </p:cNvCxnSpPr>
            <p:nvPr/>
          </p:nvCxnSpPr>
          <p:spPr>
            <a:xfrm>
              <a:off x="6488751" y="3990454"/>
              <a:ext cx="3651445" cy="1219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E95B20B-D367-43AE-9922-BE81B8C302F3}"/>
                </a:ext>
              </a:extLst>
            </p:cNvPr>
            <p:cNvSpPr txBox="1"/>
            <p:nvPr/>
          </p:nvSpPr>
          <p:spPr>
            <a:xfrm>
              <a:off x="9319237" y="3951962"/>
              <a:ext cx="1264926"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25" name="TextBox 24">
              <a:extLst>
                <a:ext uri="{FF2B5EF4-FFF2-40B4-BE49-F238E27FC236}">
                  <a16:creationId xmlns:a16="http://schemas.microsoft.com/office/drawing/2014/main" id="{74215BC5-6C59-4AF7-8F4D-B677C8D51C6C}"/>
                </a:ext>
              </a:extLst>
            </p:cNvPr>
            <p:cNvSpPr txBox="1"/>
            <p:nvPr/>
          </p:nvSpPr>
          <p:spPr>
            <a:xfrm>
              <a:off x="6126376" y="1390183"/>
              <a:ext cx="759055" cy="30669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Cost</a:t>
              </a:r>
            </a:p>
          </p:txBody>
        </p:sp>
        <p:grpSp>
          <p:nvGrpSpPr>
            <p:cNvPr id="26" name="Group 25">
              <a:extLst>
                <a:ext uri="{FF2B5EF4-FFF2-40B4-BE49-F238E27FC236}">
                  <a16:creationId xmlns:a16="http://schemas.microsoft.com/office/drawing/2014/main" id="{A2EBF245-CC40-4472-B16B-36E8715BB90E}"/>
                </a:ext>
              </a:extLst>
            </p:cNvPr>
            <p:cNvGrpSpPr/>
            <p:nvPr/>
          </p:nvGrpSpPr>
          <p:grpSpPr>
            <a:xfrm>
              <a:off x="6563215" y="1846760"/>
              <a:ext cx="3068232" cy="1796594"/>
              <a:chOff x="3079031" y="2382299"/>
              <a:chExt cx="4114178" cy="2424704"/>
            </a:xfrm>
          </p:grpSpPr>
          <p:sp>
            <p:nvSpPr>
              <p:cNvPr id="27" name="TextBox 26">
                <a:extLst>
                  <a:ext uri="{FF2B5EF4-FFF2-40B4-BE49-F238E27FC236}">
                    <a16:creationId xmlns:a16="http://schemas.microsoft.com/office/drawing/2014/main" id="{8C432BCC-A655-4A45-A063-E1BC551816DB}"/>
                  </a:ext>
                </a:extLst>
              </p:cNvPr>
              <p:cNvSpPr txBox="1"/>
              <p:nvPr/>
            </p:nvSpPr>
            <p:spPr>
              <a:xfrm>
                <a:off x="6305864" y="3107923"/>
                <a:ext cx="88734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1"/>
                    </a:solidFill>
                    <a:effectLst/>
                    <a:uLnTx/>
                    <a:uFillTx/>
                    <a:latin typeface="Calibri" panose="020F0502020204030204"/>
                    <a:ea typeface="+mn-ea"/>
                    <a:cs typeface="+mn-cs"/>
                  </a:rPr>
                  <a:t>AC</a:t>
                </a:r>
              </a:p>
            </p:txBody>
          </p:sp>
          <p:sp>
            <p:nvSpPr>
              <p:cNvPr id="28" name="Freeform: Shape 27">
                <a:extLst>
                  <a:ext uri="{FF2B5EF4-FFF2-40B4-BE49-F238E27FC236}">
                    <a16:creationId xmlns:a16="http://schemas.microsoft.com/office/drawing/2014/main" id="{25A4FA59-DCA3-4947-8940-3D331E0C37A3}"/>
                  </a:ext>
                </a:extLst>
              </p:cNvPr>
              <p:cNvSpPr/>
              <p:nvPr/>
            </p:nvSpPr>
            <p:spPr>
              <a:xfrm flipH="1">
                <a:off x="3079031" y="3240618"/>
                <a:ext cx="3292553"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chemeClr val="accent1"/>
                  </a:solidFill>
                  <a:effectLst/>
                  <a:uLnTx/>
                  <a:uFillTx/>
                  <a:latin typeface="Calibri" panose="020F0502020204030204"/>
                  <a:ea typeface="+mn-ea"/>
                  <a:cs typeface="+mn-cs"/>
                </a:endParaRPr>
              </a:p>
            </p:txBody>
          </p:sp>
          <p:sp>
            <p:nvSpPr>
              <p:cNvPr id="29" name="Freeform: Shape 28">
                <a:extLst>
                  <a:ext uri="{FF2B5EF4-FFF2-40B4-BE49-F238E27FC236}">
                    <a16:creationId xmlns:a16="http://schemas.microsoft.com/office/drawing/2014/main" id="{306CE2E9-3273-4C8F-BC96-365D5DD69B77}"/>
                  </a:ext>
                </a:extLst>
              </p:cNvPr>
              <p:cNvSpPr/>
              <p:nvPr/>
            </p:nvSpPr>
            <p:spPr>
              <a:xfrm>
                <a:off x="3344306" y="2620370"/>
                <a:ext cx="2403364" cy="2186633"/>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70CF570D-CE88-463A-91EC-B33CB961EBD2}"/>
                  </a:ext>
                </a:extLst>
              </p:cNvPr>
              <p:cNvSpPr txBox="1"/>
              <p:nvPr/>
            </p:nvSpPr>
            <p:spPr>
              <a:xfrm>
                <a:off x="5721295" y="2382299"/>
                <a:ext cx="887345" cy="40615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5"/>
                    </a:solidFill>
                    <a:effectLst/>
                    <a:uLnTx/>
                    <a:uFillTx/>
                    <a:latin typeface="Calibri" panose="020F0502020204030204"/>
                    <a:ea typeface="+mn-ea"/>
                    <a:cs typeface="+mn-cs"/>
                  </a:rPr>
                  <a:t>MC</a:t>
                </a:r>
              </a:p>
            </p:txBody>
          </p:sp>
        </p:grpSp>
      </p:grpSp>
      <p:grpSp>
        <p:nvGrpSpPr>
          <p:cNvPr id="36" name="Group 35">
            <a:extLst>
              <a:ext uri="{FF2B5EF4-FFF2-40B4-BE49-F238E27FC236}">
                <a16:creationId xmlns:a16="http://schemas.microsoft.com/office/drawing/2014/main" id="{16C6F06A-1D63-4E84-8272-4984BB8DAAF4}"/>
              </a:ext>
            </a:extLst>
          </p:cNvPr>
          <p:cNvGrpSpPr/>
          <p:nvPr/>
        </p:nvGrpSpPr>
        <p:grpSpPr>
          <a:xfrm>
            <a:off x="3823506" y="1109214"/>
            <a:ext cx="4945358" cy="2960321"/>
            <a:chOff x="2262769" y="1866697"/>
            <a:chExt cx="5671409" cy="4032640"/>
          </a:xfrm>
        </p:grpSpPr>
        <p:sp>
          <p:nvSpPr>
            <p:cNvPr id="37" name="Rectangle 36">
              <a:extLst>
                <a:ext uri="{FF2B5EF4-FFF2-40B4-BE49-F238E27FC236}">
                  <a16:creationId xmlns:a16="http://schemas.microsoft.com/office/drawing/2014/main" id="{0CE09AD0-4F6B-4E03-BB3B-F4D446B39368}"/>
                </a:ext>
              </a:extLst>
            </p:cNvPr>
            <p:cNvSpPr/>
            <p:nvPr/>
          </p:nvSpPr>
          <p:spPr>
            <a:xfrm>
              <a:off x="2400374" y="1866697"/>
              <a:ext cx="5533804" cy="4032640"/>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38" name="Straight Connector 37">
              <a:extLst>
                <a:ext uri="{FF2B5EF4-FFF2-40B4-BE49-F238E27FC236}">
                  <a16:creationId xmlns:a16="http://schemas.microsoft.com/office/drawing/2014/main" id="{FF300E7A-0B63-410A-B1F2-EBD04E923A65}"/>
                </a:ext>
              </a:extLst>
            </p:cNvPr>
            <p:cNvCxnSpPr>
              <a:cxnSpLocks/>
            </p:cNvCxnSpPr>
            <p:nvPr/>
          </p:nvCxnSpPr>
          <p:spPr>
            <a:xfrm>
              <a:off x="2992016" y="1925658"/>
              <a:ext cx="0" cy="3349776"/>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85C02D8-0976-47FA-9E81-E335CF49DF83}"/>
                </a:ext>
              </a:extLst>
            </p:cNvPr>
            <p:cNvCxnSpPr>
              <a:cxnSpLocks/>
            </p:cNvCxnSpPr>
            <p:nvPr/>
          </p:nvCxnSpPr>
          <p:spPr>
            <a:xfrm>
              <a:off x="2992016" y="5275454"/>
              <a:ext cx="4266913" cy="1645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1B23A10A-EA42-490E-8AD7-6F10A046829B}"/>
                </a:ext>
              </a:extLst>
            </p:cNvPr>
            <p:cNvSpPr txBox="1"/>
            <p:nvPr/>
          </p:nvSpPr>
          <p:spPr>
            <a:xfrm>
              <a:off x="6395154" y="5223505"/>
              <a:ext cx="1300388" cy="539993"/>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41" name="TextBox 40">
              <a:extLst>
                <a:ext uri="{FF2B5EF4-FFF2-40B4-BE49-F238E27FC236}">
                  <a16:creationId xmlns:a16="http://schemas.microsoft.com/office/drawing/2014/main" id="{63AB1BB4-1DA9-4A27-AFD1-A4D0DEC56B2E}"/>
                </a:ext>
              </a:extLst>
            </p:cNvPr>
            <p:cNvSpPr txBox="1"/>
            <p:nvPr/>
          </p:nvSpPr>
          <p:spPr>
            <a:xfrm>
              <a:off x="2262769" y="1925658"/>
              <a:ext cx="886997" cy="539993"/>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C/R</a:t>
              </a:r>
            </a:p>
          </p:txBody>
        </p:sp>
        <p:grpSp>
          <p:nvGrpSpPr>
            <p:cNvPr id="42" name="Group 41">
              <a:extLst>
                <a:ext uri="{FF2B5EF4-FFF2-40B4-BE49-F238E27FC236}">
                  <a16:creationId xmlns:a16="http://schemas.microsoft.com/office/drawing/2014/main" id="{67318F97-CECF-420C-A416-1B5B998E0F7D}"/>
                </a:ext>
              </a:extLst>
            </p:cNvPr>
            <p:cNvGrpSpPr/>
            <p:nvPr/>
          </p:nvGrpSpPr>
          <p:grpSpPr>
            <a:xfrm>
              <a:off x="3079031" y="2382299"/>
              <a:ext cx="3585396" cy="2424704"/>
              <a:chOff x="3079031" y="2382299"/>
              <a:chExt cx="4114178" cy="2424704"/>
            </a:xfrm>
          </p:grpSpPr>
          <p:sp>
            <p:nvSpPr>
              <p:cNvPr id="48" name="TextBox 47">
                <a:extLst>
                  <a:ext uri="{FF2B5EF4-FFF2-40B4-BE49-F238E27FC236}">
                    <a16:creationId xmlns:a16="http://schemas.microsoft.com/office/drawing/2014/main" id="{9242CB5C-97CB-473F-AC7F-36D1391A832A}"/>
                  </a:ext>
                </a:extLst>
              </p:cNvPr>
              <p:cNvSpPr txBox="1"/>
              <p:nvPr/>
            </p:nvSpPr>
            <p:spPr>
              <a:xfrm>
                <a:off x="6305864" y="3107923"/>
                <a:ext cx="88734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1"/>
                    </a:solidFill>
                    <a:effectLst/>
                    <a:uLnTx/>
                    <a:uFillTx/>
                    <a:latin typeface="Calibri" panose="020F0502020204030204"/>
                    <a:ea typeface="+mn-ea"/>
                    <a:cs typeface="+mn-cs"/>
                  </a:rPr>
                  <a:t>AC</a:t>
                </a:r>
              </a:p>
            </p:txBody>
          </p:sp>
          <p:sp>
            <p:nvSpPr>
              <p:cNvPr id="49" name="Freeform: Shape 48">
                <a:extLst>
                  <a:ext uri="{FF2B5EF4-FFF2-40B4-BE49-F238E27FC236}">
                    <a16:creationId xmlns:a16="http://schemas.microsoft.com/office/drawing/2014/main" id="{6777BB19-7244-46AD-8F51-677F082B5981}"/>
                  </a:ext>
                </a:extLst>
              </p:cNvPr>
              <p:cNvSpPr/>
              <p:nvPr/>
            </p:nvSpPr>
            <p:spPr>
              <a:xfrm flipH="1">
                <a:off x="3079031" y="3240618"/>
                <a:ext cx="3292553"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chemeClr val="accent1"/>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D1C2D261-88D2-40FB-B839-227049ECF145}"/>
                  </a:ext>
                </a:extLst>
              </p:cNvPr>
              <p:cNvSpPr/>
              <p:nvPr/>
            </p:nvSpPr>
            <p:spPr>
              <a:xfrm>
                <a:off x="3344306" y="2620370"/>
                <a:ext cx="2403364" cy="2186633"/>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51" name="TextBox 50">
                <a:extLst>
                  <a:ext uri="{FF2B5EF4-FFF2-40B4-BE49-F238E27FC236}">
                    <a16:creationId xmlns:a16="http://schemas.microsoft.com/office/drawing/2014/main" id="{5BCEEE18-8A30-487A-9AEA-FAF3A0147726}"/>
                  </a:ext>
                </a:extLst>
              </p:cNvPr>
              <p:cNvSpPr txBox="1"/>
              <p:nvPr/>
            </p:nvSpPr>
            <p:spPr>
              <a:xfrm>
                <a:off x="5721295" y="2382299"/>
                <a:ext cx="887345" cy="40615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5"/>
                    </a:solidFill>
                    <a:effectLst/>
                    <a:uLnTx/>
                    <a:uFillTx/>
                    <a:latin typeface="Calibri" panose="020F0502020204030204"/>
                    <a:ea typeface="+mn-ea"/>
                    <a:cs typeface="+mn-cs"/>
                  </a:rPr>
                  <a:t>MC</a:t>
                </a:r>
              </a:p>
            </p:txBody>
          </p:sp>
        </p:grpSp>
        <p:grpSp>
          <p:nvGrpSpPr>
            <p:cNvPr id="43" name="Group 42">
              <a:extLst>
                <a:ext uri="{FF2B5EF4-FFF2-40B4-BE49-F238E27FC236}">
                  <a16:creationId xmlns:a16="http://schemas.microsoft.com/office/drawing/2014/main" id="{DBBE8A2D-88DC-41E9-B068-FA74449CCF1A}"/>
                </a:ext>
              </a:extLst>
            </p:cNvPr>
            <p:cNvGrpSpPr/>
            <p:nvPr/>
          </p:nvGrpSpPr>
          <p:grpSpPr>
            <a:xfrm>
              <a:off x="3002324" y="2297366"/>
              <a:ext cx="4256606" cy="3468298"/>
              <a:chOff x="738775" y="572033"/>
              <a:chExt cx="3027676" cy="3039937"/>
            </a:xfrm>
          </p:grpSpPr>
          <p:cxnSp>
            <p:nvCxnSpPr>
              <p:cNvPr id="44" name="Straight Connector 43">
                <a:extLst>
                  <a:ext uri="{FF2B5EF4-FFF2-40B4-BE49-F238E27FC236}">
                    <a16:creationId xmlns:a16="http://schemas.microsoft.com/office/drawing/2014/main" id="{431ECD4E-47A2-4DB3-B8BF-6CE111BB1C1E}"/>
                  </a:ext>
                </a:extLst>
              </p:cNvPr>
              <p:cNvCxnSpPr>
                <a:cxnSpLocks/>
              </p:cNvCxnSpPr>
              <p:nvPr/>
            </p:nvCxnSpPr>
            <p:spPr>
              <a:xfrm>
                <a:off x="738775" y="572033"/>
                <a:ext cx="2604813" cy="262957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2B3BE9CF-DE77-4674-B0F1-53596F59678A}"/>
                  </a:ext>
                </a:extLst>
              </p:cNvPr>
              <p:cNvSpPr txBox="1"/>
              <p:nvPr/>
            </p:nvSpPr>
            <p:spPr>
              <a:xfrm>
                <a:off x="3025627" y="2550122"/>
                <a:ext cx="740824" cy="6789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 = AR</a:t>
                </a:r>
              </a:p>
            </p:txBody>
          </p:sp>
          <p:cxnSp>
            <p:nvCxnSpPr>
              <p:cNvPr id="46" name="Straight Connector 45">
                <a:extLst>
                  <a:ext uri="{FF2B5EF4-FFF2-40B4-BE49-F238E27FC236}">
                    <a16:creationId xmlns:a16="http://schemas.microsoft.com/office/drawing/2014/main" id="{32E53E5D-EDD2-48D7-AA3F-8BE585CFFC1C}"/>
                  </a:ext>
                </a:extLst>
              </p:cNvPr>
              <p:cNvCxnSpPr>
                <a:cxnSpLocks/>
              </p:cNvCxnSpPr>
              <p:nvPr/>
            </p:nvCxnSpPr>
            <p:spPr>
              <a:xfrm>
                <a:off x="762089" y="618541"/>
                <a:ext cx="1483754" cy="295826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07B20DCA-A956-46A1-A704-C4DEF7136438}"/>
                  </a:ext>
                </a:extLst>
              </p:cNvPr>
              <p:cNvSpPr txBox="1"/>
              <p:nvPr/>
            </p:nvSpPr>
            <p:spPr>
              <a:xfrm>
                <a:off x="2190658" y="3293744"/>
                <a:ext cx="743045" cy="31822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MR</a:t>
                </a:r>
              </a:p>
            </p:txBody>
          </p:sp>
        </p:grpSp>
      </p:grpSp>
      <p:cxnSp>
        <p:nvCxnSpPr>
          <p:cNvPr id="53" name="Straight Connector 52">
            <a:extLst>
              <a:ext uri="{FF2B5EF4-FFF2-40B4-BE49-F238E27FC236}">
                <a16:creationId xmlns:a16="http://schemas.microsoft.com/office/drawing/2014/main" id="{F39277E9-8237-4735-A9A4-BD4A07984EF9}"/>
              </a:ext>
            </a:extLst>
          </p:cNvPr>
          <p:cNvCxnSpPr/>
          <p:nvPr/>
        </p:nvCxnSpPr>
        <p:spPr>
          <a:xfrm flipV="1">
            <a:off x="5654842" y="2291367"/>
            <a:ext cx="0" cy="133200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1A394D78-EC31-4E8E-B040-1B2EED2F7CB3}"/>
              </a:ext>
            </a:extLst>
          </p:cNvPr>
          <p:cNvCxnSpPr/>
          <p:nvPr/>
        </p:nvCxnSpPr>
        <p:spPr>
          <a:xfrm flipV="1">
            <a:off x="4439430" y="2728699"/>
            <a:ext cx="1224000"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E90EB91-4262-4107-BA55-CA21BAD7A4C1}"/>
              </a:ext>
            </a:extLst>
          </p:cNvPr>
          <p:cNvCxnSpPr/>
          <p:nvPr/>
        </p:nvCxnSpPr>
        <p:spPr>
          <a:xfrm flipV="1">
            <a:off x="4453816" y="2252801"/>
            <a:ext cx="1224000"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1F610BBA-2A1D-4201-B4E0-BA1122191F15}"/>
              </a:ext>
            </a:extLst>
          </p:cNvPr>
          <p:cNvSpPr txBox="1"/>
          <p:nvPr/>
        </p:nvSpPr>
        <p:spPr>
          <a:xfrm>
            <a:off x="5099864" y="3611963"/>
            <a:ext cx="113391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smtClean="0">
                <a:ln>
                  <a:noFill/>
                </a:ln>
                <a:solidFill>
                  <a:prstClr val="black"/>
                </a:solidFill>
                <a:effectLst/>
                <a:uLnTx/>
                <a:uFillTx/>
                <a:latin typeface="Calibri" panose="020F0502020204030204"/>
                <a:ea typeface="+mn-ea"/>
                <a:cs typeface="+mn-cs"/>
              </a:rPr>
              <a:t>q</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9" name="TextBox 58">
            <a:extLst>
              <a:ext uri="{FF2B5EF4-FFF2-40B4-BE49-F238E27FC236}">
                <a16:creationId xmlns:a16="http://schemas.microsoft.com/office/drawing/2014/main" id="{CE9D318E-D516-458F-8D5A-C913FCA19AF9}"/>
              </a:ext>
            </a:extLst>
          </p:cNvPr>
          <p:cNvSpPr txBox="1"/>
          <p:nvPr/>
        </p:nvSpPr>
        <p:spPr>
          <a:xfrm>
            <a:off x="3739068" y="2521829"/>
            <a:ext cx="113391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c</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0" name="TextBox 59">
            <a:extLst>
              <a:ext uri="{FF2B5EF4-FFF2-40B4-BE49-F238E27FC236}">
                <a16:creationId xmlns:a16="http://schemas.microsoft.com/office/drawing/2014/main" id="{4CB73344-DBC5-4EC0-938C-D3375FDB8FCB}"/>
              </a:ext>
            </a:extLst>
          </p:cNvPr>
          <p:cNvSpPr txBox="1"/>
          <p:nvPr/>
        </p:nvSpPr>
        <p:spPr>
          <a:xfrm>
            <a:off x="3739068" y="2040253"/>
            <a:ext cx="113391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noProof="0" dirty="0">
                <a:solidFill>
                  <a:prstClr val="black"/>
                </a:solidFill>
                <a:latin typeface="Calibri" panose="020F0502020204030204"/>
              </a:rPr>
              <a:t>p</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1" name="Rectangle 60">
            <a:extLst>
              <a:ext uri="{FF2B5EF4-FFF2-40B4-BE49-F238E27FC236}">
                <a16:creationId xmlns:a16="http://schemas.microsoft.com/office/drawing/2014/main" id="{D4764637-C976-44C7-87BC-F3A26500F7EA}"/>
              </a:ext>
            </a:extLst>
          </p:cNvPr>
          <p:cNvSpPr/>
          <p:nvPr/>
        </p:nvSpPr>
        <p:spPr>
          <a:xfrm>
            <a:off x="4469858" y="2252800"/>
            <a:ext cx="1181907" cy="478800"/>
          </a:xfrm>
          <a:prstGeom prst="rect">
            <a:avLst/>
          </a:prstGeom>
          <a:solidFill>
            <a:srgbClr val="00EA8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568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xEl>
                                              <p:pRg st="9" end="9"/>
                                            </p:txEl>
                                          </p:spTgt>
                                        </p:tgtEl>
                                        <p:attrNameLst>
                                          <p:attrName>style.visibility</p:attrName>
                                        </p:attrNameLst>
                                      </p:cBhvr>
                                      <p:to>
                                        <p:strVal val="visible"/>
                                      </p:to>
                                    </p:set>
                                    <p:animEffect transition="in" filter="fade">
                                      <p:cBhvr>
                                        <p:cTn id="20" dur="500"/>
                                        <p:tgtEl>
                                          <p:spTgt spid="4">
                                            <p:txEl>
                                              <p:pRg st="9" end="9"/>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500"/>
                                        <p:tgtEl>
                                          <p:spTgt spid="3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500"/>
                                        <p:tgtEl>
                                          <p:spTgt spid="4">
                                            <p:txEl>
                                              <p:pRg st="10" end="10"/>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fade">
                                      <p:cBhvr>
                                        <p:cTn id="38" dur="500"/>
                                        <p:tgtEl>
                                          <p:spTgt spid="53"/>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8"/>
                                        </p:tgtEl>
                                        <p:attrNameLst>
                                          <p:attrName>style.visibility</p:attrName>
                                        </p:attrNameLst>
                                      </p:cBhvr>
                                      <p:to>
                                        <p:strVal val="visible"/>
                                      </p:to>
                                    </p:set>
                                    <p:animEffect transition="in" filter="fade">
                                      <p:cBhvr>
                                        <p:cTn id="41" dur="500"/>
                                        <p:tgtEl>
                                          <p:spTgt spid="5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
                                            <p:txEl>
                                              <p:pRg st="11" end="11"/>
                                            </p:txEl>
                                          </p:spTgt>
                                        </p:tgtEl>
                                        <p:attrNameLst>
                                          <p:attrName>style.visibility</p:attrName>
                                        </p:attrNameLst>
                                      </p:cBhvr>
                                      <p:to>
                                        <p:strVal val="visible"/>
                                      </p:to>
                                    </p:set>
                                    <p:animEffect transition="in" filter="fade">
                                      <p:cBhvr>
                                        <p:cTn id="46" dur="500"/>
                                        <p:tgtEl>
                                          <p:spTgt spid="4">
                                            <p:txEl>
                                              <p:pRg st="11" end="1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fade">
                                      <p:cBhvr>
                                        <p:cTn id="51" dur="500"/>
                                        <p:tgtEl>
                                          <p:spTgt spid="59"/>
                                        </p:tgtEl>
                                      </p:cBhvr>
                                    </p:animEffect>
                                  </p:childTnLst>
                                </p:cTn>
                              </p:par>
                              <p:par>
                                <p:cTn id="52" presetID="10" presetClass="entr" presetSubtype="0" fill="hold" nodeType="withEffect">
                                  <p:stCondLst>
                                    <p:cond delay="0"/>
                                  </p:stCondLst>
                                  <p:childTnLst>
                                    <p:set>
                                      <p:cBhvr>
                                        <p:cTn id="53" dur="1" fill="hold">
                                          <p:stCondLst>
                                            <p:cond delay="0"/>
                                          </p:stCondLst>
                                        </p:cTn>
                                        <p:tgtEl>
                                          <p:spTgt spid="54"/>
                                        </p:tgtEl>
                                        <p:attrNameLst>
                                          <p:attrName>style.visibility</p:attrName>
                                        </p:attrNameLst>
                                      </p:cBhvr>
                                      <p:to>
                                        <p:strVal val="visible"/>
                                      </p:to>
                                    </p:set>
                                    <p:animEffect transition="in" filter="fade">
                                      <p:cBhvr>
                                        <p:cTn id="54" dur="500"/>
                                        <p:tgtEl>
                                          <p:spTgt spid="54"/>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60"/>
                                        </p:tgtEl>
                                        <p:attrNameLst>
                                          <p:attrName>style.visibility</p:attrName>
                                        </p:attrNameLst>
                                      </p:cBhvr>
                                      <p:to>
                                        <p:strVal val="visible"/>
                                      </p:to>
                                    </p:set>
                                    <p:animEffect transition="in" filter="fade">
                                      <p:cBhvr>
                                        <p:cTn id="59" dur="500"/>
                                        <p:tgtEl>
                                          <p:spTgt spid="60"/>
                                        </p:tgtEl>
                                      </p:cBhvr>
                                    </p:animEffect>
                                  </p:childTnLst>
                                </p:cTn>
                              </p:par>
                              <p:par>
                                <p:cTn id="60" presetID="10" presetClass="entr" presetSubtype="0" fill="hold" nodeType="withEffect">
                                  <p:stCondLst>
                                    <p:cond delay="0"/>
                                  </p:stCondLst>
                                  <p:childTnLst>
                                    <p:set>
                                      <p:cBhvr>
                                        <p:cTn id="61" dur="1" fill="hold">
                                          <p:stCondLst>
                                            <p:cond delay="0"/>
                                          </p:stCondLst>
                                        </p:cTn>
                                        <p:tgtEl>
                                          <p:spTgt spid="55"/>
                                        </p:tgtEl>
                                        <p:attrNameLst>
                                          <p:attrName>style.visibility</p:attrName>
                                        </p:attrNameLst>
                                      </p:cBhvr>
                                      <p:to>
                                        <p:strVal val="visible"/>
                                      </p:to>
                                    </p:set>
                                    <p:animEffect transition="in" filter="fade">
                                      <p:cBhvr>
                                        <p:cTn id="62" dur="500"/>
                                        <p:tgtEl>
                                          <p:spTgt spid="5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fade">
                                      <p:cBhvr>
                                        <p:cTn id="77" dur="500"/>
                                        <p:tgtEl>
                                          <p:spTgt spid="4">
                                            <p:txEl>
                                              <p:pRg st="14" end="14"/>
                                            </p:txEl>
                                          </p:spTgt>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4">
                                            <p:txEl>
                                              <p:pRg st="15" end="15"/>
                                            </p:txEl>
                                          </p:spTgt>
                                        </p:tgtEl>
                                        <p:attrNameLst>
                                          <p:attrName>style.visibility</p:attrName>
                                        </p:attrNameLst>
                                      </p:cBhvr>
                                      <p:to>
                                        <p:strVal val="visible"/>
                                      </p:to>
                                    </p:set>
                                    <p:animEffect transition="in" filter="fade">
                                      <p:cBhvr>
                                        <p:cTn id="80" dur="500"/>
                                        <p:tgtEl>
                                          <p:spTgt spid="4">
                                            <p:txEl>
                                              <p:pRg st="15" end="15"/>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61"/>
                                        </p:tgtEl>
                                        <p:attrNameLst>
                                          <p:attrName>style.visibility</p:attrName>
                                        </p:attrNameLst>
                                      </p:cBhvr>
                                      <p:to>
                                        <p:strVal val="visible"/>
                                      </p:to>
                                    </p:set>
                                    <p:animEffect transition="in" filter="fade">
                                      <p:cBhvr>
                                        <p:cTn id="85"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8" grpId="0"/>
      <p:bldP spid="59" grpId="0"/>
      <p:bldP spid="60" grpId="0"/>
      <p:bldP spid="6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Content Placeholder 2">
            <a:extLst>
              <a:ext uri="{FF2B5EF4-FFF2-40B4-BE49-F238E27FC236}">
                <a16:creationId xmlns:a16="http://schemas.microsoft.com/office/drawing/2014/main" id="{AE43A974-BC5E-488D-8C93-7B771D2D0297}"/>
              </a:ext>
            </a:extLst>
          </p:cNvPr>
          <p:cNvSpPr>
            <a:spLocks noGrp="1"/>
          </p:cNvSpPr>
          <p:nvPr>
            <p:ph idx="1"/>
          </p:nvPr>
        </p:nvSpPr>
        <p:spPr>
          <a:xfrm>
            <a:off x="0" y="0"/>
            <a:ext cx="12192000" cy="6858000"/>
          </a:xfrm>
        </p:spPr>
        <p:txBody>
          <a:bodyPr>
            <a:normAutofit/>
          </a:bodyPr>
          <a:lstStyle/>
          <a:p>
            <a:pPr marL="0" indent="0">
              <a:buNone/>
            </a:pPr>
            <a:r>
              <a:rPr lang="en-GB" b="1" dirty="0">
                <a:solidFill>
                  <a:schemeClr val="accent1"/>
                </a:solidFill>
              </a:rPr>
              <a:t>Subnormal profit:</a:t>
            </a:r>
            <a:r>
              <a:rPr lang="en-GB" dirty="0"/>
              <a:t> If at a given quantity AC&gt;AR then we can show sub normal profits too – the pink rectangle</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b="1" dirty="0">
                <a:solidFill>
                  <a:schemeClr val="accent1"/>
                </a:solidFill>
              </a:rPr>
              <a:t>Normal Profits: </a:t>
            </a:r>
            <a:r>
              <a:rPr lang="en-GB" dirty="0"/>
              <a:t>If at a given quantity AC = AR then c and p are the same on the C/R axis</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grpSp>
        <p:nvGrpSpPr>
          <p:cNvPr id="12" name="Group 11">
            <a:extLst>
              <a:ext uri="{FF2B5EF4-FFF2-40B4-BE49-F238E27FC236}">
                <a16:creationId xmlns:a16="http://schemas.microsoft.com/office/drawing/2014/main" id="{EE0F08C9-BC6E-47BA-810D-F4FEA8BDF4AF}"/>
              </a:ext>
            </a:extLst>
          </p:cNvPr>
          <p:cNvGrpSpPr/>
          <p:nvPr/>
        </p:nvGrpSpPr>
        <p:grpSpPr>
          <a:xfrm>
            <a:off x="5066394" y="3898076"/>
            <a:ext cx="5161579" cy="2870142"/>
            <a:chOff x="3638705" y="1187508"/>
            <a:chExt cx="5115591" cy="3058091"/>
          </a:xfrm>
        </p:grpSpPr>
        <p:grpSp>
          <p:nvGrpSpPr>
            <p:cNvPr id="36" name="Group 35">
              <a:extLst>
                <a:ext uri="{FF2B5EF4-FFF2-40B4-BE49-F238E27FC236}">
                  <a16:creationId xmlns:a16="http://schemas.microsoft.com/office/drawing/2014/main" id="{16C6F06A-1D63-4E84-8272-4984BB8DAAF4}"/>
                </a:ext>
              </a:extLst>
            </p:cNvPr>
            <p:cNvGrpSpPr/>
            <p:nvPr/>
          </p:nvGrpSpPr>
          <p:grpSpPr>
            <a:xfrm>
              <a:off x="3808938" y="1187508"/>
              <a:ext cx="4945358" cy="3058091"/>
              <a:chOff x="2262769" y="1823398"/>
              <a:chExt cx="5671409" cy="4127236"/>
            </a:xfrm>
          </p:grpSpPr>
          <p:sp>
            <p:nvSpPr>
              <p:cNvPr id="37" name="Rectangle 36">
                <a:extLst>
                  <a:ext uri="{FF2B5EF4-FFF2-40B4-BE49-F238E27FC236}">
                    <a16:creationId xmlns:a16="http://schemas.microsoft.com/office/drawing/2014/main" id="{0CE09AD0-4F6B-4E03-BB3B-F4D446B39368}"/>
                  </a:ext>
                </a:extLst>
              </p:cNvPr>
              <p:cNvSpPr/>
              <p:nvPr/>
            </p:nvSpPr>
            <p:spPr>
              <a:xfrm>
                <a:off x="2400374" y="1823398"/>
                <a:ext cx="5533804" cy="4127236"/>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38" name="Straight Connector 37">
                <a:extLst>
                  <a:ext uri="{FF2B5EF4-FFF2-40B4-BE49-F238E27FC236}">
                    <a16:creationId xmlns:a16="http://schemas.microsoft.com/office/drawing/2014/main" id="{FF300E7A-0B63-410A-B1F2-EBD04E923A65}"/>
                  </a:ext>
                </a:extLst>
              </p:cNvPr>
              <p:cNvCxnSpPr>
                <a:cxnSpLocks/>
              </p:cNvCxnSpPr>
              <p:nvPr/>
            </p:nvCxnSpPr>
            <p:spPr>
              <a:xfrm>
                <a:off x="2992016" y="1925658"/>
                <a:ext cx="0" cy="3349776"/>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85C02D8-0976-47FA-9E81-E335CF49DF83}"/>
                  </a:ext>
                </a:extLst>
              </p:cNvPr>
              <p:cNvCxnSpPr>
                <a:cxnSpLocks/>
              </p:cNvCxnSpPr>
              <p:nvPr/>
            </p:nvCxnSpPr>
            <p:spPr>
              <a:xfrm>
                <a:off x="2992016" y="5275454"/>
                <a:ext cx="4266913" cy="1645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1B23A10A-EA42-490E-8AD7-6F10A046829B}"/>
                  </a:ext>
                </a:extLst>
              </p:cNvPr>
              <p:cNvSpPr txBox="1"/>
              <p:nvPr/>
            </p:nvSpPr>
            <p:spPr>
              <a:xfrm>
                <a:off x="6395154" y="5223505"/>
                <a:ext cx="1300388" cy="539993"/>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41" name="TextBox 40">
                <a:extLst>
                  <a:ext uri="{FF2B5EF4-FFF2-40B4-BE49-F238E27FC236}">
                    <a16:creationId xmlns:a16="http://schemas.microsoft.com/office/drawing/2014/main" id="{63AB1BB4-1DA9-4A27-AFD1-A4D0DEC56B2E}"/>
                  </a:ext>
                </a:extLst>
              </p:cNvPr>
              <p:cNvSpPr txBox="1"/>
              <p:nvPr/>
            </p:nvSpPr>
            <p:spPr>
              <a:xfrm>
                <a:off x="2262769" y="1925658"/>
                <a:ext cx="886997" cy="539993"/>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C/R</a:t>
                </a:r>
              </a:p>
            </p:txBody>
          </p:sp>
          <p:grpSp>
            <p:nvGrpSpPr>
              <p:cNvPr id="42" name="Group 41">
                <a:extLst>
                  <a:ext uri="{FF2B5EF4-FFF2-40B4-BE49-F238E27FC236}">
                    <a16:creationId xmlns:a16="http://schemas.microsoft.com/office/drawing/2014/main" id="{67318F97-CECF-420C-A416-1B5B998E0F7D}"/>
                  </a:ext>
                </a:extLst>
              </p:cNvPr>
              <p:cNvGrpSpPr/>
              <p:nvPr/>
            </p:nvGrpSpPr>
            <p:grpSpPr>
              <a:xfrm>
                <a:off x="3079031" y="2382299"/>
                <a:ext cx="3585396" cy="2424704"/>
                <a:chOff x="3079031" y="2382299"/>
                <a:chExt cx="4114178" cy="2424704"/>
              </a:xfrm>
            </p:grpSpPr>
            <p:sp>
              <p:nvSpPr>
                <p:cNvPr id="48" name="TextBox 47">
                  <a:extLst>
                    <a:ext uri="{FF2B5EF4-FFF2-40B4-BE49-F238E27FC236}">
                      <a16:creationId xmlns:a16="http://schemas.microsoft.com/office/drawing/2014/main" id="{9242CB5C-97CB-473F-AC7F-36D1391A832A}"/>
                    </a:ext>
                  </a:extLst>
                </p:cNvPr>
                <p:cNvSpPr txBox="1"/>
                <p:nvPr/>
              </p:nvSpPr>
              <p:spPr>
                <a:xfrm>
                  <a:off x="6305864" y="3107923"/>
                  <a:ext cx="88734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1"/>
                      </a:solidFill>
                      <a:effectLst/>
                      <a:uLnTx/>
                      <a:uFillTx/>
                      <a:latin typeface="Calibri" panose="020F0502020204030204"/>
                      <a:ea typeface="+mn-ea"/>
                      <a:cs typeface="+mn-cs"/>
                    </a:rPr>
                    <a:t>AC</a:t>
                  </a:r>
                </a:p>
              </p:txBody>
            </p:sp>
            <p:sp>
              <p:nvSpPr>
                <p:cNvPr id="49" name="Freeform: Shape 48">
                  <a:extLst>
                    <a:ext uri="{FF2B5EF4-FFF2-40B4-BE49-F238E27FC236}">
                      <a16:creationId xmlns:a16="http://schemas.microsoft.com/office/drawing/2014/main" id="{6777BB19-7244-46AD-8F51-677F082B5981}"/>
                    </a:ext>
                  </a:extLst>
                </p:cNvPr>
                <p:cNvSpPr/>
                <p:nvPr/>
              </p:nvSpPr>
              <p:spPr>
                <a:xfrm flipH="1">
                  <a:off x="3079031" y="3240618"/>
                  <a:ext cx="3292553"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chemeClr val="accent1"/>
                    </a:solidFill>
                    <a:effectLst/>
                    <a:uLnTx/>
                    <a:uFillTx/>
                    <a:latin typeface="Calibri" panose="020F0502020204030204"/>
                    <a:ea typeface="+mn-ea"/>
                    <a:cs typeface="+mn-cs"/>
                  </a:endParaRPr>
                </a:p>
              </p:txBody>
            </p:sp>
            <p:sp>
              <p:nvSpPr>
                <p:cNvPr id="50" name="Freeform: Shape 49">
                  <a:extLst>
                    <a:ext uri="{FF2B5EF4-FFF2-40B4-BE49-F238E27FC236}">
                      <a16:creationId xmlns:a16="http://schemas.microsoft.com/office/drawing/2014/main" id="{D1C2D261-88D2-40FB-B839-227049ECF145}"/>
                    </a:ext>
                  </a:extLst>
                </p:cNvPr>
                <p:cNvSpPr/>
                <p:nvPr/>
              </p:nvSpPr>
              <p:spPr>
                <a:xfrm>
                  <a:off x="3344306" y="2620370"/>
                  <a:ext cx="2403364" cy="2186633"/>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51" name="TextBox 50">
                  <a:extLst>
                    <a:ext uri="{FF2B5EF4-FFF2-40B4-BE49-F238E27FC236}">
                      <a16:creationId xmlns:a16="http://schemas.microsoft.com/office/drawing/2014/main" id="{5BCEEE18-8A30-487A-9AEA-FAF3A0147726}"/>
                    </a:ext>
                  </a:extLst>
                </p:cNvPr>
                <p:cNvSpPr txBox="1"/>
                <p:nvPr/>
              </p:nvSpPr>
              <p:spPr>
                <a:xfrm>
                  <a:off x="5721295" y="2382299"/>
                  <a:ext cx="887345" cy="40615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5"/>
                      </a:solidFill>
                      <a:effectLst/>
                      <a:uLnTx/>
                      <a:uFillTx/>
                      <a:latin typeface="Calibri" panose="020F0502020204030204"/>
                      <a:ea typeface="+mn-ea"/>
                      <a:cs typeface="+mn-cs"/>
                    </a:rPr>
                    <a:t>MC</a:t>
                  </a:r>
                </a:p>
              </p:txBody>
            </p:sp>
          </p:grpSp>
          <p:grpSp>
            <p:nvGrpSpPr>
              <p:cNvPr id="43" name="Group 42">
                <a:extLst>
                  <a:ext uri="{FF2B5EF4-FFF2-40B4-BE49-F238E27FC236}">
                    <a16:creationId xmlns:a16="http://schemas.microsoft.com/office/drawing/2014/main" id="{DBBE8A2D-88DC-41E9-B068-FA74449CCF1A}"/>
                  </a:ext>
                </a:extLst>
              </p:cNvPr>
              <p:cNvGrpSpPr/>
              <p:nvPr/>
            </p:nvGrpSpPr>
            <p:grpSpPr>
              <a:xfrm>
                <a:off x="3002324" y="2297366"/>
                <a:ext cx="4256606" cy="3428180"/>
                <a:chOff x="738775" y="572033"/>
                <a:chExt cx="3027676" cy="3004774"/>
              </a:xfrm>
            </p:grpSpPr>
            <p:cxnSp>
              <p:nvCxnSpPr>
                <p:cNvPr id="44" name="Straight Connector 43">
                  <a:extLst>
                    <a:ext uri="{FF2B5EF4-FFF2-40B4-BE49-F238E27FC236}">
                      <a16:creationId xmlns:a16="http://schemas.microsoft.com/office/drawing/2014/main" id="{431ECD4E-47A2-4DB3-B8BF-6CE111BB1C1E}"/>
                    </a:ext>
                  </a:extLst>
                </p:cNvPr>
                <p:cNvCxnSpPr>
                  <a:cxnSpLocks/>
                </p:cNvCxnSpPr>
                <p:nvPr/>
              </p:nvCxnSpPr>
              <p:spPr>
                <a:xfrm>
                  <a:off x="738775" y="572033"/>
                  <a:ext cx="2604813" cy="262957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2B3BE9CF-DE77-4674-B0F1-53596F59678A}"/>
                    </a:ext>
                  </a:extLst>
                </p:cNvPr>
                <p:cNvSpPr txBox="1"/>
                <p:nvPr/>
              </p:nvSpPr>
              <p:spPr>
                <a:xfrm>
                  <a:off x="3025627" y="2550122"/>
                  <a:ext cx="740824" cy="6789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 = AR</a:t>
                  </a:r>
                </a:p>
              </p:txBody>
            </p:sp>
            <p:cxnSp>
              <p:nvCxnSpPr>
                <p:cNvPr id="46" name="Straight Connector 45">
                  <a:extLst>
                    <a:ext uri="{FF2B5EF4-FFF2-40B4-BE49-F238E27FC236}">
                      <a16:creationId xmlns:a16="http://schemas.microsoft.com/office/drawing/2014/main" id="{32E53E5D-EDD2-48D7-AA3F-8BE585CFFC1C}"/>
                    </a:ext>
                  </a:extLst>
                </p:cNvPr>
                <p:cNvCxnSpPr>
                  <a:cxnSpLocks/>
                </p:cNvCxnSpPr>
                <p:nvPr/>
              </p:nvCxnSpPr>
              <p:spPr>
                <a:xfrm>
                  <a:off x="762089" y="618541"/>
                  <a:ext cx="1483754" cy="295826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07B20DCA-A956-46A1-A704-C4DEF7136438}"/>
                    </a:ext>
                  </a:extLst>
                </p:cNvPr>
                <p:cNvSpPr txBox="1"/>
                <p:nvPr/>
              </p:nvSpPr>
              <p:spPr>
                <a:xfrm>
                  <a:off x="1740331" y="3242582"/>
                  <a:ext cx="743045" cy="31822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MR</a:t>
                  </a:r>
                </a:p>
              </p:txBody>
            </p:sp>
          </p:grpSp>
        </p:grpSp>
        <p:cxnSp>
          <p:nvCxnSpPr>
            <p:cNvPr id="53" name="Straight Connector 52">
              <a:extLst>
                <a:ext uri="{FF2B5EF4-FFF2-40B4-BE49-F238E27FC236}">
                  <a16:creationId xmlns:a16="http://schemas.microsoft.com/office/drawing/2014/main" id="{F39277E9-8237-4735-A9A4-BD4A07984EF9}"/>
                </a:ext>
              </a:extLst>
            </p:cNvPr>
            <p:cNvCxnSpPr/>
            <p:nvPr/>
          </p:nvCxnSpPr>
          <p:spPr>
            <a:xfrm flipV="1">
              <a:off x="6263870" y="2783635"/>
              <a:ext cx="0" cy="958936"/>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E90EB91-4262-4107-BA55-CA21BAD7A4C1}"/>
                </a:ext>
              </a:extLst>
            </p:cNvPr>
            <p:cNvCxnSpPr/>
            <p:nvPr/>
          </p:nvCxnSpPr>
          <p:spPr>
            <a:xfrm flipV="1">
              <a:off x="4453816" y="2794306"/>
              <a:ext cx="1819642"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1F610BBA-2A1D-4201-B4E0-BA1122191F15}"/>
                </a:ext>
              </a:extLst>
            </p:cNvPr>
            <p:cNvSpPr txBox="1"/>
            <p:nvPr/>
          </p:nvSpPr>
          <p:spPr>
            <a:xfrm>
              <a:off x="5720911" y="3665185"/>
              <a:ext cx="1133913" cy="426311"/>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smtClean="0">
                  <a:ln>
                    <a:noFill/>
                  </a:ln>
                  <a:solidFill>
                    <a:prstClr val="black"/>
                  </a:solidFill>
                  <a:effectLst/>
                  <a:uLnTx/>
                  <a:uFillTx/>
                  <a:latin typeface="Calibri" panose="020F0502020204030204"/>
                  <a:ea typeface="+mn-ea"/>
                  <a:cs typeface="+mn-cs"/>
                </a:rPr>
                <a:t>q</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0" name="TextBox 59">
              <a:extLst>
                <a:ext uri="{FF2B5EF4-FFF2-40B4-BE49-F238E27FC236}">
                  <a16:creationId xmlns:a16="http://schemas.microsoft.com/office/drawing/2014/main" id="{4CB73344-DBC5-4EC0-938C-D3375FDB8FCB}"/>
                </a:ext>
              </a:extLst>
            </p:cNvPr>
            <p:cNvSpPr txBox="1"/>
            <p:nvPr/>
          </p:nvSpPr>
          <p:spPr>
            <a:xfrm>
              <a:off x="3638705" y="2556325"/>
              <a:ext cx="1133913" cy="426311"/>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dirty="0">
                  <a:solidFill>
                    <a:prstClr val="black"/>
                  </a:solidFill>
                  <a:latin typeface="Calibri" panose="020F0502020204030204"/>
                </a:rPr>
                <a:t>c/p</a:t>
              </a:r>
              <a:endParaRPr kumimoji="0" lang="en-GB" sz="2000" b="1" i="0" u="none" strike="noStrike" kern="1200" cap="none" spc="0" normalizeH="0" baseline="0" noProof="0" dirty="0">
                <a:ln>
                  <a:noFill/>
                </a:ln>
                <a:solidFill>
                  <a:prstClr val="black"/>
                </a:solidFill>
                <a:effectLst/>
                <a:uLnTx/>
                <a:uFillTx/>
                <a:latin typeface="Calibri" panose="020F0502020204030204"/>
              </a:endParaRPr>
            </a:p>
          </p:txBody>
        </p:sp>
      </p:grpSp>
      <p:grpSp>
        <p:nvGrpSpPr>
          <p:cNvPr id="56" name="Group 55">
            <a:extLst>
              <a:ext uri="{FF2B5EF4-FFF2-40B4-BE49-F238E27FC236}">
                <a16:creationId xmlns:a16="http://schemas.microsoft.com/office/drawing/2014/main" id="{9F9C0331-DEE1-40B2-98EB-C1A5AF51F879}"/>
              </a:ext>
            </a:extLst>
          </p:cNvPr>
          <p:cNvGrpSpPr/>
          <p:nvPr/>
        </p:nvGrpSpPr>
        <p:grpSpPr>
          <a:xfrm>
            <a:off x="5189830" y="385246"/>
            <a:ext cx="5015228" cy="3058091"/>
            <a:chOff x="3739068" y="1187508"/>
            <a:chExt cx="5015228" cy="3058091"/>
          </a:xfrm>
        </p:grpSpPr>
        <p:grpSp>
          <p:nvGrpSpPr>
            <p:cNvPr id="57" name="Group 56">
              <a:extLst>
                <a:ext uri="{FF2B5EF4-FFF2-40B4-BE49-F238E27FC236}">
                  <a16:creationId xmlns:a16="http://schemas.microsoft.com/office/drawing/2014/main" id="{D78654C8-F61D-43FA-BAF4-F7666825514E}"/>
                </a:ext>
              </a:extLst>
            </p:cNvPr>
            <p:cNvGrpSpPr/>
            <p:nvPr/>
          </p:nvGrpSpPr>
          <p:grpSpPr>
            <a:xfrm>
              <a:off x="3808938" y="1187508"/>
              <a:ext cx="4945358" cy="3058091"/>
              <a:chOff x="2262769" y="1823398"/>
              <a:chExt cx="5671409" cy="4127236"/>
            </a:xfrm>
          </p:grpSpPr>
          <p:sp>
            <p:nvSpPr>
              <p:cNvPr id="69" name="Rectangle 68">
                <a:extLst>
                  <a:ext uri="{FF2B5EF4-FFF2-40B4-BE49-F238E27FC236}">
                    <a16:creationId xmlns:a16="http://schemas.microsoft.com/office/drawing/2014/main" id="{BEBD70B4-C85E-4DA4-8A06-B63517B53F6D}"/>
                  </a:ext>
                </a:extLst>
              </p:cNvPr>
              <p:cNvSpPr/>
              <p:nvPr/>
            </p:nvSpPr>
            <p:spPr>
              <a:xfrm>
                <a:off x="2400374" y="1823398"/>
                <a:ext cx="5533804" cy="4127236"/>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cxnSp>
            <p:nvCxnSpPr>
              <p:cNvPr id="70" name="Straight Connector 69">
                <a:extLst>
                  <a:ext uri="{FF2B5EF4-FFF2-40B4-BE49-F238E27FC236}">
                    <a16:creationId xmlns:a16="http://schemas.microsoft.com/office/drawing/2014/main" id="{BAF24D99-9B8D-411A-8915-270BCB0F111B}"/>
                  </a:ext>
                </a:extLst>
              </p:cNvPr>
              <p:cNvCxnSpPr>
                <a:cxnSpLocks/>
              </p:cNvCxnSpPr>
              <p:nvPr/>
            </p:nvCxnSpPr>
            <p:spPr>
              <a:xfrm>
                <a:off x="2992016" y="1925658"/>
                <a:ext cx="0" cy="3349776"/>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3EE403EA-1C1D-44C8-A565-82B416C05B72}"/>
                  </a:ext>
                </a:extLst>
              </p:cNvPr>
              <p:cNvCxnSpPr>
                <a:cxnSpLocks/>
              </p:cNvCxnSpPr>
              <p:nvPr/>
            </p:nvCxnSpPr>
            <p:spPr>
              <a:xfrm>
                <a:off x="2992016" y="5275454"/>
                <a:ext cx="4266913" cy="1645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16A98A9C-3A10-4B52-8EC0-B699B6B50351}"/>
                  </a:ext>
                </a:extLst>
              </p:cNvPr>
              <p:cNvSpPr txBox="1"/>
              <p:nvPr/>
            </p:nvSpPr>
            <p:spPr>
              <a:xfrm>
                <a:off x="6395154" y="5223505"/>
                <a:ext cx="1300388" cy="539993"/>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73" name="TextBox 72">
                <a:extLst>
                  <a:ext uri="{FF2B5EF4-FFF2-40B4-BE49-F238E27FC236}">
                    <a16:creationId xmlns:a16="http://schemas.microsoft.com/office/drawing/2014/main" id="{C8C562A2-CFCB-4478-9808-70FB6661F56F}"/>
                  </a:ext>
                </a:extLst>
              </p:cNvPr>
              <p:cNvSpPr txBox="1"/>
              <p:nvPr/>
            </p:nvSpPr>
            <p:spPr>
              <a:xfrm>
                <a:off x="2262769" y="1925658"/>
                <a:ext cx="886997" cy="539993"/>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C/R</a:t>
                </a:r>
              </a:p>
            </p:txBody>
          </p:sp>
          <p:grpSp>
            <p:nvGrpSpPr>
              <p:cNvPr id="74" name="Group 73">
                <a:extLst>
                  <a:ext uri="{FF2B5EF4-FFF2-40B4-BE49-F238E27FC236}">
                    <a16:creationId xmlns:a16="http://schemas.microsoft.com/office/drawing/2014/main" id="{34BAE00E-9EAA-42F9-BDDE-8A3E0C7A23C1}"/>
                  </a:ext>
                </a:extLst>
              </p:cNvPr>
              <p:cNvGrpSpPr/>
              <p:nvPr/>
            </p:nvGrpSpPr>
            <p:grpSpPr>
              <a:xfrm>
                <a:off x="3079031" y="2382299"/>
                <a:ext cx="3585396" cy="2424704"/>
                <a:chOff x="3079031" y="2382299"/>
                <a:chExt cx="4114178" cy="2424704"/>
              </a:xfrm>
            </p:grpSpPr>
            <p:sp>
              <p:nvSpPr>
                <p:cNvPr id="80" name="TextBox 79">
                  <a:extLst>
                    <a:ext uri="{FF2B5EF4-FFF2-40B4-BE49-F238E27FC236}">
                      <a16:creationId xmlns:a16="http://schemas.microsoft.com/office/drawing/2014/main" id="{A525F13F-7161-4A94-8E88-FAA1A12B4261}"/>
                    </a:ext>
                  </a:extLst>
                </p:cNvPr>
                <p:cNvSpPr txBox="1"/>
                <p:nvPr/>
              </p:nvSpPr>
              <p:spPr>
                <a:xfrm>
                  <a:off x="6305864" y="3107923"/>
                  <a:ext cx="88734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1"/>
                      </a:solidFill>
                      <a:effectLst/>
                      <a:uLnTx/>
                      <a:uFillTx/>
                      <a:latin typeface="Calibri" panose="020F0502020204030204"/>
                      <a:ea typeface="+mn-ea"/>
                      <a:cs typeface="+mn-cs"/>
                    </a:rPr>
                    <a:t>AC</a:t>
                  </a:r>
                </a:p>
              </p:txBody>
            </p:sp>
            <p:sp>
              <p:nvSpPr>
                <p:cNvPr id="81" name="Freeform: Shape 80">
                  <a:extLst>
                    <a:ext uri="{FF2B5EF4-FFF2-40B4-BE49-F238E27FC236}">
                      <a16:creationId xmlns:a16="http://schemas.microsoft.com/office/drawing/2014/main" id="{F343CE90-A53E-4919-BFCE-A0EEFC787610}"/>
                    </a:ext>
                  </a:extLst>
                </p:cNvPr>
                <p:cNvSpPr/>
                <p:nvPr/>
              </p:nvSpPr>
              <p:spPr>
                <a:xfrm flipH="1">
                  <a:off x="3079031" y="3240618"/>
                  <a:ext cx="3292553"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chemeClr val="accent1"/>
                    </a:solidFill>
                    <a:effectLst/>
                    <a:uLnTx/>
                    <a:uFillTx/>
                    <a:latin typeface="Calibri" panose="020F0502020204030204"/>
                    <a:ea typeface="+mn-ea"/>
                    <a:cs typeface="+mn-cs"/>
                  </a:endParaRPr>
                </a:p>
              </p:txBody>
            </p:sp>
            <p:sp>
              <p:nvSpPr>
                <p:cNvPr id="82" name="Freeform: Shape 81">
                  <a:extLst>
                    <a:ext uri="{FF2B5EF4-FFF2-40B4-BE49-F238E27FC236}">
                      <a16:creationId xmlns:a16="http://schemas.microsoft.com/office/drawing/2014/main" id="{3C0E206F-185D-4ECA-A7C7-9C9C0A7D487B}"/>
                    </a:ext>
                  </a:extLst>
                </p:cNvPr>
                <p:cNvSpPr/>
                <p:nvPr/>
              </p:nvSpPr>
              <p:spPr>
                <a:xfrm>
                  <a:off x="3344306" y="2620370"/>
                  <a:ext cx="2403364" cy="2186633"/>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83" name="TextBox 82">
                  <a:extLst>
                    <a:ext uri="{FF2B5EF4-FFF2-40B4-BE49-F238E27FC236}">
                      <a16:creationId xmlns:a16="http://schemas.microsoft.com/office/drawing/2014/main" id="{63BE2125-96BA-4391-9996-70CCFEB663BB}"/>
                    </a:ext>
                  </a:extLst>
                </p:cNvPr>
                <p:cNvSpPr txBox="1"/>
                <p:nvPr/>
              </p:nvSpPr>
              <p:spPr>
                <a:xfrm>
                  <a:off x="5721295" y="2382299"/>
                  <a:ext cx="887345" cy="40615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5"/>
                      </a:solidFill>
                      <a:effectLst/>
                      <a:uLnTx/>
                      <a:uFillTx/>
                      <a:latin typeface="Calibri" panose="020F0502020204030204"/>
                      <a:ea typeface="+mn-ea"/>
                      <a:cs typeface="+mn-cs"/>
                    </a:rPr>
                    <a:t>MC</a:t>
                  </a:r>
                </a:p>
              </p:txBody>
            </p:sp>
          </p:grpSp>
          <p:grpSp>
            <p:nvGrpSpPr>
              <p:cNvPr id="75" name="Group 74">
                <a:extLst>
                  <a:ext uri="{FF2B5EF4-FFF2-40B4-BE49-F238E27FC236}">
                    <a16:creationId xmlns:a16="http://schemas.microsoft.com/office/drawing/2014/main" id="{1CFF49CC-1043-40AD-A548-C7B6BFDC8D6C}"/>
                  </a:ext>
                </a:extLst>
              </p:cNvPr>
              <p:cNvGrpSpPr/>
              <p:nvPr/>
            </p:nvGrpSpPr>
            <p:grpSpPr>
              <a:xfrm>
                <a:off x="3002324" y="2297366"/>
                <a:ext cx="4256606" cy="3468298"/>
                <a:chOff x="738775" y="572033"/>
                <a:chExt cx="3027676" cy="3039937"/>
              </a:xfrm>
            </p:grpSpPr>
            <p:cxnSp>
              <p:nvCxnSpPr>
                <p:cNvPr id="76" name="Straight Connector 75">
                  <a:extLst>
                    <a:ext uri="{FF2B5EF4-FFF2-40B4-BE49-F238E27FC236}">
                      <a16:creationId xmlns:a16="http://schemas.microsoft.com/office/drawing/2014/main" id="{42651AEA-A624-4D86-B0B4-ED693216B22F}"/>
                    </a:ext>
                  </a:extLst>
                </p:cNvPr>
                <p:cNvCxnSpPr>
                  <a:cxnSpLocks/>
                </p:cNvCxnSpPr>
                <p:nvPr/>
              </p:nvCxnSpPr>
              <p:spPr>
                <a:xfrm>
                  <a:off x="738775" y="572033"/>
                  <a:ext cx="2604813" cy="262957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5F9FDAFE-7214-4146-BC1D-5CA76B4D4EFE}"/>
                    </a:ext>
                  </a:extLst>
                </p:cNvPr>
                <p:cNvSpPr txBox="1"/>
                <p:nvPr/>
              </p:nvSpPr>
              <p:spPr>
                <a:xfrm>
                  <a:off x="3025627" y="2550122"/>
                  <a:ext cx="740824" cy="6789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 = AR</a:t>
                  </a:r>
                </a:p>
              </p:txBody>
            </p:sp>
            <p:cxnSp>
              <p:nvCxnSpPr>
                <p:cNvPr id="78" name="Straight Connector 77">
                  <a:extLst>
                    <a:ext uri="{FF2B5EF4-FFF2-40B4-BE49-F238E27FC236}">
                      <a16:creationId xmlns:a16="http://schemas.microsoft.com/office/drawing/2014/main" id="{C4EEDDFC-F9EE-420D-8606-22CDFC2DCD83}"/>
                    </a:ext>
                  </a:extLst>
                </p:cNvPr>
                <p:cNvCxnSpPr>
                  <a:cxnSpLocks/>
                </p:cNvCxnSpPr>
                <p:nvPr/>
              </p:nvCxnSpPr>
              <p:spPr>
                <a:xfrm>
                  <a:off x="762089" y="618541"/>
                  <a:ext cx="1483754" cy="295826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14A1C3C7-54A5-4FA5-9B3A-45508C61F517}"/>
                    </a:ext>
                  </a:extLst>
                </p:cNvPr>
                <p:cNvSpPr txBox="1"/>
                <p:nvPr/>
              </p:nvSpPr>
              <p:spPr>
                <a:xfrm>
                  <a:off x="2190658" y="3293744"/>
                  <a:ext cx="743045" cy="31822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chemeClr val="accent2"/>
                      </a:solidFill>
                      <a:effectLst/>
                      <a:uLnTx/>
                      <a:uFillTx/>
                      <a:latin typeface="Calibri" panose="020F0502020204030204"/>
                      <a:ea typeface="+mn-ea"/>
                      <a:cs typeface="+mn-cs"/>
                    </a:rPr>
                    <a:t>MR</a:t>
                  </a:r>
                </a:p>
              </p:txBody>
            </p:sp>
          </p:grpSp>
        </p:grpSp>
        <p:cxnSp>
          <p:nvCxnSpPr>
            <p:cNvPr id="62" name="Straight Connector 61">
              <a:extLst>
                <a:ext uri="{FF2B5EF4-FFF2-40B4-BE49-F238E27FC236}">
                  <a16:creationId xmlns:a16="http://schemas.microsoft.com/office/drawing/2014/main" id="{7D704F92-3F96-44F3-A6D8-634C1B72C469}"/>
                </a:ext>
              </a:extLst>
            </p:cNvPr>
            <p:cNvCxnSpPr/>
            <p:nvPr/>
          </p:nvCxnSpPr>
          <p:spPr>
            <a:xfrm flipV="1">
              <a:off x="6858000" y="2447777"/>
              <a:ext cx="0" cy="133200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AE9E73E8-0036-4DE6-98D2-B439A197F305}"/>
                </a:ext>
              </a:extLst>
            </p:cNvPr>
            <p:cNvCxnSpPr>
              <a:cxnSpLocks/>
            </p:cNvCxnSpPr>
            <p:nvPr/>
          </p:nvCxnSpPr>
          <p:spPr>
            <a:xfrm>
              <a:off x="4439430" y="3197929"/>
              <a:ext cx="2390386"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A0534BC3-08B3-4914-B97B-31B04BC459AB}"/>
                </a:ext>
              </a:extLst>
            </p:cNvPr>
            <p:cNvCxnSpPr/>
            <p:nvPr/>
          </p:nvCxnSpPr>
          <p:spPr>
            <a:xfrm flipV="1">
              <a:off x="4453816" y="2445309"/>
              <a:ext cx="2376000"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0A499885-5C8E-476E-8A6E-E4637DC57D5D}"/>
                </a:ext>
              </a:extLst>
            </p:cNvPr>
            <p:cNvSpPr txBox="1"/>
            <p:nvPr/>
          </p:nvSpPr>
          <p:spPr>
            <a:xfrm>
              <a:off x="6287998" y="3696902"/>
              <a:ext cx="113391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q</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6" name="TextBox 65">
              <a:extLst>
                <a:ext uri="{FF2B5EF4-FFF2-40B4-BE49-F238E27FC236}">
                  <a16:creationId xmlns:a16="http://schemas.microsoft.com/office/drawing/2014/main" id="{CF3D4BEF-58C5-4373-87FF-F4F461010C6F}"/>
                </a:ext>
              </a:extLst>
            </p:cNvPr>
            <p:cNvSpPr txBox="1"/>
            <p:nvPr/>
          </p:nvSpPr>
          <p:spPr>
            <a:xfrm>
              <a:off x="3739068" y="2942939"/>
              <a:ext cx="113391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noProof="0" dirty="0">
                  <a:solidFill>
                    <a:prstClr val="black"/>
                  </a:solidFill>
                  <a:latin typeface="Calibri" panose="020F0502020204030204"/>
                </a:rPr>
                <a:t>p</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7" name="TextBox 66">
              <a:extLst>
                <a:ext uri="{FF2B5EF4-FFF2-40B4-BE49-F238E27FC236}">
                  <a16:creationId xmlns:a16="http://schemas.microsoft.com/office/drawing/2014/main" id="{EAF48F6C-263D-4CCA-AE6D-FA7C8A02A050}"/>
                </a:ext>
              </a:extLst>
            </p:cNvPr>
            <p:cNvSpPr txBox="1"/>
            <p:nvPr/>
          </p:nvSpPr>
          <p:spPr>
            <a:xfrm>
              <a:off x="3739068" y="2196665"/>
              <a:ext cx="1133913"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c</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8" name="Rectangle 67">
              <a:extLst>
                <a:ext uri="{FF2B5EF4-FFF2-40B4-BE49-F238E27FC236}">
                  <a16:creationId xmlns:a16="http://schemas.microsoft.com/office/drawing/2014/main" id="{70BA1663-17FB-4A09-B5DE-FF31FDF2014D}"/>
                </a:ext>
              </a:extLst>
            </p:cNvPr>
            <p:cNvSpPr/>
            <p:nvPr/>
          </p:nvSpPr>
          <p:spPr>
            <a:xfrm>
              <a:off x="4425186" y="2440198"/>
              <a:ext cx="2441803" cy="774578"/>
            </a:xfrm>
            <a:prstGeom prst="rect">
              <a:avLst/>
            </a:prstGeom>
            <a:solidFill>
              <a:schemeClr val="accent3">
                <a:lumMod val="40000"/>
                <a:lumOff val="6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79082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
                                            <p:txEl>
                                              <p:pRg st="0" end="0"/>
                                            </p:txEl>
                                          </p:spTgt>
                                        </p:tgtEl>
                                        <p:attrNameLst>
                                          <p:attrName>style.visibility</p:attrName>
                                        </p:attrNameLst>
                                      </p:cBhvr>
                                      <p:to>
                                        <p:strVal val="visible"/>
                                      </p:to>
                                    </p:set>
                                    <p:animEffect transition="in" filter="fade">
                                      <p:cBhvr>
                                        <p:cTn id="7" dur="500"/>
                                        <p:tgtEl>
                                          <p:spTgt spid="5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2">
                                            <p:txEl>
                                              <p:pRg st="6" end="6"/>
                                            </p:txEl>
                                          </p:spTgt>
                                        </p:tgtEl>
                                        <p:attrNameLst>
                                          <p:attrName>style.visibility</p:attrName>
                                        </p:attrNameLst>
                                      </p:cBhvr>
                                      <p:to>
                                        <p:strVal val="visible"/>
                                      </p:to>
                                    </p:set>
                                    <p:animEffect transition="in" filter="fade">
                                      <p:cBhvr>
                                        <p:cTn id="17" dur="500"/>
                                        <p:tgtEl>
                                          <p:spTgt spid="5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fontScale="90000"/>
          </a:bodyPr>
          <a:lstStyle/>
          <a:p>
            <a:pPr algn="l"/>
            <a:r>
              <a:rPr lang="en-GB" dirty="0">
                <a:solidFill>
                  <a:schemeClr val="bg1"/>
                </a:solidFill>
              </a:rPr>
              <a:t>Short Run &amp; Long Run Shut-down Points</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Profits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23236" y="271410"/>
            <a:ext cx="4479483" cy="4479483"/>
          </a:xfrm>
          <a:prstGeom prst="rect">
            <a:avLst/>
          </a:prstGeom>
        </p:spPr>
      </p:pic>
    </p:spTree>
    <p:extLst>
      <p:ext uri="{BB962C8B-B14F-4D97-AF65-F5344CB8AC3E}">
        <p14:creationId xmlns:p14="http://schemas.microsoft.com/office/powerpoint/2010/main" val="1051832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lnSpcReduction="10000"/>
          </a:bodyPr>
          <a:lstStyle/>
          <a:p>
            <a:pPr marL="0" indent="0" algn="ctr">
              <a:buNone/>
            </a:pPr>
            <a:r>
              <a:rPr lang="en-GB" u="sng" dirty="0"/>
              <a:t>Short Run &amp; Long Run Shut-down Points</a:t>
            </a:r>
          </a:p>
          <a:p>
            <a:pPr marL="0" indent="0">
              <a:buNone/>
            </a:pPr>
            <a:r>
              <a:rPr lang="en-GB" b="1" dirty="0">
                <a:solidFill>
                  <a:srgbClr val="FF0000"/>
                </a:solidFill>
              </a:rPr>
              <a:t>Long run shut down condition:</a:t>
            </a:r>
            <a:r>
              <a:rPr lang="en-GB" dirty="0"/>
              <a:t> A firm that makes losses into the long run cannot stay open as it will only continue to lose money</a:t>
            </a:r>
          </a:p>
          <a:p>
            <a:pPr marL="457200" lvl="1" indent="0">
              <a:buNone/>
            </a:pPr>
            <a:r>
              <a:rPr lang="en-GB" b="1" dirty="0">
                <a:solidFill>
                  <a:schemeClr val="accent3"/>
                </a:solidFill>
              </a:rPr>
              <a:t>Algebraically: </a:t>
            </a:r>
            <a:r>
              <a:rPr lang="en-GB" dirty="0"/>
              <a:t>AC &gt; P [</a:t>
            </a:r>
            <a:r>
              <a:rPr lang="en-GB" dirty="0">
                <a:solidFill>
                  <a:schemeClr val="accent3"/>
                </a:solidFill>
              </a:rPr>
              <a:t>Long run shut down point: </a:t>
            </a:r>
            <a:r>
              <a:rPr lang="en-GB" dirty="0"/>
              <a:t>P = AC (normal profits)]</a:t>
            </a:r>
          </a:p>
          <a:p>
            <a:pPr marL="0" indent="0">
              <a:buNone/>
            </a:pPr>
            <a:r>
              <a:rPr lang="en-GB" b="1" dirty="0">
                <a:solidFill>
                  <a:schemeClr val="accent1"/>
                </a:solidFill>
              </a:rPr>
              <a:t>Diagram:</a:t>
            </a:r>
            <a:r>
              <a:rPr lang="en-GB" dirty="0"/>
              <a:t> This occurs should the firms average cost be greater than its average revenue at all points, meaning that the firm cannot make supernormal profit at any quantity</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sz="4400" dirty="0"/>
          </a:p>
          <a:p>
            <a:pPr marL="457200" lvl="1" indent="0">
              <a:buNone/>
            </a:pPr>
            <a:r>
              <a:rPr lang="en-GB" dirty="0"/>
              <a:t>The firm makes subnormal profit as shown by the red rectangle</a:t>
            </a:r>
          </a:p>
          <a:p>
            <a:pPr marL="457200" lvl="1" indent="0">
              <a:buNone/>
            </a:pPr>
            <a:r>
              <a:rPr lang="en-GB" dirty="0"/>
              <a:t>Even producing at MR = </a:t>
            </a:r>
            <a:r>
              <a:rPr lang="en-GB" dirty="0" smtClean="0"/>
              <a:t>MC (</a:t>
            </a:r>
            <a:r>
              <a:rPr lang="en-GB" dirty="0" err="1" smtClean="0"/>
              <a:t>q</a:t>
            </a:r>
            <a:r>
              <a:rPr lang="en-GB" baseline="30000" dirty="0" err="1" smtClean="0"/>
              <a:t>LM</a:t>
            </a:r>
            <a:r>
              <a:rPr lang="en-GB" dirty="0" smtClean="0"/>
              <a:t>) </a:t>
            </a:r>
            <a:r>
              <a:rPr lang="en-GB" dirty="0"/>
              <a:t>doesn’t provide supernormal profits, just the closest to normal profit the firm can </a:t>
            </a:r>
            <a:r>
              <a:rPr lang="en-GB" dirty="0" smtClean="0"/>
              <a:t>get, i.e. </a:t>
            </a:r>
            <a:r>
              <a:rPr lang="en-GB" dirty="0"/>
              <a:t>Loss minimisation</a:t>
            </a:r>
          </a:p>
        </p:txBody>
      </p:sp>
      <p:grpSp>
        <p:nvGrpSpPr>
          <p:cNvPr id="5" name="Group 4">
            <a:extLst>
              <a:ext uri="{FF2B5EF4-FFF2-40B4-BE49-F238E27FC236}">
                <a16:creationId xmlns:a16="http://schemas.microsoft.com/office/drawing/2014/main" id="{E2947418-4A90-4C43-B82C-9BA9B371CEE9}"/>
              </a:ext>
            </a:extLst>
          </p:cNvPr>
          <p:cNvGrpSpPr/>
          <p:nvPr/>
        </p:nvGrpSpPr>
        <p:grpSpPr>
          <a:xfrm>
            <a:off x="3346533" y="2392894"/>
            <a:ext cx="5498933" cy="3290456"/>
            <a:chOff x="2475015" y="2295342"/>
            <a:chExt cx="4949720" cy="3578751"/>
          </a:xfrm>
        </p:grpSpPr>
        <p:grpSp>
          <p:nvGrpSpPr>
            <p:cNvPr id="7" name="Group 6">
              <a:extLst>
                <a:ext uri="{FF2B5EF4-FFF2-40B4-BE49-F238E27FC236}">
                  <a16:creationId xmlns:a16="http://schemas.microsoft.com/office/drawing/2014/main" id="{6C924D76-7AB7-4988-B169-96FBCF04B461}"/>
                </a:ext>
              </a:extLst>
            </p:cNvPr>
            <p:cNvGrpSpPr/>
            <p:nvPr/>
          </p:nvGrpSpPr>
          <p:grpSpPr>
            <a:xfrm>
              <a:off x="2475015" y="2295342"/>
              <a:ext cx="4949720" cy="3578751"/>
              <a:chOff x="2475015" y="2295342"/>
              <a:chExt cx="4949720" cy="3578751"/>
            </a:xfrm>
          </p:grpSpPr>
          <p:grpSp>
            <p:nvGrpSpPr>
              <p:cNvPr id="9" name="Group 8">
                <a:extLst>
                  <a:ext uri="{FF2B5EF4-FFF2-40B4-BE49-F238E27FC236}">
                    <a16:creationId xmlns:a16="http://schemas.microsoft.com/office/drawing/2014/main" id="{796E55B5-187B-465E-AC8E-EBD36D4208D2}"/>
                  </a:ext>
                </a:extLst>
              </p:cNvPr>
              <p:cNvGrpSpPr/>
              <p:nvPr/>
            </p:nvGrpSpPr>
            <p:grpSpPr>
              <a:xfrm>
                <a:off x="2475015" y="2295342"/>
                <a:ext cx="4949720" cy="3578751"/>
                <a:chOff x="2278337" y="2267206"/>
                <a:chExt cx="5037182" cy="3578751"/>
              </a:xfrm>
            </p:grpSpPr>
            <p:sp>
              <p:nvSpPr>
                <p:cNvPr id="13" name="Rectangle 12">
                  <a:extLst>
                    <a:ext uri="{FF2B5EF4-FFF2-40B4-BE49-F238E27FC236}">
                      <a16:creationId xmlns:a16="http://schemas.microsoft.com/office/drawing/2014/main" id="{7FB9950D-A806-4A10-82E4-392CC3954A9C}"/>
                    </a:ext>
                  </a:extLst>
                </p:cNvPr>
                <p:cNvSpPr/>
                <p:nvPr/>
              </p:nvSpPr>
              <p:spPr>
                <a:xfrm>
                  <a:off x="2385048" y="2267206"/>
                  <a:ext cx="4828261" cy="3578751"/>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CCECFF"/>
                    </a:solidFill>
                    <a:effectLst/>
                    <a:uLnTx/>
                    <a:uFillTx/>
                    <a:latin typeface="Calibri" panose="020F0502020204030204"/>
                    <a:ea typeface="+mn-ea"/>
                    <a:cs typeface="+mn-cs"/>
                  </a:endParaRPr>
                </a:p>
              </p:txBody>
            </p:sp>
            <p:cxnSp>
              <p:nvCxnSpPr>
                <p:cNvPr id="14" name="Straight Connector 13">
                  <a:extLst>
                    <a:ext uri="{FF2B5EF4-FFF2-40B4-BE49-F238E27FC236}">
                      <a16:creationId xmlns:a16="http://schemas.microsoft.com/office/drawing/2014/main" id="{40089F76-1721-4F98-8603-7F9729CEB9BF}"/>
                    </a:ext>
                  </a:extLst>
                </p:cNvPr>
                <p:cNvCxnSpPr>
                  <a:cxnSpLocks/>
                </p:cNvCxnSpPr>
                <p:nvPr/>
              </p:nvCxnSpPr>
              <p:spPr>
                <a:xfrm>
                  <a:off x="2981783" y="2560553"/>
                  <a:ext cx="0" cy="272464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7EA4C45-739E-4E92-8E31-24BDD79248B9}"/>
                    </a:ext>
                  </a:extLst>
                </p:cNvPr>
                <p:cNvCxnSpPr>
                  <a:cxnSpLocks/>
                </p:cNvCxnSpPr>
                <p:nvPr/>
              </p:nvCxnSpPr>
              <p:spPr>
                <a:xfrm>
                  <a:off x="2992016" y="5275454"/>
                  <a:ext cx="3936855"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703F543F-435C-476C-9B5A-AD0104129121}"/>
                    </a:ext>
                  </a:extLst>
                </p:cNvPr>
                <p:cNvSpPr txBox="1"/>
                <p:nvPr/>
              </p:nvSpPr>
              <p:spPr>
                <a:xfrm>
                  <a:off x="6028837" y="5283680"/>
                  <a:ext cx="1184472"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Quantity</a:t>
                  </a:r>
                </a:p>
              </p:txBody>
            </p:sp>
            <p:sp>
              <p:nvSpPr>
                <p:cNvPr id="17" name="TextBox 16">
                  <a:extLst>
                    <a:ext uri="{FF2B5EF4-FFF2-40B4-BE49-F238E27FC236}">
                      <a16:creationId xmlns:a16="http://schemas.microsoft.com/office/drawing/2014/main" id="{CB64D5BC-3AD8-41FB-AE72-F7651EDA9E52}"/>
                    </a:ext>
                  </a:extLst>
                </p:cNvPr>
                <p:cNvSpPr txBox="1"/>
                <p:nvPr/>
              </p:nvSpPr>
              <p:spPr>
                <a:xfrm>
                  <a:off x="2278337" y="2439726"/>
                  <a:ext cx="886997" cy="413912"/>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C/R</a:t>
                  </a:r>
                </a:p>
              </p:txBody>
            </p:sp>
            <p:grpSp>
              <p:nvGrpSpPr>
                <p:cNvPr id="18" name="Group 17">
                  <a:extLst>
                    <a:ext uri="{FF2B5EF4-FFF2-40B4-BE49-F238E27FC236}">
                      <a16:creationId xmlns:a16="http://schemas.microsoft.com/office/drawing/2014/main" id="{CCD1D26A-3BBF-4E97-94E1-91047CB8180A}"/>
                    </a:ext>
                  </a:extLst>
                </p:cNvPr>
                <p:cNvGrpSpPr/>
                <p:nvPr/>
              </p:nvGrpSpPr>
              <p:grpSpPr>
                <a:xfrm>
                  <a:off x="3284436" y="2443604"/>
                  <a:ext cx="4031083" cy="2363399"/>
                  <a:chOff x="3314731" y="2443604"/>
                  <a:chExt cx="4625596" cy="2363399"/>
                </a:xfrm>
              </p:grpSpPr>
              <p:sp>
                <p:nvSpPr>
                  <p:cNvPr id="27" name="TextBox 26">
                    <a:extLst>
                      <a:ext uri="{FF2B5EF4-FFF2-40B4-BE49-F238E27FC236}">
                        <a16:creationId xmlns:a16="http://schemas.microsoft.com/office/drawing/2014/main" id="{BEA6A580-F517-4B5C-9567-5C61A915004B}"/>
                      </a:ext>
                    </a:extLst>
                  </p:cNvPr>
                  <p:cNvSpPr txBox="1"/>
                  <p:nvPr/>
                </p:nvSpPr>
                <p:spPr>
                  <a:xfrm>
                    <a:off x="7052982" y="2572776"/>
                    <a:ext cx="887345" cy="40011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0000FF"/>
                        </a:solidFill>
                        <a:effectLst/>
                        <a:uLnTx/>
                        <a:uFillTx/>
                        <a:latin typeface="Calibri" panose="020F0502020204030204"/>
                        <a:ea typeface="+mn-ea"/>
                        <a:cs typeface="+mn-cs"/>
                      </a:rPr>
                      <a:t>AC</a:t>
                    </a:r>
                  </a:p>
                </p:txBody>
              </p:sp>
              <p:sp>
                <p:nvSpPr>
                  <p:cNvPr id="28" name="Freeform: Shape 27">
                    <a:extLst>
                      <a:ext uri="{FF2B5EF4-FFF2-40B4-BE49-F238E27FC236}">
                        <a16:creationId xmlns:a16="http://schemas.microsoft.com/office/drawing/2014/main" id="{2679829B-C446-4556-B586-96C3CBEBF67E}"/>
                      </a:ext>
                    </a:extLst>
                  </p:cNvPr>
                  <p:cNvSpPr/>
                  <p:nvPr/>
                </p:nvSpPr>
                <p:spPr>
                  <a:xfrm flipH="1">
                    <a:off x="3328414" y="2677901"/>
                    <a:ext cx="3763546" cy="850403"/>
                  </a:xfrm>
                  <a:custGeom>
                    <a:avLst/>
                    <a:gdLst>
                      <a:gd name="connsiteX0" fmla="*/ 0 w 3030279"/>
                      <a:gd name="connsiteY0" fmla="*/ 0 h 1074687"/>
                      <a:gd name="connsiteX1" fmla="*/ 1297172 w 3030279"/>
                      <a:gd name="connsiteY1" fmla="*/ 1073889 h 1074687"/>
                      <a:gd name="connsiteX2" fmla="*/ 3030279 w 3030279"/>
                      <a:gd name="connsiteY2" fmla="*/ 138224 h 1074687"/>
                      <a:gd name="connsiteX0" fmla="*/ 0 w 3030279"/>
                      <a:gd name="connsiteY0" fmla="*/ 165946 h 1240331"/>
                      <a:gd name="connsiteX1" fmla="*/ 1297172 w 3030279"/>
                      <a:gd name="connsiteY1" fmla="*/ 1239835 h 1240331"/>
                      <a:gd name="connsiteX2" fmla="*/ 3030279 w 3030279"/>
                      <a:gd name="connsiteY2" fmla="*/ 0 h 1240331"/>
                    </a:gdLst>
                    <a:ahLst/>
                    <a:cxnLst>
                      <a:cxn ang="0">
                        <a:pos x="connsiteX0" y="connsiteY0"/>
                      </a:cxn>
                      <a:cxn ang="0">
                        <a:pos x="connsiteX1" y="connsiteY1"/>
                      </a:cxn>
                      <a:cxn ang="0">
                        <a:pos x="connsiteX2" y="connsiteY2"/>
                      </a:cxn>
                    </a:cxnLst>
                    <a:rect l="l" t="t" r="r" b="b"/>
                    <a:pathLst>
                      <a:path w="3030279" h="1240331">
                        <a:moveTo>
                          <a:pt x="0" y="165946"/>
                        </a:moveTo>
                        <a:cubicBezTo>
                          <a:pt x="396063" y="691372"/>
                          <a:pt x="792126" y="1216798"/>
                          <a:pt x="1297172" y="1239835"/>
                        </a:cubicBezTo>
                        <a:cubicBezTo>
                          <a:pt x="1802218" y="1262872"/>
                          <a:pt x="2416248" y="479351"/>
                          <a:pt x="3030279" y="0"/>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
                <p:nvSpPr>
                  <p:cNvPr id="29" name="Freeform: Shape 28">
                    <a:extLst>
                      <a:ext uri="{FF2B5EF4-FFF2-40B4-BE49-F238E27FC236}">
                        <a16:creationId xmlns:a16="http://schemas.microsoft.com/office/drawing/2014/main" id="{0754FAD5-B7F9-41F8-9303-03E4EA0302A4}"/>
                      </a:ext>
                    </a:extLst>
                  </p:cNvPr>
                  <p:cNvSpPr/>
                  <p:nvPr/>
                </p:nvSpPr>
                <p:spPr>
                  <a:xfrm>
                    <a:off x="3314731" y="2620370"/>
                    <a:ext cx="2522316" cy="2186633"/>
                  </a:xfrm>
                  <a:custGeom>
                    <a:avLst/>
                    <a:gdLst>
                      <a:gd name="connsiteX0" fmla="*/ 0 w 3220872"/>
                      <a:gd name="connsiteY0" fmla="*/ 1228299 h 2186633"/>
                      <a:gd name="connsiteX1" fmla="*/ 887105 w 3220872"/>
                      <a:gd name="connsiteY1" fmla="*/ 2183642 h 2186633"/>
                      <a:gd name="connsiteX2" fmla="*/ 2169994 w 3220872"/>
                      <a:gd name="connsiteY2" fmla="*/ 1473958 h 2186633"/>
                      <a:gd name="connsiteX3" fmla="*/ 3220872 w 3220872"/>
                      <a:gd name="connsiteY3" fmla="*/ 0 h 2186633"/>
                      <a:gd name="connsiteX4" fmla="*/ 3220872 w 3220872"/>
                      <a:gd name="connsiteY4" fmla="*/ 0 h 218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0872" h="2186633">
                        <a:moveTo>
                          <a:pt x="0" y="1228299"/>
                        </a:moveTo>
                        <a:cubicBezTo>
                          <a:pt x="262719" y="1685499"/>
                          <a:pt x="525439" y="2142699"/>
                          <a:pt x="887105" y="2183642"/>
                        </a:cubicBezTo>
                        <a:cubicBezTo>
                          <a:pt x="1248771" y="2224585"/>
                          <a:pt x="1781033" y="1837898"/>
                          <a:pt x="2169994" y="1473958"/>
                        </a:cubicBezTo>
                        <a:cubicBezTo>
                          <a:pt x="2558955" y="1110018"/>
                          <a:pt x="3220872" y="0"/>
                          <a:pt x="3220872" y="0"/>
                        </a:cubicBezTo>
                        <a:lnTo>
                          <a:pt x="3220872" y="0"/>
                        </a:lnTo>
                      </a:path>
                    </a:pathLst>
                  </a:cu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8F033A00-FAFE-42B9-A890-231173BBCB8B}"/>
                      </a:ext>
                    </a:extLst>
                  </p:cNvPr>
                  <p:cNvSpPr txBox="1"/>
                  <p:nvPr/>
                </p:nvSpPr>
                <p:spPr>
                  <a:xfrm>
                    <a:off x="5811231" y="2443604"/>
                    <a:ext cx="887345" cy="40615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9900FF"/>
                        </a:solidFill>
                        <a:effectLst/>
                        <a:uLnTx/>
                        <a:uFillTx/>
                        <a:latin typeface="Calibri" panose="020F0502020204030204"/>
                        <a:ea typeface="+mn-ea"/>
                        <a:cs typeface="+mn-cs"/>
                      </a:rPr>
                      <a:t>MC</a:t>
                    </a:r>
                  </a:p>
                </p:txBody>
              </p:sp>
            </p:grpSp>
            <p:grpSp>
              <p:nvGrpSpPr>
                <p:cNvPr id="19" name="Group 18">
                  <a:extLst>
                    <a:ext uri="{FF2B5EF4-FFF2-40B4-BE49-F238E27FC236}">
                      <a16:creationId xmlns:a16="http://schemas.microsoft.com/office/drawing/2014/main" id="{05911F39-0BFA-4311-9F68-AE3C88F74AEC}"/>
                    </a:ext>
                  </a:extLst>
                </p:cNvPr>
                <p:cNvGrpSpPr/>
                <p:nvPr/>
              </p:nvGrpSpPr>
              <p:grpSpPr>
                <a:xfrm>
                  <a:off x="2995065" y="2916931"/>
                  <a:ext cx="4263864" cy="2848733"/>
                  <a:chOff x="733612" y="1115077"/>
                  <a:chExt cx="3032839" cy="2496893"/>
                </a:xfrm>
              </p:grpSpPr>
              <p:cxnSp>
                <p:nvCxnSpPr>
                  <p:cNvPr id="23" name="Straight Connector 22">
                    <a:extLst>
                      <a:ext uri="{FF2B5EF4-FFF2-40B4-BE49-F238E27FC236}">
                        <a16:creationId xmlns:a16="http://schemas.microsoft.com/office/drawing/2014/main" id="{78210A89-11D8-48E7-855A-9461D0C2AD03}"/>
                      </a:ext>
                    </a:extLst>
                  </p:cNvPr>
                  <p:cNvCxnSpPr>
                    <a:cxnSpLocks/>
                  </p:cNvCxnSpPr>
                  <p:nvPr/>
                </p:nvCxnSpPr>
                <p:spPr>
                  <a:xfrm>
                    <a:off x="733612" y="1115077"/>
                    <a:ext cx="2609975" cy="20865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E77C098-71B4-4214-8499-5877986DD4FF}"/>
                      </a:ext>
                    </a:extLst>
                  </p:cNvPr>
                  <p:cNvSpPr txBox="1"/>
                  <p:nvPr/>
                </p:nvSpPr>
                <p:spPr>
                  <a:xfrm>
                    <a:off x="3025627" y="2626028"/>
                    <a:ext cx="740824" cy="67897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Calibri" panose="020F0502020204030204"/>
                        <a:ea typeface="+mn-ea"/>
                        <a:cs typeface="+mn-cs"/>
                      </a:rPr>
                      <a:t>D = AR</a:t>
                    </a:r>
                  </a:p>
                </p:txBody>
              </p:sp>
              <p:cxnSp>
                <p:nvCxnSpPr>
                  <p:cNvPr id="25" name="Straight Connector 24">
                    <a:extLst>
                      <a:ext uri="{FF2B5EF4-FFF2-40B4-BE49-F238E27FC236}">
                        <a16:creationId xmlns:a16="http://schemas.microsoft.com/office/drawing/2014/main" id="{FFF225FA-6745-471D-A23F-F45FEBB7634E}"/>
                      </a:ext>
                    </a:extLst>
                  </p:cNvPr>
                  <p:cNvCxnSpPr>
                    <a:cxnSpLocks/>
                  </p:cNvCxnSpPr>
                  <p:nvPr/>
                </p:nvCxnSpPr>
                <p:spPr>
                  <a:xfrm>
                    <a:off x="733613" y="1121174"/>
                    <a:ext cx="1512230" cy="2455633"/>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B1542DB3-03DA-4439-B5E0-7B37E3581444}"/>
                      </a:ext>
                    </a:extLst>
                  </p:cNvPr>
                  <p:cNvSpPr txBox="1"/>
                  <p:nvPr/>
                </p:nvSpPr>
                <p:spPr>
                  <a:xfrm>
                    <a:off x="2190658" y="3293744"/>
                    <a:ext cx="743045" cy="31822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ED7D31"/>
                        </a:solidFill>
                        <a:effectLst/>
                        <a:uLnTx/>
                        <a:uFillTx/>
                        <a:latin typeface="Calibri" panose="020F0502020204030204"/>
                        <a:ea typeface="+mn-ea"/>
                        <a:cs typeface="+mn-cs"/>
                      </a:rPr>
                      <a:t>MR</a:t>
                    </a:r>
                  </a:p>
                </p:txBody>
              </p:sp>
            </p:grpSp>
            <p:sp>
              <p:nvSpPr>
                <p:cNvPr id="20" name="TextBox 19">
                  <a:extLst>
                    <a:ext uri="{FF2B5EF4-FFF2-40B4-BE49-F238E27FC236}">
                      <a16:creationId xmlns:a16="http://schemas.microsoft.com/office/drawing/2014/main" id="{C22E8FE0-B839-4E62-B578-3E6998A716B7}"/>
                    </a:ext>
                  </a:extLst>
                </p:cNvPr>
                <p:cNvSpPr txBox="1"/>
                <p:nvPr/>
              </p:nvSpPr>
              <p:spPr>
                <a:xfrm>
                  <a:off x="4116060" y="5254620"/>
                  <a:ext cx="688829" cy="43516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alibri" panose="020F0502020204030204"/>
                    </a:rPr>
                    <a:t>q</a:t>
                  </a:r>
                  <a:r>
                    <a:rPr kumimoji="0" lang="en-GB" sz="2000" b="0" i="0" u="none" strike="noStrike" kern="1200" cap="none" spc="0" normalizeH="0" baseline="30000" noProof="0" dirty="0" smtClean="0">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7CE84DBE-5114-496E-91FE-D153D6F0FF68}"/>
                    </a:ext>
                  </a:extLst>
                </p:cNvPr>
                <p:cNvSpPr txBox="1"/>
                <p:nvPr/>
              </p:nvSpPr>
              <p:spPr>
                <a:xfrm>
                  <a:off x="2385048" y="3567943"/>
                  <a:ext cx="688829" cy="43516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err="1">
                      <a:ln>
                        <a:noFill/>
                      </a:ln>
                      <a:solidFill>
                        <a:prstClr val="black"/>
                      </a:solidFill>
                      <a:effectLst/>
                      <a:uLnTx/>
                      <a:uFillTx/>
                      <a:latin typeface="Calibri" panose="020F0502020204030204"/>
                      <a:ea typeface="+mn-ea"/>
                      <a:cs typeface="+mn-cs"/>
                    </a:rPr>
                    <a:t>p</a:t>
                  </a:r>
                  <a:r>
                    <a:rPr kumimoji="0" lang="en-GB" sz="2000" b="0" i="0" u="none" strike="noStrike" kern="1200" cap="none" spc="0" normalizeH="0" baseline="30000" noProof="0" dirty="0" err="1">
                      <a:ln>
                        <a:noFill/>
                      </a:ln>
                      <a:solidFill>
                        <a:prstClr val="black"/>
                      </a:solidFill>
                      <a:effectLst/>
                      <a:uLnTx/>
                      <a:uFillTx/>
                      <a:latin typeface="Calibri" panose="020F0502020204030204"/>
                      <a:ea typeface="+mn-ea"/>
                      <a:cs typeface="+mn-cs"/>
                    </a:rPr>
                    <a:t>LM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TextBox 21">
                  <a:extLst>
                    <a:ext uri="{FF2B5EF4-FFF2-40B4-BE49-F238E27FC236}">
                      <a16:creationId xmlns:a16="http://schemas.microsoft.com/office/drawing/2014/main" id="{B947FA00-0FCD-4C23-9169-4A6BCD662843}"/>
                    </a:ext>
                  </a:extLst>
                </p:cNvPr>
                <p:cNvSpPr txBox="1"/>
                <p:nvPr/>
              </p:nvSpPr>
              <p:spPr>
                <a:xfrm>
                  <a:off x="2367082" y="3019459"/>
                  <a:ext cx="688829" cy="435166"/>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a:t>
                  </a:r>
                  <a:r>
                    <a:rPr lang="en-GB" sz="2000" baseline="30000" dirty="0">
                      <a:solidFill>
                        <a:prstClr val="black"/>
                      </a:solidFill>
                      <a:latin typeface="Calibri" panose="020F0502020204030204"/>
                    </a:rPr>
                    <a:t>L</a:t>
                  </a:r>
                  <a:r>
                    <a:rPr kumimoji="0" lang="en-GB" sz="2000" b="0" i="0" u="none" strike="noStrike" kern="1200" cap="none" spc="0" normalizeH="0" baseline="30000" noProof="0" dirty="0">
                      <a:ln>
                        <a:noFill/>
                      </a:ln>
                      <a:solidFill>
                        <a:prstClr val="black"/>
                      </a:solidFill>
                      <a:effectLst/>
                      <a:uLnTx/>
                      <a:uFillTx/>
                      <a:latin typeface="Calibri" panose="020F0502020204030204"/>
                      <a:ea typeface="+mn-ea"/>
                      <a:cs typeface="+mn-cs"/>
                    </a:rPr>
                    <a:t>M</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cxnSp>
            <p:nvCxnSpPr>
              <p:cNvPr id="10" name="Straight Connector 9">
                <a:extLst>
                  <a:ext uri="{FF2B5EF4-FFF2-40B4-BE49-F238E27FC236}">
                    <a16:creationId xmlns:a16="http://schemas.microsoft.com/office/drawing/2014/main" id="{DF2C10D2-AAF6-4E0A-BD3A-C5FE1DCF8268}"/>
                  </a:ext>
                </a:extLst>
              </p:cNvPr>
              <p:cNvCxnSpPr>
                <a:cxnSpLocks/>
              </p:cNvCxnSpPr>
              <p:nvPr/>
            </p:nvCxnSpPr>
            <p:spPr>
              <a:xfrm flipH="1">
                <a:off x="3181657" y="3766203"/>
                <a:ext cx="1242418"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544EC16-2A9A-4F06-9ADA-9BF99395BA23}"/>
                  </a:ext>
                </a:extLst>
              </p:cNvPr>
              <p:cNvCxnSpPr/>
              <p:nvPr/>
            </p:nvCxnSpPr>
            <p:spPr>
              <a:xfrm flipV="1">
                <a:off x="4440417" y="3249549"/>
                <a:ext cx="0" cy="205113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E468558-70C2-44AA-BB8C-FEFFC1BD433C}"/>
                  </a:ext>
                </a:extLst>
              </p:cNvPr>
              <p:cNvCxnSpPr>
                <a:cxnSpLocks/>
              </p:cNvCxnSpPr>
              <p:nvPr/>
            </p:nvCxnSpPr>
            <p:spPr>
              <a:xfrm flipH="1">
                <a:off x="3176302" y="3274064"/>
                <a:ext cx="1242418"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9247A3C5-CAE4-4D9A-8794-8E1FD0954556}"/>
                </a:ext>
              </a:extLst>
            </p:cNvPr>
            <p:cNvSpPr/>
            <p:nvPr/>
          </p:nvSpPr>
          <p:spPr>
            <a:xfrm>
              <a:off x="3166247" y="3262431"/>
              <a:ext cx="1274169" cy="503753"/>
            </a:xfrm>
            <a:prstGeom prst="rect">
              <a:avLst/>
            </a:prstGeom>
            <a:solidFill>
              <a:schemeClr val="accent3">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92659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10" end="10"/>
                                            </p:txEl>
                                          </p:spTgt>
                                        </p:tgtEl>
                                        <p:attrNameLst>
                                          <p:attrName>style.visibility</p:attrName>
                                        </p:attrNameLst>
                                      </p:cBhvr>
                                      <p:to>
                                        <p:strVal val="visible"/>
                                      </p:to>
                                    </p:set>
                                    <p:animEffect transition="in" filter="fade">
                                      <p:cBhvr>
                                        <p:cTn id="30" dur="500"/>
                                        <p:tgtEl>
                                          <p:spTgt spid="4">
                                            <p:txEl>
                                              <p:pRg st="10" end="1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ne slide lessons">
      <a:dk1>
        <a:sysClr val="windowText" lastClr="000000"/>
      </a:dk1>
      <a:lt1>
        <a:srgbClr val="CCECFF"/>
      </a:lt1>
      <a:dk2>
        <a:srgbClr val="44546A"/>
      </a:dk2>
      <a:lt2>
        <a:srgbClr val="00EA80"/>
      </a:lt2>
      <a:accent1>
        <a:srgbClr val="0000FF"/>
      </a:accent1>
      <a:accent2>
        <a:srgbClr val="ED7D31"/>
      </a:accent2>
      <a:accent3>
        <a:srgbClr val="FF0000"/>
      </a:accent3>
      <a:accent4>
        <a:srgbClr val="00B050"/>
      </a:accent4>
      <a:accent5>
        <a:srgbClr val="9900FF"/>
      </a:accent5>
      <a:accent6>
        <a:srgbClr val="A5A5A5"/>
      </a:accent6>
      <a:hlink>
        <a:srgbClr val="9900FF"/>
      </a:hlink>
      <a:folHlink>
        <a:srgbClr val="C165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916</TotalTime>
  <Words>1173</Words>
  <Application>Microsoft Office PowerPoint</Application>
  <PresentationFormat>Widescreen</PresentationFormat>
  <Paragraphs>182</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1_Office Theme</vt:lpstr>
      <vt:lpstr>Profits</vt:lpstr>
      <vt:lpstr>Intro to Profits</vt:lpstr>
      <vt:lpstr>PowerPoint Presentation</vt:lpstr>
      <vt:lpstr>PowerPoint Presentation</vt:lpstr>
      <vt:lpstr>Theory of the Firm Diagrams</vt:lpstr>
      <vt:lpstr>PowerPoint Presentation</vt:lpstr>
      <vt:lpstr>PowerPoint Presentation</vt:lpstr>
      <vt:lpstr>Short Run &amp; Long Run Shut-down Points</vt:lpstr>
      <vt:lpstr>PowerPoint Presentation</vt:lpstr>
      <vt:lpstr>PowerPoint Presentation</vt:lpstr>
      <vt:lpstr>PowerPoint Presentation</vt:lpstr>
      <vt:lpstr>Where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Profits</dc:title>
  <dc:creator>Hugo O'Grady (MTS - Economics)</dc:creator>
  <cp:lastModifiedBy>Hugo O'Grady (MTS - Economics)</cp:lastModifiedBy>
  <cp:revision>34</cp:revision>
  <dcterms:created xsi:type="dcterms:W3CDTF">2020-08-09T11:41:11Z</dcterms:created>
  <dcterms:modified xsi:type="dcterms:W3CDTF">2021-05-12T08:50:33Z</dcterms:modified>
</cp:coreProperties>
</file>