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19" r:id="rId6"/>
    <p:sldId id="259" r:id="rId7"/>
    <p:sldId id="288" r:id="rId8"/>
    <p:sldId id="298" r:id="rId9"/>
    <p:sldId id="299" r:id="rId10"/>
    <p:sldId id="301" r:id="rId11"/>
    <p:sldId id="302" r:id="rId12"/>
    <p:sldId id="304" r:id="rId13"/>
    <p:sldId id="305" r:id="rId14"/>
    <p:sldId id="307" r:id="rId15"/>
    <p:sldId id="308" r:id="rId16"/>
    <p:sldId id="26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314142-50C2-4310-9CF5-C4C8DD6CE2BB}" v="29" dt="2020-12-15T13:58:57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>
        <p:scale>
          <a:sx n="60" d="100"/>
          <a:sy n="60" d="100"/>
        </p:scale>
        <p:origin x="72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go O'Grady" userId="be5239d6-4e1c-4d0a-af6d-902fa350e3f1" providerId="ADAL" clId="{70314142-50C2-4310-9CF5-C4C8DD6CE2BB}"/>
    <pc:docChg chg="modSld">
      <pc:chgData name="Hugo O'Grady" userId="be5239d6-4e1c-4d0a-af6d-902fa350e3f1" providerId="ADAL" clId="{70314142-50C2-4310-9CF5-C4C8DD6CE2BB}" dt="2020-12-15T13:58:57.330" v="28" actId="20577"/>
      <pc:docMkLst>
        <pc:docMk/>
      </pc:docMkLst>
      <pc:sldChg chg="modSp">
        <pc:chgData name="Hugo O'Grady" userId="be5239d6-4e1c-4d0a-af6d-902fa350e3f1" providerId="ADAL" clId="{70314142-50C2-4310-9CF5-C4C8DD6CE2BB}" dt="2020-12-15T13:58:57.330" v="28" actId="20577"/>
        <pc:sldMkLst>
          <pc:docMk/>
          <pc:sldMk cId="1415882912" sldId="299"/>
        </pc:sldMkLst>
        <pc:spChg chg="mod">
          <ac:chgData name="Hugo O'Grady" userId="be5239d6-4e1c-4d0a-af6d-902fa350e3f1" providerId="ADAL" clId="{70314142-50C2-4310-9CF5-C4C8DD6CE2BB}" dt="2020-12-15T13:57:41.395" v="21" actId="20577"/>
          <ac:spMkLst>
            <pc:docMk/>
            <pc:sldMk cId="1415882912" sldId="299"/>
            <ac:spMk id="4" creationId="{FF325F12-DD55-467D-9BA3-6AF84A6E8C6A}"/>
          </ac:spMkLst>
        </pc:spChg>
        <pc:spChg chg="mod">
          <ac:chgData name="Hugo O'Grady" userId="be5239d6-4e1c-4d0a-af6d-902fa350e3f1" providerId="ADAL" clId="{70314142-50C2-4310-9CF5-C4C8DD6CE2BB}" dt="2020-12-15T13:58:57.330" v="28" actId="20577"/>
          <ac:spMkLst>
            <pc:docMk/>
            <pc:sldMk cId="1415882912" sldId="299"/>
            <ac:spMk id="5" creationId="{9DE201ED-C5FC-4820-8462-1D6F768F1F50}"/>
          </ac:spMkLst>
        </pc:spChg>
      </pc:sldChg>
    </pc:docChg>
  </pc:docChgLst>
  <pc:docChgLst>
    <pc:chgData name="Hugo O'Grady (MTS - Economics)" userId="be5239d6-4e1c-4d0a-af6d-902fa350e3f1" providerId="ADAL" clId="{02466EA8-7801-4C42-B6D9-6F447DEB68BD}"/>
    <pc:docChg chg="addSld delSld modSld">
      <pc:chgData name="Hugo O'Grady (MTS - Economics)" userId="be5239d6-4e1c-4d0a-af6d-902fa350e3f1" providerId="ADAL" clId="{02466EA8-7801-4C42-B6D9-6F447DEB68BD}" dt="2020-09-12T18:55:23.207" v="14" actId="20577"/>
      <pc:docMkLst>
        <pc:docMk/>
      </pc:docMkLst>
      <pc:sldChg chg="addSp delSp modSp add del mod setBg delDesignElem">
        <pc:chgData name="Hugo O'Grady (MTS - Economics)" userId="be5239d6-4e1c-4d0a-af6d-902fa350e3f1" providerId="ADAL" clId="{02466EA8-7801-4C42-B6D9-6F447DEB68BD}" dt="2020-09-12T18:55:23.207" v="14" actId="20577"/>
        <pc:sldMkLst>
          <pc:docMk/>
          <pc:sldMk cId="3390989218" sldId="319"/>
        </pc:sldMkLst>
        <pc:spChg chg="mod">
          <ac:chgData name="Hugo O'Grady (MTS - Economics)" userId="be5239d6-4e1c-4d0a-af6d-902fa350e3f1" providerId="ADAL" clId="{02466EA8-7801-4C42-B6D9-6F447DEB68BD}" dt="2020-09-12T18:55:23.207" v="14" actId="20577"/>
          <ac:spMkLst>
            <pc:docMk/>
            <pc:sldMk cId="3390989218" sldId="319"/>
            <ac:spMk id="2" creationId="{053D6F51-ED65-4C79-9B3F-7682EC01442C}"/>
          </ac:spMkLst>
        </pc:spChg>
        <pc:spChg chg="mod">
          <ac:chgData name="Hugo O'Grady (MTS - Economics)" userId="be5239d6-4e1c-4d0a-af6d-902fa350e3f1" providerId="ADAL" clId="{02466EA8-7801-4C42-B6D9-6F447DEB68BD}" dt="2020-09-12T18:55:20.261" v="13" actId="20577"/>
          <ac:spMkLst>
            <pc:docMk/>
            <pc:sldMk cId="3390989218" sldId="319"/>
            <ac:spMk id="4" creationId="{AF47EB7F-192E-469A-9A81-C292999A2287}"/>
          </ac:spMkLst>
        </pc:spChg>
        <pc:spChg chg="add del">
          <ac:chgData name="Hugo O'Grady (MTS - Economics)" userId="be5239d6-4e1c-4d0a-af6d-902fa350e3f1" providerId="ADAL" clId="{02466EA8-7801-4C42-B6D9-6F447DEB68BD}" dt="2020-09-12T18:55:14.652" v="2"/>
          <ac:spMkLst>
            <pc:docMk/>
            <pc:sldMk cId="3390989218" sldId="319"/>
            <ac:spMk id="19" creationId="{7CA0DAA6-33B8-4A25-810D-2F4D816FB40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D3F99-BF0D-4825-A8CC-A779DD729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9FC4EF-B04A-421E-99B2-64147C1E9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23493-D6AF-4454-92ED-C5280D5C8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78826-6059-42D1-A14E-18661569C3A9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4CCD4-DBDF-4E39-9EC3-911F1CBC8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3227E-EEF2-4D8C-8EE1-F60D0A15A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0CB4-1D26-477A-897A-8DE16525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2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C1AE2-45F9-4C73-AB24-10F67497E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17D006-9B64-4701-BB39-A80D036E3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74F4E-12ED-4E2A-B02F-981B26AA3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78826-6059-42D1-A14E-18661569C3A9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C1333-2A33-4199-8022-FDFDC8B7D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AAA60-6FE7-4316-819D-300DC0792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0CB4-1D26-477A-897A-8DE16525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675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184159-8642-4778-9624-353A2DF0E3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BB2FE8-2570-4AD2-AF67-3807895D0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03F6E-87E8-4AAF-A014-04831AACC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78826-6059-42D1-A14E-18661569C3A9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FF247-6612-453E-AE17-17C65E46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8B673-6E0C-47F6-BFE3-405CA7E4E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0CB4-1D26-477A-897A-8DE16525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074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789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089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961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507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120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614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407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35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8825C-5F22-4DBA-B23C-EFEE76942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4205A-DDA0-411A-AB85-F30ECD43E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FBDD9-F418-4B6A-AF70-4DE5893C4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78826-6059-42D1-A14E-18661569C3A9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6FB20-37D3-43C6-9CCB-363D02968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ECD12-66AB-49F9-A270-37AA3A38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0CB4-1D26-477A-897A-8DE16525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453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8455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0513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11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09692-1BE2-4F46-AB98-34AE97B7C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9CAFC-8310-48F4-A2C0-B90E46E33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DFCC7-DE34-42C8-BD20-1F4BDE33A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78826-6059-42D1-A14E-18661569C3A9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8C891-9800-4565-9A8A-8F40D650E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490ED-5696-464D-B0F0-0FBF6574B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0CB4-1D26-477A-897A-8DE16525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70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CAF6-ACD0-4E6A-AE88-CE8A606AD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A74ED-D4A6-4DDD-8317-8C9091353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D1E47C-C533-4EB9-90E8-1B6B02F305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4F074A-14B4-4200-9859-5727CC0E3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78826-6059-42D1-A14E-18661569C3A9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71B6E-AF33-45AA-9D15-4FB574C66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283A57-77B5-4BE6-A8C2-8296F8106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0CB4-1D26-477A-897A-8DE16525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98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894E4-D817-4212-9FB9-35483D32A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668CA6-3B59-475D-91ED-6431AC840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D5B8F-3EEA-41C3-B658-60ED69879C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AAB644-1CE1-4457-83A4-02714F8131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555148-C41B-4A44-8C18-23FFC7095D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341736-E002-4E2E-9F51-3509E3960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78826-6059-42D1-A14E-18661569C3A9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4F0A59-DFB2-4EBA-ABFB-2C4A00533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397AA3-D355-4EFB-A1FA-06292C654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0CB4-1D26-477A-897A-8DE16525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72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456F2-60F6-412A-B86F-2F64DEF8D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C13E64-18A0-46A9-957C-4A116D6FD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78826-6059-42D1-A14E-18661569C3A9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CF87E2-6D68-43F3-B1C7-8EAF64B15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06407A-74EE-42E1-B24E-0C4F2F5B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0CB4-1D26-477A-897A-8DE16525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22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A133CE-7A62-47FE-8EDC-82C1FB19C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78826-6059-42D1-A14E-18661569C3A9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9957CA-26AD-4C38-BCED-A441C7A3E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BD2CC-A28E-421C-A3D8-7BB6A0C8A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0CB4-1D26-477A-897A-8DE16525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076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6BB31-1C6F-4F4E-B3D3-147383F45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BAA06-1C2D-40F8-B1D2-E7A4D98F5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630E40-3D9E-41C0-BC12-BEBF0E01E7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195850-2842-48D5-AD9B-D745601C9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78826-6059-42D1-A14E-18661569C3A9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9B6F83-90CE-4397-883E-4DF7D1FFD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A8F52-C4BC-467C-BCC0-08E041B6F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0CB4-1D26-477A-897A-8DE16525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93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CC9A0-6183-46D9-9B83-ED1DDF8C9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565533-8A6B-400D-8FB7-287F02E43A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1287F-F33F-4497-B9FE-EA5570CFA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60CC56-2096-4B86-89C0-D9DE0F304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78826-6059-42D1-A14E-18661569C3A9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9C52EE-95E3-443D-B8E5-FE6B6B44D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81410C-D7C2-4888-BCBC-E9A9113DC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50CB4-1D26-477A-897A-8DE16525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340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34A9A7-37C5-41FC-BA6A-FC89A80D0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860236-9E8E-49FD-9BD6-DADA7CDF5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42EA3-D845-47EF-AE38-18E26B61DB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78826-6059-42D1-A14E-18661569C3A9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7DA2C-7D31-49AD-B38C-914BB9A039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0548A-A858-40D8-B04D-2CDC4255B7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50CB4-1D26-477A-897A-8DE16525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34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64666-973F-4DBD-B071-2A1DA70E32D4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63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0">
            <a:extLst>
              <a:ext uri="{FF2B5EF4-FFF2-40B4-BE49-F238E27FC236}">
                <a16:creationId xmlns:a16="http://schemas.microsoft.com/office/drawing/2014/main" id="{7CA0DAA6-33B8-4A25-810D-2F4D816FB40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97259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7EB7F-192E-469A-9A81-C292999A2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1307" y="640081"/>
            <a:ext cx="3892558" cy="3681976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4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Efficiency</a:t>
            </a:r>
            <a:endParaRPr lang="en-US" sz="4400" kern="1200" dirty="0">
              <a:solidFill>
                <a:schemeClr val="bg1"/>
              </a:solidFill>
              <a:latin typeface="+mj-lt"/>
              <a:cs typeface="Calibri Light"/>
            </a:endParaRP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053D6F51-ED65-4C79-9B3F-7682EC014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1307" y="4460487"/>
            <a:ext cx="3377184" cy="1757433"/>
          </a:xfrm>
          <a:noFill/>
        </p:spPr>
        <p:txBody>
          <a:bodyPr>
            <a:normAutofit/>
          </a:bodyPr>
          <a:lstStyle/>
          <a:p>
            <a:pPr algn="l"/>
            <a:r>
              <a:rPr lang="en-GB" sz="2200" dirty="0">
                <a:solidFill>
                  <a:schemeClr val="bg1"/>
                </a:solidFill>
              </a:rPr>
              <a:t>Upper </a:t>
            </a:r>
            <a:r>
              <a:rPr lang="en-GB" sz="2200">
                <a:solidFill>
                  <a:schemeClr val="bg1"/>
                </a:solidFill>
              </a:rPr>
              <a:t>6</a:t>
            </a:r>
            <a:r>
              <a:rPr lang="en-GB" sz="2200" baseline="30000">
                <a:solidFill>
                  <a:schemeClr val="bg1"/>
                </a:solidFill>
              </a:rPr>
              <a:t>th</a:t>
            </a:r>
            <a:r>
              <a:rPr lang="en-GB" sz="2200">
                <a:solidFill>
                  <a:schemeClr val="bg1"/>
                </a:solidFill>
              </a:rPr>
              <a:t> Micro</a:t>
            </a:r>
            <a:endParaRPr lang="en-GB" sz="2200" dirty="0">
              <a:solidFill>
                <a:schemeClr val="bg1"/>
              </a:solidFill>
            </a:endParaRPr>
          </a:p>
        </p:txBody>
      </p:sp>
      <p:pic>
        <p:nvPicPr>
          <p:cNvPr id="6" name="Graphic 6">
            <a:extLst>
              <a:ext uri="{FF2B5EF4-FFF2-40B4-BE49-F238E27FC236}">
                <a16:creationId xmlns:a16="http://schemas.microsoft.com/office/drawing/2014/main" id="{8D0DB074-2C64-454C-93E5-826B0DD14B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84" r="-1" b="3432"/>
          <a:stretch/>
        </p:blipFill>
        <p:spPr>
          <a:xfrm>
            <a:off x="4654297" y="10"/>
            <a:ext cx="7537704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98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7EB7F-192E-469A-9A81-C292999A2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Pareto Efficiency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E20BD14-672F-4172-B84C-DFA0BDF73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GB" sz="2000" dirty="0">
                <a:solidFill>
                  <a:schemeClr val="bg1"/>
                </a:solidFill>
              </a:rPr>
              <a:t>Efficiency</a:t>
            </a:r>
          </a:p>
          <a:p>
            <a:pPr algn="l"/>
            <a:r>
              <a:rPr lang="en-GB" sz="2000" dirty="0">
                <a:solidFill>
                  <a:schemeClr val="bg1"/>
                </a:solidFill>
              </a:rPr>
              <a:t>Mr O’Grady</a:t>
            </a:r>
          </a:p>
        </p:txBody>
      </p:sp>
      <p:sp>
        <p:nvSpPr>
          <p:cNvPr id="16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6">
            <a:extLst>
              <a:ext uri="{FF2B5EF4-FFF2-40B4-BE49-F238E27FC236}">
                <a16:creationId xmlns:a16="http://schemas.microsoft.com/office/drawing/2014/main" id="{8D0DB074-2C64-454C-93E5-826B0DD14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236" y="271410"/>
            <a:ext cx="4479483" cy="447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21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325F12-DD55-467D-9BA3-6AF84A6E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48125"/>
            <a:ext cx="12192000" cy="360633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u="sng" dirty="0"/>
              <a:t>Pareto Efficiency</a:t>
            </a:r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Definition:</a:t>
            </a:r>
            <a:r>
              <a:rPr lang="en-GB" dirty="0"/>
              <a:t> W</a:t>
            </a:r>
            <a:r>
              <a:rPr lang="en-GB" altLang="en-US" dirty="0" smtClean="0"/>
              <a:t>hen </a:t>
            </a:r>
            <a:r>
              <a:rPr lang="en-GB" altLang="en-US" dirty="0"/>
              <a:t>it is impossible to make one party better off without </a:t>
            </a:r>
            <a:r>
              <a:rPr lang="en-GB" altLang="en-US" dirty="0" smtClean="0"/>
              <a:t>harming another </a:t>
            </a:r>
          </a:p>
          <a:p>
            <a:pPr marL="457200" lvl="1" indent="0">
              <a:buNone/>
            </a:pPr>
            <a:r>
              <a:rPr lang="en-GB" altLang="en-US" dirty="0" smtClean="0"/>
              <a:t>There </a:t>
            </a:r>
            <a:r>
              <a:rPr lang="en-GB" altLang="en-US" dirty="0"/>
              <a:t>are no unused resources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b="1" dirty="0">
                <a:solidFill>
                  <a:schemeClr val="accent1"/>
                </a:solidFill>
              </a:rPr>
              <a:t>Analysis: </a:t>
            </a:r>
            <a:r>
              <a:rPr lang="en-GB" altLang="en-US" dirty="0"/>
              <a:t>A </a:t>
            </a:r>
            <a:r>
              <a:rPr lang="en-GB" dirty="0"/>
              <a:t>set of outputs of goods is Pareto efficient if there is no feasible re-allocation of </a:t>
            </a:r>
            <a:r>
              <a:rPr lang="en-GB" dirty="0" smtClean="0"/>
              <a:t>inputs </a:t>
            </a:r>
            <a:r>
              <a:rPr lang="en-GB" dirty="0"/>
              <a:t>that would increase </a:t>
            </a:r>
            <a:r>
              <a:rPr lang="en-GB" dirty="0" smtClean="0"/>
              <a:t>production of </a:t>
            </a:r>
            <a:r>
              <a:rPr lang="en-GB" dirty="0"/>
              <a:t>one good </a:t>
            </a:r>
            <a:r>
              <a:rPr lang="en-GB" dirty="0" smtClean="0"/>
              <a:t>whilst maintaining output of others</a:t>
            </a:r>
            <a:endParaRPr lang="en-GB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GB" b="1" dirty="0">
                <a:solidFill>
                  <a:schemeClr val="accent5"/>
                </a:solidFill>
              </a:rPr>
              <a:t>However: </a:t>
            </a:r>
            <a:r>
              <a:rPr lang="en-GB" dirty="0"/>
              <a:t>Pareto efficiency is considered as a minimal notion of efficiency that does not necessarily result in a socially desirable distribution of resources 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en-GB" dirty="0"/>
              <a:t>It makes no statement about equality, or the overall well-being of a society.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GB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DE201ED-C5FC-4820-8462-1D6F768F1F50}"/>
              </a:ext>
            </a:extLst>
          </p:cNvPr>
          <p:cNvSpPr txBox="1">
            <a:spLocks/>
          </p:cNvSpPr>
          <p:nvPr/>
        </p:nvSpPr>
        <p:spPr>
          <a:xfrm>
            <a:off x="0" y="3422470"/>
            <a:ext cx="7926496" cy="354003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80000"/>
              </a:lnSpc>
              <a:buNone/>
            </a:pPr>
            <a:r>
              <a:rPr kumimoji="0" lang="en-GB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Diagram: </a:t>
            </a:r>
            <a:r>
              <a:rPr lang="en-GB" altLang="en-US" dirty="0">
                <a:solidFill>
                  <a:prstClr val="black"/>
                </a:solidFill>
              </a:rPr>
              <a:t>Pareto </a:t>
            </a:r>
            <a:r>
              <a:rPr lang="en-GB" altLang="en-US" dirty="0" smtClean="0">
                <a:solidFill>
                  <a:prstClr val="black"/>
                </a:solidFill>
              </a:rPr>
              <a:t>efficiency occurs </a:t>
            </a:r>
            <a:r>
              <a:rPr lang="en-GB" altLang="en-US" dirty="0">
                <a:solidFill>
                  <a:prstClr val="black"/>
                </a:solidFill>
              </a:rPr>
              <a:t>on a </a:t>
            </a:r>
            <a:r>
              <a:rPr lang="en-GB" altLang="en-US" dirty="0" smtClean="0">
                <a:solidFill>
                  <a:prstClr val="black"/>
                </a:solidFill>
              </a:rPr>
              <a:t>PPF</a:t>
            </a:r>
            <a:endParaRPr lang="en-GB" altLang="en-US" dirty="0">
              <a:solidFill>
                <a:prstClr val="black"/>
              </a:solidFill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en-US" dirty="0">
                <a:solidFill>
                  <a:prstClr val="black"/>
                </a:solidFill>
              </a:rPr>
              <a:t>When an economy is operating on the PPF (A, B or C) it is not possible to increase output of Good A without reducing output of Good B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en-US" dirty="0">
                <a:solidFill>
                  <a:prstClr val="black"/>
                </a:solidFill>
              </a:rPr>
              <a:t>However, at D It is possible to increase either without </a:t>
            </a:r>
            <a:r>
              <a:rPr lang="en-GB" altLang="en-US" dirty="0" smtClean="0">
                <a:solidFill>
                  <a:prstClr val="black"/>
                </a:solidFill>
              </a:rPr>
              <a:t>reducing </a:t>
            </a:r>
            <a:r>
              <a:rPr lang="en-GB" altLang="en-US" dirty="0">
                <a:solidFill>
                  <a:prstClr val="black"/>
                </a:solidFill>
              </a:rPr>
              <a:t>the output of the other. Pareto inefficient.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en-US" dirty="0">
                <a:solidFill>
                  <a:prstClr val="black"/>
                </a:solidFill>
              </a:rPr>
              <a:t>One point on the PPF is also </a:t>
            </a:r>
            <a:r>
              <a:rPr lang="en-GB" altLang="en-US" dirty="0" smtClean="0">
                <a:solidFill>
                  <a:prstClr val="black"/>
                </a:solidFill>
              </a:rPr>
              <a:t>allocatively </a:t>
            </a:r>
            <a:r>
              <a:rPr lang="en-GB" altLang="en-US" dirty="0">
                <a:solidFill>
                  <a:prstClr val="black"/>
                </a:solidFill>
              </a:rPr>
              <a:t>efficient, although the PPF alone does not give us enough information to determine this point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en-US" dirty="0">
                <a:solidFill>
                  <a:prstClr val="black"/>
                </a:solidFill>
              </a:rPr>
              <a:t>Pareto </a:t>
            </a:r>
            <a:r>
              <a:rPr lang="en-GB" altLang="en-US" dirty="0"/>
              <a:t>efficiency </a:t>
            </a:r>
            <a:r>
              <a:rPr lang="en-GB" dirty="0" smtClean="0"/>
              <a:t>is </a:t>
            </a:r>
            <a:r>
              <a:rPr lang="en-GB" dirty="0"/>
              <a:t>a necessary, but not sufficient, condition of allocative efficiency</a:t>
            </a:r>
            <a:endParaRPr lang="en-GB" altLang="en-US" dirty="0">
              <a:solidFill>
                <a:prstClr val="black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1927C5D-EA8D-4ECC-8805-78A4274CFECE}"/>
              </a:ext>
            </a:extLst>
          </p:cNvPr>
          <p:cNvGrpSpPr/>
          <p:nvPr/>
        </p:nvGrpSpPr>
        <p:grpSpPr>
          <a:xfrm>
            <a:off x="7929154" y="3422470"/>
            <a:ext cx="4198677" cy="3391330"/>
            <a:chOff x="1042738" y="1246238"/>
            <a:chExt cx="6291562" cy="5411390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AA22609A-3D51-4C2A-AB70-03C4C9B8486B}"/>
                </a:ext>
              </a:extLst>
            </p:cNvPr>
            <p:cNvGrpSpPr/>
            <p:nvPr/>
          </p:nvGrpSpPr>
          <p:grpSpPr>
            <a:xfrm>
              <a:off x="1042738" y="1246238"/>
              <a:ext cx="6291562" cy="5411390"/>
              <a:chOff x="1042738" y="1246238"/>
              <a:chExt cx="6291562" cy="541139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7264B77E-F8A7-494D-98C8-2201345D90C0}"/>
                  </a:ext>
                </a:extLst>
              </p:cNvPr>
              <p:cNvSpPr/>
              <p:nvPr/>
            </p:nvSpPr>
            <p:spPr>
              <a:xfrm>
                <a:off x="1042738" y="1280160"/>
                <a:ext cx="6291562" cy="5377468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000" dirty="0"/>
              </a:p>
            </p:txBody>
          </p:sp>
          <p:sp>
            <p:nvSpPr>
              <p:cNvPr id="29" name="Line 4">
                <a:extLst>
                  <a:ext uri="{FF2B5EF4-FFF2-40B4-BE49-F238E27FC236}">
                    <a16:creationId xmlns:a16="http://schemas.microsoft.com/office/drawing/2014/main" id="{5C073A1C-48A7-4536-9C6F-1B4D7E4360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51972" y="1802614"/>
                <a:ext cx="0" cy="435408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30" name="Line 5">
                <a:extLst>
                  <a:ext uri="{FF2B5EF4-FFF2-40B4-BE49-F238E27FC236}">
                    <a16:creationId xmlns:a16="http://schemas.microsoft.com/office/drawing/2014/main" id="{BB224488-B22D-44B7-9AB6-47F7A8E8EF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39373" y="6153008"/>
                <a:ext cx="521999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31" name="Arc 6">
                <a:extLst>
                  <a:ext uri="{FF2B5EF4-FFF2-40B4-BE49-F238E27FC236}">
                    <a16:creationId xmlns:a16="http://schemas.microsoft.com/office/drawing/2014/main" id="{FC54E835-0479-4144-AAC5-D86F954AD9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1838" y="2093608"/>
                <a:ext cx="4885575" cy="4056397"/>
              </a:xfrm>
              <a:custGeom>
                <a:avLst/>
                <a:gdLst>
                  <a:gd name="T0" fmla="*/ 0 w 21600"/>
                  <a:gd name="T1" fmla="*/ 0 h 21600"/>
                  <a:gd name="T2" fmla="*/ 2147483647 w 21600"/>
                  <a:gd name="T3" fmla="*/ 2147483647 h 21600"/>
                  <a:gd name="T4" fmla="*/ 0 w 21600"/>
                  <a:gd name="T5" fmla="*/ 2147483647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32" name="Text Box 7">
                <a:extLst>
                  <a:ext uri="{FF2B5EF4-FFF2-40B4-BE49-F238E27FC236}">
                    <a16:creationId xmlns:a16="http://schemas.microsoft.com/office/drawing/2014/main" id="{097B74B2-8350-491A-8C76-D5A488FA3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56282" y="6059763"/>
                <a:ext cx="1478017" cy="5009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0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+mn-lt"/>
                    <a:ea typeface="MS PGothic" panose="020B0600070205080204" pitchFamily="34" charset="-128"/>
                    <a:cs typeface="+mn-cs"/>
                  </a:rPr>
                  <a:t>Good B</a:t>
                </a:r>
                <a:endParaRPr kumimoji="0" lang="en-US" altLang="en-US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4" name="Text Box 18">
                <a:extLst>
                  <a:ext uri="{FF2B5EF4-FFF2-40B4-BE49-F238E27FC236}">
                    <a16:creationId xmlns:a16="http://schemas.microsoft.com/office/drawing/2014/main" id="{F476FBA0-C1F8-4365-82DA-C155EB426F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01831" y="6139159"/>
                <a:ext cx="64770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0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+mn-lt"/>
                    <a:ea typeface="MS PGothic" panose="020B0600070205080204" pitchFamily="34" charset="-128"/>
                    <a:cs typeface="+mn-cs"/>
                  </a:rPr>
                  <a:t>  90</a:t>
                </a:r>
                <a:endParaRPr kumimoji="0" lang="en-US" altLang="en-US" sz="20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5" name="Text Box 7">
                <a:extLst>
                  <a:ext uri="{FF2B5EF4-FFF2-40B4-BE49-F238E27FC236}">
                    <a16:creationId xmlns:a16="http://schemas.microsoft.com/office/drawing/2014/main" id="{CE1BF8C9-2F3C-40A5-A700-6E315E56C0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5165" y="1246238"/>
                <a:ext cx="1512232" cy="5995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 b="1" dirty="0">
                    <a:latin typeface="+mn-lt"/>
                  </a:rPr>
                  <a:t>Good A</a:t>
                </a:r>
                <a:endParaRPr lang="en-US" altLang="en-US" sz="2000" b="1" dirty="0">
                  <a:latin typeface="+mn-lt"/>
                </a:endParaRPr>
              </a:p>
            </p:txBody>
          </p:sp>
        </p:grpSp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C09F82FF-BA78-448F-9B05-A9D4181F06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8585" y="2020905"/>
              <a:ext cx="6477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lang="en-GB" altLang="en-US" sz="2400" b="1" dirty="0">
                  <a:solidFill>
                    <a:schemeClr val="accent3"/>
                  </a:solidFill>
                  <a:latin typeface="+mn-lt"/>
                </a:rPr>
                <a:t> </a:t>
              </a:r>
              <a:endPara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0" name="Text Box 19">
              <a:extLst>
                <a:ext uri="{FF2B5EF4-FFF2-40B4-BE49-F238E27FC236}">
                  <a16:creationId xmlns:a16="http://schemas.microsoft.com/office/drawing/2014/main" id="{F36D8BA1-4D0D-4654-ADFB-23C1F10FC6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7143" y="1783122"/>
              <a:ext cx="6477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GB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+mn-cs"/>
                </a:rPr>
                <a:t>A</a:t>
              </a:r>
              <a:endPara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2" name="Text Box 19">
              <a:extLst>
                <a:ext uri="{FF2B5EF4-FFF2-40B4-BE49-F238E27FC236}">
                  <a16:creationId xmlns:a16="http://schemas.microsoft.com/office/drawing/2014/main" id="{9B114083-3E1F-458C-B846-729F0FD7E2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9502" y="2305771"/>
              <a:ext cx="6477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GB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+mn-lt"/>
                  <a:ea typeface="MS PGothic" panose="020B0600070205080204" pitchFamily="34" charset="-128"/>
                  <a:cs typeface="+mn-cs"/>
                </a:rPr>
                <a:t>B</a:t>
              </a:r>
              <a:endPara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3" name="Text Box 19">
              <a:extLst>
                <a:ext uri="{FF2B5EF4-FFF2-40B4-BE49-F238E27FC236}">
                  <a16:creationId xmlns:a16="http://schemas.microsoft.com/office/drawing/2014/main" id="{95EB6B84-EDE9-49CD-A6A3-068F550BB5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72479" y="3342836"/>
              <a:ext cx="6477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lang="en-GB" altLang="en-US" sz="2400" b="1" dirty="0">
                  <a:solidFill>
                    <a:schemeClr val="accent3"/>
                  </a:solidFill>
                  <a:latin typeface="+mn-lt"/>
                </a:rPr>
                <a:t> </a:t>
              </a:r>
              <a:endPara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4" name="Text Box 19">
              <a:extLst>
                <a:ext uri="{FF2B5EF4-FFF2-40B4-BE49-F238E27FC236}">
                  <a16:creationId xmlns:a16="http://schemas.microsoft.com/office/drawing/2014/main" id="{EEF50E04-7523-41DD-B917-F8E80AC71D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5799" y="3415281"/>
              <a:ext cx="6477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GB" altLang="en-US" sz="2400" b="1" dirty="0">
                  <a:solidFill>
                    <a:schemeClr val="accent3"/>
                  </a:solidFill>
                  <a:latin typeface="+mn-lt"/>
                </a:rPr>
                <a:t>D</a:t>
              </a:r>
              <a:endPara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" name="Text Box 19">
              <a:extLst>
                <a:ext uri="{FF2B5EF4-FFF2-40B4-BE49-F238E27FC236}">
                  <a16:creationId xmlns:a16="http://schemas.microsoft.com/office/drawing/2014/main" id="{E4041CF5-BA22-409F-843D-324B7A1ACE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9036" y="2547232"/>
              <a:ext cx="6477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lang="en-GB" altLang="en-US" sz="2400" b="1" dirty="0">
                  <a:solidFill>
                    <a:schemeClr val="accent3"/>
                  </a:solidFill>
                  <a:latin typeface="+mn-lt"/>
                </a:rPr>
                <a:t> </a:t>
              </a:r>
              <a:endPara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" name="Text Box 19">
              <a:extLst>
                <a:ext uri="{FF2B5EF4-FFF2-40B4-BE49-F238E27FC236}">
                  <a16:creationId xmlns:a16="http://schemas.microsoft.com/office/drawing/2014/main" id="{40A90ED8-656B-4AEB-9D03-855AAACE91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29101" y="3141262"/>
              <a:ext cx="6477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GB" altLang="en-US" sz="2400" b="1" dirty="0">
                  <a:solidFill>
                    <a:schemeClr val="accent3"/>
                  </a:solidFill>
                  <a:latin typeface="+mn-lt"/>
                </a:rPr>
                <a:t>C</a:t>
              </a:r>
              <a:endPara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7" name="Text Box 19">
              <a:extLst>
                <a:ext uri="{FF2B5EF4-FFF2-40B4-BE49-F238E27FC236}">
                  <a16:creationId xmlns:a16="http://schemas.microsoft.com/office/drawing/2014/main" id="{2ABCC094-89A1-4AD9-B3BA-596533D43A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0346" y="3653065"/>
              <a:ext cx="6477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lang="en-GB" altLang="en-US" sz="2400" b="1" dirty="0">
                  <a:solidFill>
                    <a:schemeClr val="accent3"/>
                  </a:solidFill>
                  <a:latin typeface="+mn-lt"/>
                </a:rPr>
                <a:t> </a:t>
              </a:r>
              <a:endPara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792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7FD6DC9-63CD-4250-9D0D-DF55FB52098E}"/>
              </a:ext>
            </a:extLst>
          </p:cNvPr>
          <p:cNvSpPr/>
          <p:nvPr/>
        </p:nvSpPr>
        <p:spPr>
          <a:xfrm>
            <a:off x="240632" y="298187"/>
            <a:ext cx="5096265" cy="3969016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1524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93CDB0-B39C-41E0-ACC9-52D181E2B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66" y="449181"/>
            <a:ext cx="4829483" cy="110044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FFFFFF"/>
                </a:solidFill>
              </a:rPr>
              <a:t>Where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89634-F490-454D-A9C7-52DD76EC5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836" y="1437327"/>
            <a:ext cx="4936478" cy="25845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Visit our website: </a:t>
            </a:r>
            <a:r>
              <a:rPr lang="en-GB" sz="1800" b="1" u="sng" dirty="0">
                <a:solidFill>
                  <a:srgbClr val="FFFFFF"/>
                </a:solidFill>
              </a:rPr>
              <a:t>www.smootheconomics.co.uk</a:t>
            </a:r>
          </a:p>
          <a:p>
            <a:pPr marL="457200" lvl="1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Find more resources, enrichment materials, details of courses, competitions, and more!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Find Our socials:</a:t>
            </a:r>
          </a:p>
          <a:p>
            <a:pPr marL="457200" lvl="1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YouTube: Smooth Economics</a:t>
            </a:r>
          </a:p>
          <a:p>
            <a:pPr marL="457200" lvl="1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Instagram: @smootheconomics</a:t>
            </a:r>
          </a:p>
          <a:p>
            <a:pPr marL="457200" lvl="1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Twitter: @SmoothEconomics</a:t>
            </a:r>
          </a:p>
          <a:p>
            <a:pPr marL="457200" lvl="1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Facebook: @SmoothEconomics</a:t>
            </a:r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11" name="Picture 2" descr="Social Media Icons Set Logo, Social Media Icons, Social Media ...">
            <a:extLst>
              <a:ext uri="{FF2B5EF4-FFF2-40B4-BE49-F238E27FC236}">
                <a16:creationId xmlns:a16="http://schemas.microsoft.com/office/drawing/2014/main" id="{ACAF7EC5-8CDB-49BB-A14C-03C8CB6144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0" t="2602" r="64107" b="68636"/>
          <a:stretch/>
        </p:blipFill>
        <p:spPr bwMode="auto">
          <a:xfrm>
            <a:off x="5586125" y="197110"/>
            <a:ext cx="2020824" cy="1926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Social Media Icons Set Logo, Social Media Icons, Social Media ...">
            <a:extLst>
              <a:ext uri="{FF2B5EF4-FFF2-40B4-BE49-F238E27FC236}">
                <a16:creationId xmlns:a16="http://schemas.microsoft.com/office/drawing/2014/main" id="{5A68899F-AF3D-402C-B36E-B90E335461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6" t="35695" r="64591" b="35543"/>
          <a:stretch/>
        </p:blipFill>
        <p:spPr bwMode="auto">
          <a:xfrm>
            <a:off x="5586125" y="2492103"/>
            <a:ext cx="3339959" cy="318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98E312-83DA-4D63-8A06-32004EC743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52716" y="-1167661"/>
            <a:ext cx="4493844" cy="4493844"/>
          </a:xfrm>
          <a:prstGeom prst="rect">
            <a:avLst/>
          </a:prstGeom>
        </p:spPr>
      </p:pic>
      <p:pic>
        <p:nvPicPr>
          <p:cNvPr id="13" name="Picture 2" descr="Social Media Icons Set Logo, Social Media Icons, Social Media ...">
            <a:extLst>
              <a:ext uri="{FF2B5EF4-FFF2-40B4-BE49-F238E27FC236}">
                <a16:creationId xmlns:a16="http://schemas.microsoft.com/office/drawing/2014/main" id="{FC3F4619-623B-4D24-9990-A59DCBB892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18" t="2505" r="34919" b="68733"/>
          <a:stretch/>
        </p:blipFill>
        <p:spPr bwMode="auto">
          <a:xfrm>
            <a:off x="8666678" y="3757469"/>
            <a:ext cx="4366662" cy="416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Social Media Icons Set Logo, Social Media Icons, Social Media ...">
            <a:extLst>
              <a:ext uri="{FF2B5EF4-FFF2-40B4-BE49-F238E27FC236}">
                <a16:creationId xmlns:a16="http://schemas.microsoft.com/office/drawing/2014/main" id="{B8A781EC-5981-4322-9EF7-8BCADDDD8E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08" t="2261" r="3729" b="68977"/>
          <a:stretch/>
        </p:blipFill>
        <p:spPr bwMode="auto">
          <a:xfrm>
            <a:off x="1712708" y="4323088"/>
            <a:ext cx="4736218" cy="4516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2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7EB7F-192E-469A-9A81-C292999A2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Productive Efficiency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E20BD14-672F-4172-B84C-DFA0BDF73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GB" sz="2000" dirty="0">
                <a:solidFill>
                  <a:schemeClr val="bg1"/>
                </a:solidFill>
              </a:rPr>
              <a:t>Efficiency</a:t>
            </a:r>
          </a:p>
          <a:p>
            <a:pPr algn="l"/>
            <a:r>
              <a:rPr lang="en-GB" sz="2000" dirty="0">
                <a:solidFill>
                  <a:schemeClr val="bg1"/>
                </a:solidFill>
              </a:rPr>
              <a:t>Mr O’Grady</a:t>
            </a:r>
          </a:p>
        </p:txBody>
      </p:sp>
      <p:sp>
        <p:nvSpPr>
          <p:cNvPr id="16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6">
            <a:extLst>
              <a:ext uri="{FF2B5EF4-FFF2-40B4-BE49-F238E27FC236}">
                <a16:creationId xmlns:a16="http://schemas.microsoft.com/office/drawing/2014/main" id="{8D0DB074-2C64-454C-93E5-826B0DD14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236" y="271410"/>
            <a:ext cx="4479483" cy="447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1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325F12-DD55-467D-9BA3-6AF84A6E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"/>
            <a:ext cx="12192000" cy="39313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u="sng" dirty="0"/>
              <a:t>Productive efficiency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b="1" dirty="0">
                <a:solidFill>
                  <a:srgbClr val="FF0000"/>
                </a:solidFill>
              </a:rPr>
              <a:t>Definition:</a:t>
            </a:r>
            <a:r>
              <a:rPr lang="en-GB" dirty="0"/>
              <a:t> P</a:t>
            </a:r>
            <a:r>
              <a:rPr lang="en-GB" altLang="en-US" dirty="0" smtClean="0"/>
              <a:t>roducing </a:t>
            </a:r>
            <a:r>
              <a:rPr lang="en-GB" altLang="en-US" dirty="0"/>
              <a:t>goods and services with the optimal combination of inputs to produce maximum output for the minimum cost. No extraneous waste.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en-US" b="1" dirty="0">
                <a:solidFill>
                  <a:schemeClr val="accent3"/>
                </a:solidFill>
              </a:rPr>
              <a:t>Condition: </a:t>
            </a:r>
            <a:r>
              <a:rPr lang="en-GB" altLang="en-US" dirty="0" smtClean="0"/>
              <a:t>A firm operates </a:t>
            </a:r>
            <a:r>
              <a:rPr lang="en-GB" altLang="en-US" dirty="0"/>
              <a:t>at </a:t>
            </a:r>
            <a:r>
              <a:rPr lang="en-GB" altLang="en-US" dirty="0" smtClean="0"/>
              <a:t>its </a:t>
            </a:r>
            <a:r>
              <a:rPr lang="en-GB" altLang="en-US" dirty="0"/>
              <a:t>lowest point of its long-run average cost curve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en-US" dirty="0"/>
              <a:t>Implies firms are operating at the ‘Optimum Scale’ or ‘Minimum Efficient Scale’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b="1" dirty="0">
                <a:solidFill>
                  <a:schemeClr val="accent1"/>
                </a:solidFill>
              </a:rPr>
              <a:t>Analysis:</a:t>
            </a:r>
            <a:r>
              <a:rPr lang="en-GB" altLang="en-US" dirty="0">
                <a:solidFill>
                  <a:schemeClr val="accent1"/>
                </a:solidFill>
              </a:rPr>
              <a:t> </a:t>
            </a:r>
            <a:r>
              <a:rPr lang="en-GB" altLang="en-US" dirty="0"/>
              <a:t>Links to basic economic </a:t>
            </a:r>
            <a:r>
              <a:rPr lang="en-GB" altLang="en-US" dirty="0" smtClean="0"/>
              <a:t>problem</a:t>
            </a:r>
            <a:endParaRPr lang="en-GB" altLang="en-US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en-US" dirty="0" smtClean="0"/>
              <a:t>The firm </a:t>
            </a:r>
            <a:r>
              <a:rPr lang="en-GB" altLang="en-US" dirty="0"/>
              <a:t>has utilised all economies of scale and is yet to suffer from diseconomies of scale </a:t>
            </a:r>
            <a:endParaRPr lang="en-GB" altLang="en-US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en-US" dirty="0" smtClean="0"/>
              <a:t>The </a:t>
            </a:r>
            <a:r>
              <a:rPr lang="en-GB" altLang="en-US" dirty="0"/>
              <a:t>maximum input to output ratio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DE201ED-C5FC-4820-8462-1D6F768F1F50}"/>
              </a:ext>
            </a:extLst>
          </p:cNvPr>
          <p:cNvSpPr txBox="1">
            <a:spLocks/>
          </p:cNvSpPr>
          <p:nvPr/>
        </p:nvSpPr>
        <p:spPr>
          <a:xfrm>
            <a:off x="0" y="3148148"/>
            <a:ext cx="7067550" cy="370985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80000"/>
              </a:lnSpc>
              <a:buNone/>
            </a:pPr>
            <a:r>
              <a:rPr lang="en-GB" altLang="en-US" dirty="0"/>
              <a:t>Cost is minimised and therefore there is scope for price reductions and consumers to reallocate the new money to other needs and wants 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en-US" b="1" dirty="0" smtClean="0">
                <a:solidFill>
                  <a:schemeClr val="accent1"/>
                </a:solidFill>
              </a:rPr>
              <a:t>Diagram</a:t>
            </a:r>
            <a:r>
              <a:rPr lang="en-GB" altLang="en-US" b="1" dirty="0">
                <a:solidFill>
                  <a:schemeClr val="accent1"/>
                </a:solidFill>
              </a:rPr>
              <a:t>: </a:t>
            </a:r>
            <a:r>
              <a:rPr lang="en-GB" altLang="en-US" dirty="0"/>
              <a:t>Firms produce at output corresponding to lowest point of </a:t>
            </a:r>
            <a:r>
              <a:rPr lang="en-GB" altLang="en-US" dirty="0" smtClean="0"/>
              <a:t>LRAC curve</a:t>
            </a:r>
          </a:p>
          <a:p>
            <a:pPr marL="457200" lvl="1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en-US" dirty="0"/>
              <a:t>I</a:t>
            </a:r>
            <a:r>
              <a:rPr lang="en-GB" altLang="en-US" dirty="0" smtClean="0"/>
              <a:t>n a theory of the firm diagram we assume that the (SR)AC curve the firm operates on is at the MES</a:t>
            </a:r>
            <a:endParaRPr lang="en-GB" altLang="en-US" dirty="0"/>
          </a:p>
          <a:p>
            <a:pPr marL="457200" lvl="1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en-US" dirty="0"/>
              <a:t>They charge a price P</a:t>
            </a:r>
            <a:r>
              <a:rPr lang="en-GB" altLang="en-US" baseline="30000" dirty="0"/>
              <a:t>PE</a:t>
            </a:r>
            <a:r>
              <a:rPr lang="en-GB" altLang="en-US" dirty="0"/>
              <a:t> and have average cost C</a:t>
            </a:r>
            <a:r>
              <a:rPr lang="en-GB" altLang="en-US" baseline="30000" dirty="0"/>
              <a:t>PE</a:t>
            </a:r>
          </a:p>
          <a:p>
            <a:pPr marL="457200" lvl="1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en-US" dirty="0"/>
              <a:t>In this case the firm makes supernormal profits (blue rectangle), but with different cost and revenue functions this might not be the case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0E9CC0E-DC00-4D26-85B6-0AD8E75EC0FD}"/>
              </a:ext>
            </a:extLst>
          </p:cNvPr>
          <p:cNvGrpSpPr/>
          <p:nvPr/>
        </p:nvGrpSpPr>
        <p:grpSpPr>
          <a:xfrm>
            <a:off x="7067550" y="4245429"/>
            <a:ext cx="5012155" cy="2496565"/>
            <a:chOff x="2459717" y="1851534"/>
            <a:chExt cx="5572935" cy="412723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F3C5E2C-1D18-4AD3-B469-CFCD65F3B35E}"/>
                </a:ext>
              </a:extLst>
            </p:cNvPr>
            <p:cNvGrpSpPr/>
            <p:nvPr/>
          </p:nvGrpSpPr>
          <p:grpSpPr>
            <a:xfrm>
              <a:off x="2459717" y="1851534"/>
              <a:ext cx="5572935" cy="4127236"/>
              <a:chOff x="2459717" y="1851534"/>
              <a:chExt cx="5572935" cy="4127236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C514F8C6-FD6B-4FCA-BAB8-1816D096EA33}"/>
                  </a:ext>
                </a:extLst>
              </p:cNvPr>
              <p:cNvGrpSpPr/>
              <p:nvPr/>
            </p:nvGrpSpPr>
            <p:grpSpPr>
              <a:xfrm>
                <a:off x="2459717" y="1851534"/>
                <a:ext cx="5572935" cy="4127236"/>
                <a:chOff x="2262769" y="1823398"/>
                <a:chExt cx="5671409" cy="4127236"/>
              </a:xfrm>
            </p:grpSpPr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34DE61B3-A9BB-4F39-B6BE-807ECCDA7C10}"/>
                    </a:ext>
                  </a:extLst>
                </p:cNvPr>
                <p:cNvSpPr/>
                <p:nvPr/>
              </p:nvSpPr>
              <p:spPr>
                <a:xfrm>
                  <a:off x="2400374" y="1823398"/>
                  <a:ext cx="5533804" cy="412723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CCEC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BED667B2-4788-490A-BB1E-FB95E312B9B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92016" y="1925658"/>
                  <a:ext cx="0" cy="3349776"/>
                </a:xfrm>
                <a:prstGeom prst="line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BD74D9C6-C08D-40D8-A2F8-F6BF966A0D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92016" y="5275454"/>
                  <a:ext cx="4266913" cy="16454"/>
                </a:xfrm>
                <a:prstGeom prst="line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A78D9CC2-711D-46B2-A38F-996074E9F1E4}"/>
                    </a:ext>
                  </a:extLst>
                </p:cNvPr>
                <p:cNvSpPr txBox="1"/>
                <p:nvPr/>
              </p:nvSpPr>
              <p:spPr>
                <a:xfrm>
                  <a:off x="6154991" y="5223505"/>
                  <a:ext cx="1695580" cy="72188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Quantity</a:t>
                  </a:r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6FF52304-0BE0-4E3F-8A08-B864A53A72CD}"/>
                    </a:ext>
                  </a:extLst>
                </p:cNvPr>
                <p:cNvSpPr txBox="1"/>
                <p:nvPr/>
              </p:nvSpPr>
              <p:spPr>
                <a:xfrm>
                  <a:off x="2262769" y="1925658"/>
                  <a:ext cx="886997" cy="41391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C/R</a:t>
                  </a:r>
                </a:p>
              </p:txBody>
            </p: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BD97D135-A4E0-4E53-9B9B-8A1F98FF7C3E}"/>
                    </a:ext>
                  </a:extLst>
                </p:cNvPr>
                <p:cNvGrpSpPr/>
                <p:nvPr/>
              </p:nvGrpSpPr>
              <p:grpSpPr>
                <a:xfrm>
                  <a:off x="3079031" y="2382299"/>
                  <a:ext cx="3889819" cy="2424704"/>
                  <a:chOff x="3079031" y="2382299"/>
                  <a:chExt cx="4463498" cy="2424704"/>
                </a:xfrm>
              </p:grpSpPr>
              <p:sp>
                <p:nvSpPr>
                  <p:cNvPr id="28" name="TextBox 27">
                    <a:extLst>
                      <a:ext uri="{FF2B5EF4-FFF2-40B4-BE49-F238E27FC236}">
                        <a16:creationId xmlns:a16="http://schemas.microsoft.com/office/drawing/2014/main" id="{D9ED54C0-602F-4C1A-AF6D-B0E4DE902739}"/>
                      </a:ext>
                    </a:extLst>
                  </p:cNvPr>
                  <p:cNvSpPr txBox="1"/>
                  <p:nvPr/>
                </p:nvSpPr>
                <p:spPr>
                  <a:xfrm>
                    <a:off x="6305863" y="3107923"/>
                    <a:ext cx="1236666" cy="66144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rPr>
                      <a:t>(SR)AC</a:t>
                    </a:r>
                    <a:endParaRPr kumimoji="0" lang="en-GB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" name="Freeform: Shape 28">
                    <a:extLst>
                      <a:ext uri="{FF2B5EF4-FFF2-40B4-BE49-F238E27FC236}">
                        <a16:creationId xmlns:a16="http://schemas.microsoft.com/office/drawing/2014/main" id="{226A698F-D9CD-4560-A1E0-BB5533B5CA75}"/>
                      </a:ext>
                    </a:extLst>
                  </p:cNvPr>
                  <p:cNvSpPr/>
                  <p:nvPr/>
                </p:nvSpPr>
                <p:spPr>
                  <a:xfrm flipH="1">
                    <a:off x="3079031" y="3240618"/>
                    <a:ext cx="3292553" cy="850403"/>
                  </a:xfrm>
                  <a:custGeom>
                    <a:avLst/>
                    <a:gdLst>
                      <a:gd name="connsiteX0" fmla="*/ 0 w 3030279"/>
                      <a:gd name="connsiteY0" fmla="*/ 0 h 1074687"/>
                      <a:gd name="connsiteX1" fmla="*/ 1297172 w 3030279"/>
                      <a:gd name="connsiteY1" fmla="*/ 1073889 h 1074687"/>
                      <a:gd name="connsiteX2" fmla="*/ 3030279 w 3030279"/>
                      <a:gd name="connsiteY2" fmla="*/ 138224 h 1074687"/>
                      <a:gd name="connsiteX0" fmla="*/ 0 w 3030279"/>
                      <a:gd name="connsiteY0" fmla="*/ 165946 h 1240331"/>
                      <a:gd name="connsiteX1" fmla="*/ 1297172 w 3030279"/>
                      <a:gd name="connsiteY1" fmla="*/ 1239835 h 1240331"/>
                      <a:gd name="connsiteX2" fmla="*/ 3030279 w 3030279"/>
                      <a:gd name="connsiteY2" fmla="*/ 0 h 1240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3030279" h="1240331">
                        <a:moveTo>
                          <a:pt x="0" y="165946"/>
                        </a:moveTo>
                        <a:cubicBezTo>
                          <a:pt x="396063" y="691372"/>
                          <a:pt x="792126" y="1216798"/>
                          <a:pt x="1297172" y="1239835"/>
                        </a:cubicBezTo>
                        <a:cubicBezTo>
                          <a:pt x="1802218" y="1262872"/>
                          <a:pt x="2416248" y="479351"/>
                          <a:pt x="3030279" y="0"/>
                        </a:cubicBezTo>
                      </a:path>
                    </a:pathLst>
                  </a:custGeom>
                  <a:noFill/>
                  <a:ln w="28575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" name="Freeform: Shape 29">
                    <a:extLst>
                      <a:ext uri="{FF2B5EF4-FFF2-40B4-BE49-F238E27FC236}">
                        <a16:creationId xmlns:a16="http://schemas.microsoft.com/office/drawing/2014/main" id="{69C53DDF-306F-4D9A-9899-4BD4391FA851}"/>
                      </a:ext>
                    </a:extLst>
                  </p:cNvPr>
                  <p:cNvSpPr/>
                  <p:nvPr/>
                </p:nvSpPr>
                <p:spPr>
                  <a:xfrm>
                    <a:off x="3344306" y="2620370"/>
                    <a:ext cx="2403364" cy="2186633"/>
                  </a:xfrm>
                  <a:custGeom>
                    <a:avLst/>
                    <a:gdLst>
                      <a:gd name="connsiteX0" fmla="*/ 0 w 3220872"/>
                      <a:gd name="connsiteY0" fmla="*/ 1228299 h 2186633"/>
                      <a:gd name="connsiteX1" fmla="*/ 887105 w 3220872"/>
                      <a:gd name="connsiteY1" fmla="*/ 2183642 h 2186633"/>
                      <a:gd name="connsiteX2" fmla="*/ 2169994 w 3220872"/>
                      <a:gd name="connsiteY2" fmla="*/ 1473958 h 2186633"/>
                      <a:gd name="connsiteX3" fmla="*/ 3220872 w 3220872"/>
                      <a:gd name="connsiteY3" fmla="*/ 0 h 2186633"/>
                      <a:gd name="connsiteX4" fmla="*/ 3220872 w 3220872"/>
                      <a:gd name="connsiteY4" fmla="*/ 0 h 21866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220872" h="2186633">
                        <a:moveTo>
                          <a:pt x="0" y="1228299"/>
                        </a:moveTo>
                        <a:cubicBezTo>
                          <a:pt x="262719" y="1685499"/>
                          <a:pt x="525439" y="2142699"/>
                          <a:pt x="887105" y="2183642"/>
                        </a:cubicBezTo>
                        <a:cubicBezTo>
                          <a:pt x="1248771" y="2224585"/>
                          <a:pt x="1781033" y="1837898"/>
                          <a:pt x="2169994" y="1473958"/>
                        </a:cubicBezTo>
                        <a:cubicBezTo>
                          <a:pt x="2558955" y="1110018"/>
                          <a:pt x="3220872" y="0"/>
                          <a:pt x="3220872" y="0"/>
                        </a:cubicBezTo>
                        <a:lnTo>
                          <a:pt x="3220872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CCEC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TextBox 30">
                    <a:extLst>
                      <a:ext uri="{FF2B5EF4-FFF2-40B4-BE49-F238E27FC236}">
                        <a16:creationId xmlns:a16="http://schemas.microsoft.com/office/drawing/2014/main" id="{E98ECE8E-2DA4-4600-AF97-1162FF60EAF3}"/>
                      </a:ext>
                    </a:extLst>
                  </p:cNvPr>
                  <p:cNvSpPr txBox="1"/>
                  <p:nvPr/>
                </p:nvSpPr>
                <p:spPr>
                  <a:xfrm>
                    <a:off x="5721295" y="2382299"/>
                    <a:ext cx="887345" cy="40615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900FF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rPr>
                      <a:t>MC</a:t>
                    </a:r>
                  </a:p>
                </p:txBody>
              </p:sp>
            </p:grpSp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13CB835B-F222-4EDE-AF8D-78DCED66BBE5}"/>
                    </a:ext>
                  </a:extLst>
                </p:cNvPr>
                <p:cNvGrpSpPr/>
                <p:nvPr/>
              </p:nvGrpSpPr>
              <p:grpSpPr>
                <a:xfrm>
                  <a:off x="3002324" y="2297366"/>
                  <a:ext cx="4727792" cy="3468298"/>
                  <a:chOff x="738775" y="572033"/>
                  <a:chExt cx="3362825" cy="3039937"/>
                </a:xfrm>
              </p:grpSpPr>
              <p:cxnSp>
                <p:nvCxnSpPr>
                  <p:cNvPr id="24" name="Straight Connector 23">
                    <a:extLst>
                      <a:ext uri="{FF2B5EF4-FFF2-40B4-BE49-F238E27FC236}">
                        <a16:creationId xmlns:a16="http://schemas.microsoft.com/office/drawing/2014/main" id="{1832F1BC-95F3-4AB9-8EBF-B3C680FC872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8775" y="572033"/>
                    <a:ext cx="2604813" cy="2629570"/>
                  </a:xfrm>
                  <a:prstGeom prst="line">
                    <a:avLst/>
                  </a:prstGeom>
                  <a:ln w="28575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773FAA8F-7EF3-4FA2-85EF-5A39FC61AD97}"/>
                      </a:ext>
                    </a:extLst>
                  </p:cNvPr>
                  <p:cNvSpPr txBox="1"/>
                  <p:nvPr/>
                </p:nvSpPr>
                <p:spPr>
                  <a:xfrm>
                    <a:off x="3025627" y="2626028"/>
                    <a:ext cx="1075973" cy="63272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rPr>
                      <a:t>D = AR</a:t>
                    </a:r>
                  </a:p>
                </p:txBody>
              </p:sp>
              <p:cxnSp>
                <p:nvCxnSpPr>
                  <p:cNvPr id="26" name="Straight Connector 25">
                    <a:extLst>
                      <a:ext uri="{FF2B5EF4-FFF2-40B4-BE49-F238E27FC236}">
                        <a16:creationId xmlns:a16="http://schemas.microsoft.com/office/drawing/2014/main" id="{B932F4C8-1DEE-47B0-A7A3-F3020A676E1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62089" y="618541"/>
                    <a:ext cx="1483754" cy="2958266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CE4CEDE2-76A6-445E-9976-3D96A0C3778D}"/>
                      </a:ext>
                    </a:extLst>
                  </p:cNvPr>
                  <p:cNvSpPr txBox="1"/>
                  <p:nvPr/>
                </p:nvSpPr>
                <p:spPr>
                  <a:xfrm>
                    <a:off x="2190658" y="3293744"/>
                    <a:ext cx="743045" cy="31822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rPr>
                      <a:t>MR</a:t>
                    </a:r>
                  </a:p>
                </p:txBody>
              </p:sp>
            </p:grpSp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A856D8D8-1B15-487C-8A53-F5E732F7BE77}"/>
                    </a:ext>
                  </a:extLst>
                </p:cNvPr>
                <p:cNvSpPr txBox="1"/>
                <p:nvPr/>
              </p:nvSpPr>
              <p:spPr>
                <a:xfrm>
                  <a:off x="4398136" y="5255268"/>
                  <a:ext cx="688829" cy="49844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0" i="0" u="none" strike="noStrike" kern="120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q</a:t>
                  </a:r>
                  <a:r>
                    <a:rPr kumimoji="0" lang="en-GB" sz="2000" b="0" i="0" u="none" strike="noStrike" kern="1200" cap="none" spc="0" normalizeH="0" baseline="3000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PE</a:t>
                  </a:r>
                  <a:endPara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30418C98-F40F-4DCF-B978-3E405697E14C}"/>
                    </a:ext>
                  </a:extLst>
                </p:cNvPr>
                <p:cNvSpPr txBox="1"/>
                <p:nvPr/>
              </p:nvSpPr>
              <p:spPr>
                <a:xfrm>
                  <a:off x="2381040" y="3400491"/>
                  <a:ext cx="688829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p</a:t>
                  </a:r>
                  <a:r>
                    <a:rPr kumimoji="0" lang="en-GB" sz="2000" b="0" i="0" u="none" strike="noStrike" kern="1200" cap="none" spc="0" normalizeH="0" baseline="3000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PE</a:t>
                  </a:r>
                  <a:endPara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1882841F-2A6C-41B5-BCFF-80741594651B}"/>
                    </a:ext>
                  </a:extLst>
                </p:cNvPr>
                <p:cNvSpPr txBox="1"/>
                <p:nvPr/>
              </p:nvSpPr>
              <p:spPr>
                <a:xfrm>
                  <a:off x="2381040" y="3872588"/>
                  <a:ext cx="688829" cy="41391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c</a:t>
                  </a:r>
                  <a:r>
                    <a:rPr kumimoji="0" lang="en-GB" sz="2000" b="0" i="0" u="none" strike="noStrike" kern="1200" cap="none" spc="0" normalizeH="0" baseline="3000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PE</a:t>
                  </a:r>
                  <a:endPara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4CA75A85-36BC-489B-9C6B-3024ED0C75E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186431" y="3693955"/>
                <a:ext cx="1670713" cy="15197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E2A97668-4900-46B5-B76C-B2B2B83EEA74}"/>
                  </a:ext>
                </a:extLst>
              </p:cNvPr>
              <p:cNvCxnSpPr/>
              <p:nvPr/>
            </p:nvCxnSpPr>
            <p:spPr>
              <a:xfrm flipV="1">
                <a:off x="4857144" y="3709152"/>
                <a:ext cx="0" cy="162000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22593835-C420-4EFD-BCA1-FD0CEB6481C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176302" y="4119157"/>
                <a:ext cx="1680842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F8C6C59-14A9-4C99-AF82-B02952E86892}"/>
                </a:ext>
              </a:extLst>
            </p:cNvPr>
            <p:cNvSpPr/>
            <p:nvPr/>
          </p:nvSpPr>
          <p:spPr>
            <a:xfrm>
              <a:off x="3172510" y="3688391"/>
              <a:ext cx="1670699" cy="441623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3F3C5E2C-1D18-4AD3-B469-CFCD65F3B35E}"/>
              </a:ext>
            </a:extLst>
          </p:cNvPr>
          <p:cNvGrpSpPr/>
          <p:nvPr/>
        </p:nvGrpSpPr>
        <p:grpSpPr>
          <a:xfrm>
            <a:off x="7028360" y="2858915"/>
            <a:ext cx="5237661" cy="1303782"/>
            <a:chOff x="2459717" y="2306406"/>
            <a:chExt cx="4738231" cy="4127236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C514F8C6-FD6B-4FCA-BAB8-1816D096EA33}"/>
                </a:ext>
              </a:extLst>
            </p:cNvPr>
            <p:cNvGrpSpPr/>
            <p:nvPr/>
          </p:nvGrpSpPr>
          <p:grpSpPr>
            <a:xfrm>
              <a:off x="2459717" y="2306406"/>
              <a:ext cx="4738231" cy="4127236"/>
              <a:chOff x="2262769" y="2278270"/>
              <a:chExt cx="4821956" cy="4127236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34DE61B3-A9BB-4F39-B6BE-807ECCDA7C10}"/>
                  </a:ext>
                </a:extLst>
              </p:cNvPr>
              <p:cNvSpPr/>
              <p:nvPr/>
            </p:nvSpPr>
            <p:spPr>
              <a:xfrm>
                <a:off x="2400374" y="2278270"/>
                <a:ext cx="4507412" cy="4127236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CCEC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BED667B2-4788-490A-BB1E-FB95E312B9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92016" y="2463236"/>
                <a:ext cx="0" cy="2735068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BD74D9C6-C08D-40D8-A2F8-F6BF966A0D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7235" y="5275455"/>
                <a:ext cx="3822694" cy="0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78D9CC2-711D-46B2-A38F-996074E9F1E4}"/>
                  </a:ext>
                </a:extLst>
              </p:cNvPr>
              <p:cNvSpPr txBox="1"/>
              <p:nvPr/>
            </p:nvSpPr>
            <p:spPr>
              <a:xfrm>
                <a:off x="5389145" y="5105564"/>
                <a:ext cx="1695580" cy="7218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Quantity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FF52304-0BE0-4E3F-8A08-B864A53A72CD}"/>
                  </a:ext>
                </a:extLst>
              </p:cNvPr>
              <p:cNvSpPr txBox="1"/>
              <p:nvPr/>
            </p:nvSpPr>
            <p:spPr>
              <a:xfrm>
                <a:off x="2262769" y="2421884"/>
                <a:ext cx="886997" cy="4139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C/R</a:t>
                </a:r>
              </a:p>
            </p:txBody>
          </p: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BD97D135-A4E0-4E53-9B9B-8A1F98FF7C3E}"/>
                  </a:ext>
                </a:extLst>
              </p:cNvPr>
              <p:cNvGrpSpPr/>
              <p:nvPr/>
            </p:nvGrpSpPr>
            <p:grpSpPr>
              <a:xfrm>
                <a:off x="3079031" y="2281974"/>
                <a:ext cx="3585396" cy="2092532"/>
                <a:chOff x="3079031" y="2281974"/>
                <a:chExt cx="4114178" cy="2092532"/>
              </a:xfrm>
            </p:grpSpPr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D9ED54C0-602F-4C1A-AF6D-B0E4DE902739}"/>
                    </a:ext>
                  </a:extLst>
                </p:cNvPr>
                <p:cNvSpPr txBox="1"/>
                <p:nvPr/>
              </p:nvSpPr>
              <p:spPr>
                <a:xfrm>
                  <a:off x="6305864" y="3107923"/>
                  <a:ext cx="887345" cy="126658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LRAC</a:t>
                  </a:r>
                  <a:endParaRPr kumimoji="0" lang="en-GB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" name="Freeform: Shape 28">
                  <a:extLst>
                    <a:ext uri="{FF2B5EF4-FFF2-40B4-BE49-F238E27FC236}">
                      <a16:creationId xmlns:a16="http://schemas.microsoft.com/office/drawing/2014/main" id="{226A698F-D9CD-4560-A1E0-BB5533B5CA75}"/>
                    </a:ext>
                  </a:extLst>
                </p:cNvPr>
                <p:cNvSpPr/>
                <p:nvPr/>
              </p:nvSpPr>
              <p:spPr>
                <a:xfrm flipH="1">
                  <a:off x="3079031" y="3240618"/>
                  <a:ext cx="3292553" cy="850403"/>
                </a:xfrm>
                <a:custGeom>
                  <a:avLst/>
                  <a:gdLst>
                    <a:gd name="connsiteX0" fmla="*/ 0 w 3030279"/>
                    <a:gd name="connsiteY0" fmla="*/ 0 h 1074687"/>
                    <a:gd name="connsiteX1" fmla="*/ 1297172 w 3030279"/>
                    <a:gd name="connsiteY1" fmla="*/ 1073889 h 1074687"/>
                    <a:gd name="connsiteX2" fmla="*/ 3030279 w 3030279"/>
                    <a:gd name="connsiteY2" fmla="*/ 138224 h 1074687"/>
                    <a:gd name="connsiteX0" fmla="*/ 0 w 3030279"/>
                    <a:gd name="connsiteY0" fmla="*/ 165946 h 1240331"/>
                    <a:gd name="connsiteX1" fmla="*/ 1297172 w 3030279"/>
                    <a:gd name="connsiteY1" fmla="*/ 1239835 h 1240331"/>
                    <a:gd name="connsiteX2" fmla="*/ 3030279 w 3030279"/>
                    <a:gd name="connsiteY2" fmla="*/ 0 h 12403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030279" h="1240331">
                      <a:moveTo>
                        <a:pt x="0" y="165946"/>
                      </a:moveTo>
                      <a:cubicBezTo>
                        <a:pt x="396063" y="691372"/>
                        <a:pt x="792126" y="1216798"/>
                        <a:pt x="1297172" y="1239835"/>
                      </a:cubicBezTo>
                      <a:cubicBezTo>
                        <a:pt x="1802218" y="1262872"/>
                        <a:pt x="2416248" y="479351"/>
                        <a:pt x="3030279" y="0"/>
                      </a:cubicBezTo>
                    </a:path>
                  </a:pathLst>
                </a:custGeom>
                <a:noFill/>
                <a:ln w="28575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Freeform: Shape 28">
                  <a:extLst>
                    <a:ext uri="{FF2B5EF4-FFF2-40B4-BE49-F238E27FC236}">
                      <a16:creationId xmlns:a16="http://schemas.microsoft.com/office/drawing/2014/main" id="{226A698F-D9CD-4560-A1E0-BB5533B5CA75}"/>
                    </a:ext>
                  </a:extLst>
                </p:cNvPr>
                <p:cNvSpPr/>
                <p:nvPr/>
              </p:nvSpPr>
              <p:spPr>
                <a:xfrm flipH="1">
                  <a:off x="4089618" y="3197284"/>
                  <a:ext cx="1445167" cy="850403"/>
                </a:xfrm>
                <a:custGeom>
                  <a:avLst/>
                  <a:gdLst>
                    <a:gd name="connsiteX0" fmla="*/ 0 w 3030279"/>
                    <a:gd name="connsiteY0" fmla="*/ 0 h 1074687"/>
                    <a:gd name="connsiteX1" fmla="*/ 1297172 w 3030279"/>
                    <a:gd name="connsiteY1" fmla="*/ 1073889 h 1074687"/>
                    <a:gd name="connsiteX2" fmla="*/ 3030279 w 3030279"/>
                    <a:gd name="connsiteY2" fmla="*/ 138224 h 1074687"/>
                    <a:gd name="connsiteX0" fmla="*/ 0 w 3030279"/>
                    <a:gd name="connsiteY0" fmla="*/ 165946 h 1240331"/>
                    <a:gd name="connsiteX1" fmla="*/ 1297172 w 3030279"/>
                    <a:gd name="connsiteY1" fmla="*/ 1239835 h 1240331"/>
                    <a:gd name="connsiteX2" fmla="*/ 3030279 w 3030279"/>
                    <a:gd name="connsiteY2" fmla="*/ 0 h 12403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030279" h="1240331">
                      <a:moveTo>
                        <a:pt x="0" y="165946"/>
                      </a:moveTo>
                      <a:cubicBezTo>
                        <a:pt x="396063" y="691372"/>
                        <a:pt x="792126" y="1216798"/>
                        <a:pt x="1297172" y="1239835"/>
                      </a:cubicBezTo>
                      <a:cubicBezTo>
                        <a:pt x="1802218" y="1262872"/>
                        <a:pt x="2416248" y="479351"/>
                        <a:pt x="3030279" y="0"/>
                      </a:cubicBezTo>
                    </a:path>
                  </a:pathLst>
                </a:custGeom>
                <a:noFill/>
                <a:ln w="28575">
                  <a:solidFill>
                    <a:schemeClr val="accent3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D9ED54C0-602F-4C1A-AF6D-B0E4DE902739}"/>
                    </a:ext>
                  </a:extLst>
                </p:cNvPr>
                <p:cNvSpPr txBox="1"/>
                <p:nvPr/>
              </p:nvSpPr>
              <p:spPr>
                <a:xfrm>
                  <a:off x="5473600" y="2281974"/>
                  <a:ext cx="887345" cy="126658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GB" sz="2000" b="1" dirty="0">
                      <a:solidFill>
                        <a:schemeClr val="accent3"/>
                      </a:solidFill>
                      <a:latin typeface="Calibri" panose="020F0502020204030204"/>
                    </a:rPr>
                    <a:t>S</a:t>
                  </a:r>
                  <a:r>
                    <a:rPr kumimoji="0" lang="en-GB" sz="20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accent3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RAC</a:t>
                  </a:r>
                  <a:endParaRPr kumimoji="0" lang="en-GB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3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856D8D8-1B15-487C-8A53-F5E732F7BE77}"/>
                  </a:ext>
                </a:extLst>
              </p:cNvPr>
              <p:cNvSpPr txBox="1"/>
              <p:nvPr/>
            </p:nvSpPr>
            <p:spPr>
              <a:xfrm>
                <a:off x="4398136" y="5255268"/>
                <a:ext cx="688829" cy="4984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q</a:t>
                </a:r>
                <a:r>
                  <a:rPr kumimoji="0" lang="en-GB" sz="2000" b="0" i="0" u="none" strike="noStrike" kern="1200" cap="none" spc="0" normalizeH="0" baseline="3000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PE</a:t>
                </a: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0418C98-F40F-4DCF-B978-3E405697E14C}"/>
                  </a:ext>
                </a:extLst>
              </p:cNvPr>
              <p:cNvSpPr txBox="1"/>
              <p:nvPr/>
            </p:nvSpPr>
            <p:spPr>
              <a:xfrm>
                <a:off x="2381040" y="3400491"/>
                <a:ext cx="688829" cy="126658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</a:t>
                </a:r>
                <a:r>
                  <a:rPr kumimoji="0" lang="en-GB" sz="2000" b="0" i="0" u="none" strike="noStrike" kern="1200" cap="none" spc="0" normalizeH="0" baseline="3000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PE</a:t>
                </a: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2A97668-4900-46B5-B76C-B2B2B83EEA74}"/>
                </a:ext>
              </a:extLst>
            </p:cNvPr>
            <p:cNvCxnSpPr/>
            <p:nvPr/>
          </p:nvCxnSpPr>
          <p:spPr>
            <a:xfrm flipV="1">
              <a:off x="4857144" y="4122672"/>
              <a:ext cx="0" cy="102565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2593835-C420-4EFD-BCA1-FD0CEB6481C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76302" y="4119157"/>
              <a:ext cx="1680842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8391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7EB7F-192E-469A-9A81-C292999A2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Allocative Efficiency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E20BD14-672F-4172-B84C-DFA0BDF73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GB" sz="2000" dirty="0">
                <a:solidFill>
                  <a:schemeClr val="bg1"/>
                </a:solidFill>
              </a:rPr>
              <a:t>Efficiency</a:t>
            </a:r>
          </a:p>
          <a:p>
            <a:pPr algn="l"/>
            <a:r>
              <a:rPr lang="en-GB" sz="2000" dirty="0">
                <a:solidFill>
                  <a:schemeClr val="bg1"/>
                </a:solidFill>
              </a:rPr>
              <a:t>Mr O’Grady</a:t>
            </a:r>
          </a:p>
        </p:txBody>
      </p:sp>
      <p:sp>
        <p:nvSpPr>
          <p:cNvPr id="16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6">
            <a:extLst>
              <a:ext uri="{FF2B5EF4-FFF2-40B4-BE49-F238E27FC236}">
                <a16:creationId xmlns:a16="http://schemas.microsoft.com/office/drawing/2014/main" id="{8D0DB074-2C64-454C-93E5-826B0DD14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236" y="271410"/>
            <a:ext cx="4479483" cy="447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84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325F12-DD55-467D-9BA3-6AF84A6E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"/>
            <a:ext cx="12192000" cy="46402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u="sng" dirty="0"/>
              <a:t>Allocative efficiency</a:t>
            </a:r>
          </a:p>
          <a:p>
            <a:pPr marL="0" indent="0">
              <a:lnSpc>
                <a:spcPct val="80000"/>
              </a:lnSpc>
              <a:buNone/>
            </a:pPr>
            <a:endParaRPr lang="en-GB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DE201ED-C5FC-4820-8462-1D6F768F1F50}"/>
              </a:ext>
            </a:extLst>
          </p:cNvPr>
          <p:cNvSpPr txBox="1">
            <a:spLocks/>
          </p:cNvSpPr>
          <p:nvPr/>
        </p:nvSpPr>
        <p:spPr>
          <a:xfrm>
            <a:off x="0" y="384594"/>
            <a:ext cx="7253464" cy="6473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GB" b="1" dirty="0">
                <a:solidFill>
                  <a:srgbClr val="FF0000"/>
                </a:solidFill>
              </a:rPr>
              <a:t>Definition:</a:t>
            </a:r>
            <a:r>
              <a:rPr lang="en-GB" dirty="0"/>
              <a:t> W</a:t>
            </a:r>
            <a:r>
              <a:rPr lang="en-GB" altLang="en-US" dirty="0" smtClean="0"/>
              <a:t>hen </a:t>
            </a:r>
            <a:r>
              <a:rPr lang="en-GB" altLang="en-US" dirty="0"/>
              <a:t>goods and services are  produced and distributed according to </a:t>
            </a:r>
            <a:r>
              <a:rPr lang="en-GB" altLang="en-US" dirty="0" smtClean="0"/>
              <a:t>consumer needs and preferences</a:t>
            </a:r>
            <a:endParaRPr lang="en-GB" altLang="en-US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en-US" dirty="0" smtClean="0"/>
              <a:t>Markets are producing </a:t>
            </a:r>
            <a:r>
              <a:rPr lang="en-GB" altLang="en-US" dirty="0"/>
              <a:t>the optimum mix of goods and services </a:t>
            </a:r>
            <a:r>
              <a:rPr lang="en-GB" altLang="en-US" dirty="0" smtClean="0"/>
              <a:t>tin </a:t>
            </a:r>
            <a:r>
              <a:rPr lang="en-GB" altLang="en-US" dirty="0"/>
              <a:t>the highest possible quantities </a:t>
            </a:r>
            <a:endParaRPr lang="en-GB" altLang="en-US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en-US" b="1" dirty="0" smtClean="0">
                <a:solidFill>
                  <a:schemeClr val="accent3"/>
                </a:solidFill>
              </a:rPr>
              <a:t>Condition</a:t>
            </a:r>
            <a:r>
              <a:rPr lang="en-GB" altLang="en-US" b="1" dirty="0">
                <a:solidFill>
                  <a:schemeClr val="accent3"/>
                </a:solidFill>
              </a:rPr>
              <a:t>:</a:t>
            </a:r>
            <a:r>
              <a:rPr lang="en-GB" altLang="en-US" dirty="0"/>
              <a:t> Price = </a:t>
            </a:r>
            <a:r>
              <a:rPr lang="en-GB" altLang="en-US" dirty="0" smtClean="0"/>
              <a:t>Marginal Cost(</a:t>
            </a:r>
            <a:r>
              <a:rPr lang="en-GB" altLang="en-US" dirty="0" smtClean="0">
                <a:solidFill>
                  <a:srgbClr val="FF0000"/>
                </a:solidFill>
              </a:rPr>
              <a:t>P=MC</a:t>
            </a:r>
            <a:r>
              <a:rPr lang="en-GB" altLang="en-US" dirty="0" smtClean="0"/>
              <a:t> </a:t>
            </a:r>
            <a:r>
              <a:rPr lang="en-GB" altLang="en-US" dirty="0"/>
              <a:t>or </a:t>
            </a:r>
            <a:r>
              <a:rPr lang="en-GB" altLang="en-US" dirty="0" smtClean="0">
                <a:solidFill>
                  <a:schemeClr val="accent3"/>
                </a:solidFill>
              </a:rPr>
              <a:t>AR=MC</a:t>
            </a:r>
            <a:r>
              <a:rPr lang="en-GB" altLang="en-US" dirty="0"/>
              <a:t>)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en-GB" altLang="en-US" b="1" dirty="0">
                <a:solidFill>
                  <a:srgbClr val="0000FF"/>
                </a:solidFill>
              </a:rPr>
              <a:t>Analysis: </a:t>
            </a:r>
            <a:r>
              <a:rPr lang="en-GB" altLang="en-US" dirty="0"/>
              <a:t>This occurs when S=D in a market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en-US" dirty="0"/>
              <a:t>The marginal benefit of consumption = the marginal cost of production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en-US" dirty="0" smtClean="0"/>
              <a:t>Welfare is maximised as the </a:t>
            </a:r>
            <a:r>
              <a:rPr lang="en-GB" altLang="en-US" dirty="0"/>
              <a:t>sum total of consumer surplus and producer surplus is </a:t>
            </a:r>
            <a:r>
              <a:rPr lang="en-GB" altLang="en-US" dirty="0" smtClean="0"/>
              <a:t>maximised (Red and Blue triangles)</a:t>
            </a:r>
            <a:endParaRPr lang="en-GB" altLang="en-US" b="1" dirty="0">
              <a:solidFill>
                <a:srgbClr val="0000FF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Diagram: </a:t>
            </a:r>
            <a:r>
              <a:rPr kumimoji="0" lang="en-GB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Firms produce </a:t>
            </a:r>
            <a:r>
              <a:rPr lang="en-GB" altLang="en-US" dirty="0" smtClean="0">
                <a:solidFill>
                  <a:prstClr val="black"/>
                </a:solidFill>
                <a:latin typeface="Calibri" panose="020F0502020204030204"/>
              </a:rPr>
              <a:t>output at </a:t>
            </a:r>
            <a:r>
              <a:rPr kumimoji="0" lang="en-GB" alt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</a:t>
            </a:r>
            <a:r>
              <a:rPr kumimoji="0" lang="en-GB" alt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intersection of the D and MC </a:t>
            </a:r>
            <a:r>
              <a:rPr kumimoji="0" lang="en-GB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curves</a:t>
            </a:r>
          </a:p>
          <a:p>
            <a:pPr marL="457200" marR="0" lvl="1" indent="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They charge a price P</a:t>
            </a:r>
            <a:r>
              <a:rPr lang="en-GB" altLang="en-US" baseline="30000" dirty="0">
                <a:solidFill>
                  <a:prstClr val="black"/>
                </a:solidFill>
                <a:latin typeface="Calibri" panose="020F0502020204030204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have average cost C</a:t>
            </a:r>
            <a:r>
              <a:rPr lang="en-GB" altLang="en-US" baseline="30000" dirty="0">
                <a:solidFill>
                  <a:prstClr val="black"/>
                </a:solidFill>
                <a:latin typeface="Calibri" panose="020F0502020204030204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</a:t>
            </a:r>
          </a:p>
          <a:p>
            <a:pPr marL="457200" marR="0" lvl="1" indent="0" algn="l" defTabSz="914400" rtl="0" eaLnBrk="1" fontAlgn="auto" latinLnBrk="0" hangingPunct="1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this case the firm makes</a:t>
            </a:r>
            <a:r>
              <a:rPr kumimoji="0" lang="en-GB" alt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some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supernormal profits (blue rectangle), but with different cost and revenue functions this might not be the case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CA2C115-D957-4DFE-9558-0A567F4745D7}"/>
              </a:ext>
            </a:extLst>
          </p:cNvPr>
          <p:cNvGrpSpPr/>
          <p:nvPr/>
        </p:nvGrpSpPr>
        <p:grpSpPr>
          <a:xfrm>
            <a:off x="7188834" y="384594"/>
            <a:ext cx="4890867" cy="2862647"/>
            <a:chOff x="3391856" y="1063338"/>
            <a:chExt cx="4514187" cy="3719677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6F5999A-2EEE-4EEB-9EAB-CD09A7A37A7C}"/>
                </a:ext>
              </a:extLst>
            </p:cNvPr>
            <p:cNvSpPr/>
            <p:nvPr/>
          </p:nvSpPr>
          <p:spPr>
            <a:xfrm>
              <a:off x="3391856" y="1083212"/>
              <a:ext cx="4514187" cy="3699803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63EA4A8D-11B7-4A3B-B142-0335CDADBFAD}"/>
                </a:ext>
              </a:extLst>
            </p:cNvPr>
            <p:cNvGrpSpPr/>
            <p:nvPr/>
          </p:nvGrpSpPr>
          <p:grpSpPr>
            <a:xfrm>
              <a:off x="3391856" y="1063338"/>
              <a:ext cx="4365472" cy="3575663"/>
              <a:chOff x="3391856" y="1063338"/>
              <a:chExt cx="4365472" cy="3575663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651441CC-E168-4CFA-AEE5-DDE83DE65067}"/>
                  </a:ext>
                </a:extLst>
              </p:cNvPr>
              <p:cNvGrpSpPr/>
              <p:nvPr/>
            </p:nvGrpSpPr>
            <p:grpSpPr>
              <a:xfrm>
                <a:off x="4123374" y="1567619"/>
                <a:ext cx="3633954" cy="2608072"/>
                <a:chOff x="914953" y="524882"/>
                <a:chExt cx="3633954" cy="2608072"/>
              </a:xfrm>
            </p:grpSpPr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261BFCFC-9289-49EB-BE71-505A41BCDF4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4953" y="524882"/>
                  <a:ext cx="2520000" cy="2520000"/>
                </a:xfrm>
                <a:prstGeom prst="line">
                  <a:avLst/>
                </a:prstGeom>
                <a:ln w="28575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3F18762B-E702-4FC2-B716-FF88E8BB6471}"/>
                    </a:ext>
                  </a:extLst>
                </p:cNvPr>
                <p:cNvSpPr txBox="1"/>
                <p:nvPr/>
              </p:nvSpPr>
              <p:spPr>
                <a:xfrm>
                  <a:off x="3434953" y="2613057"/>
                  <a:ext cx="1113954" cy="51989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000" b="1" dirty="0">
                      <a:solidFill>
                        <a:srgbClr val="FF0000"/>
                      </a:solidFill>
                    </a:rPr>
                    <a:t>D </a:t>
                  </a:r>
                  <a:r>
                    <a:rPr lang="en-GB" sz="2000" b="1" dirty="0" smtClean="0">
                      <a:solidFill>
                        <a:srgbClr val="FF0000"/>
                      </a:solidFill>
                    </a:rPr>
                    <a:t>≈ </a:t>
                  </a:r>
                  <a:r>
                    <a:rPr lang="en-GB" sz="2000" b="1" dirty="0">
                      <a:solidFill>
                        <a:srgbClr val="FF0000"/>
                      </a:solidFill>
                    </a:rPr>
                    <a:t>∑MU</a:t>
                  </a:r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55F8F46D-C494-4FD8-B832-5FCE8356CCDF}"/>
                  </a:ext>
                </a:extLst>
              </p:cNvPr>
              <p:cNvGrpSpPr/>
              <p:nvPr/>
            </p:nvGrpSpPr>
            <p:grpSpPr>
              <a:xfrm>
                <a:off x="4123374" y="1374952"/>
                <a:ext cx="3633954" cy="2712667"/>
                <a:chOff x="914953" y="332215"/>
                <a:chExt cx="3633954" cy="2712667"/>
              </a:xfrm>
            </p:grpSpPr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A1CD8ED3-EB93-4633-B99E-4517AE06B7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914953" y="524882"/>
                  <a:ext cx="2520000" cy="2520000"/>
                </a:xfrm>
                <a:prstGeom prst="line">
                  <a:avLst/>
                </a:prstGeom>
                <a:ln w="285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ED447776-4BB2-4011-B2FB-DDF145B7107A}"/>
                    </a:ext>
                  </a:extLst>
                </p:cNvPr>
                <p:cNvSpPr txBox="1"/>
                <p:nvPr/>
              </p:nvSpPr>
              <p:spPr>
                <a:xfrm>
                  <a:off x="3434952" y="332215"/>
                  <a:ext cx="1113955" cy="51989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000" b="1" dirty="0">
                      <a:solidFill>
                        <a:schemeClr val="accent1"/>
                      </a:solidFill>
                    </a:rPr>
                    <a:t>S </a:t>
                  </a:r>
                  <a:r>
                    <a:rPr lang="en-GB" sz="2000" b="1" dirty="0" smtClean="0">
                      <a:solidFill>
                        <a:schemeClr val="accent1"/>
                      </a:solidFill>
                    </a:rPr>
                    <a:t>≈ </a:t>
                  </a:r>
                  <a:r>
                    <a:rPr lang="en-GB" sz="2000" b="1" dirty="0">
                      <a:solidFill>
                        <a:schemeClr val="accent1"/>
                      </a:solidFill>
                    </a:rPr>
                    <a:t>∑MC</a:t>
                  </a:r>
                </a:p>
              </p:txBody>
            </p:sp>
          </p:grp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D6A19F4E-B058-4FB3-8ED4-2A8CEA5DAA03}"/>
                  </a:ext>
                </a:extLst>
              </p:cNvPr>
              <p:cNvGrpSpPr/>
              <p:nvPr/>
            </p:nvGrpSpPr>
            <p:grpSpPr>
              <a:xfrm>
                <a:off x="3391856" y="1063338"/>
                <a:ext cx="3746882" cy="3553801"/>
                <a:chOff x="3391856" y="1063338"/>
                <a:chExt cx="3746882" cy="3553801"/>
              </a:xfrm>
            </p:grpSpPr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A452FB0F-3BC2-4A3A-864A-74CE083DAC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934105" y="1570720"/>
                  <a:ext cx="0" cy="2700000"/>
                </a:xfrm>
                <a:prstGeom prst="line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372F44CD-272A-4F95-96EE-FC4C1CD1E9EB}"/>
                    </a:ext>
                  </a:extLst>
                </p:cNvPr>
                <p:cNvCxnSpPr/>
                <p:nvPr/>
              </p:nvCxnSpPr>
              <p:spPr>
                <a:xfrm>
                  <a:off x="3943374" y="4264244"/>
                  <a:ext cx="2880000" cy="0"/>
                </a:xfrm>
                <a:prstGeom prst="line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3F11E687-2DCD-4E4C-B414-0D1B82D042DA}"/>
                    </a:ext>
                  </a:extLst>
                </p:cNvPr>
                <p:cNvSpPr txBox="1"/>
                <p:nvPr/>
              </p:nvSpPr>
              <p:spPr>
                <a:xfrm>
                  <a:off x="6024782" y="4217028"/>
                  <a:ext cx="1113956" cy="40011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2000" dirty="0"/>
                    <a:t>Quantity</a:t>
                  </a:r>
                </a:p>
              </p:txBody>
            </p:sp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E3D9A1EC-34E0-4582-BABD-2D60802DEDFA}"/>
                    </a:ext>
                  </a:extLst>
                </p:cNvPr>
                <p:cNvSpPr txBox="1"/>
                <p:nvPr/>
              </p:nvSpPr>
              <p:spPr>
                <a:xfrm>
                  <a:off x="3391856" y="1063338"/>
                  <a:ext cx="1113956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2000" dirty="0"/>
                    <a:t>Price</a:t>
                  </a:r>
                </a:p>
              </p:txBody>
            </p:sp>
          </p:grp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F27E6486-7D84-49AC-ABF2-B05C0391658B}"/>
                  </a:ext>
                </a:extLst>
              </p:cNvPr>
              <p:cNvCxnSpPr/>
              <p:nvPr/>
            </p:nvCxnSpPr>
            <p:spPr>
              <a:xfrm>
                <a:off x="5374105" y="2839452"/>
                <a:ext cx="0" cy="1440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017DAD81-DFFF-4727-84EF-37046BF676A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654105" y="2119452"/>
                <a:ext cx="0" cy="1440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E6377721-F28C-4663-92B4-34F28D3ED683}"/>
                  </a:ext>
                </a:extLst>
              </p:cNvPr>
              <p:cNvSpPr txBox="1"/>
              <p:nvPr/>
            </p:nvSpPr>
            <p:spPr>
              <a:xfrm>
                <a:off x="3391856" y="2639397"/>
                <a:ext cx="548618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/>
                  <a:t>P</a:t>
                </a:r>
                <a:r>
                  <a:rPr lang="en-GB" sz="2000" baseline="30000" dirty="0"/>
                  <a:t>AE</a:t>
                </a:r>
                <a:endParaRPr lang="en-GB" sz="2000" dirty="0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AC307F0-608F-4B89-9245-CE6B671F90D5}"/>
                  </a:ext>
                </a:extLst>
              </p:cNvPr>
              <p:cNvSpPr txBox="1"/>
              <p:nvPr/>
            </p:nvSpPr>
            <p:spPr>
              <a:xfrm>
                <a:off x="5082932" y="4238890"/>
                <a:ext cx="582346" cy="4001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/>
                  <a:t>Q</a:t>
                </a:r>
                <a:r>
                  <a:rPr lang="en-GB" sz="2000" baseline="30000" dirty="0"/>
                  <a:t>AE</a:t>
                </a:r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A0E9CC0E-DC00-4D26-85B6-0AD8E75EC0FD}"/>
              </a:ext>
            </a:extLst>
          </p:cNvPr>
          <p:cNvGrpSpPr/>
          <p:nvPr/>
        </p:nvGrpSpPr>
        <p:grpSpPr>
          <a:xfrm>
            <a:off x="7067550" y="3334842"/>
            <a:ext cx="5012152" cy="3439236"/>
            <a:chOff x="2459717" y="1851534"/>
            <a:chExt cx="5572935" cy="412723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F3C5E2C-1D18-4AD3-B469-CFCD65F3B35E}"/>
                </a:ext>
              </a:extLst>
            </p:cNvPr>
            <p:cNvGrpSpPr/>
            <p:nvPr/>
          </p:nvGrpSpPr>
          <p:grpSpPr>
            <a:xfrm>
              <a:off x="2459717" y="1851534"/>
              <a:ext cx="5572935" cy="4127236"/>
              <a:chOff x="2459717" y="1851534"/>
              <a:chExt cx="5572935" cy="4127236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C514F8C6-FD6B-4FCA-BAB8-1816D096EA33}"/>
                  </a:ext>
                </a:extLst>
              </p:cNvPr>
              <p:cNvGrpSpPr/>
              <p:nvPr/>
            </p:nvGrpSpPr>
            <p:grpSpPr>
              <a:xfrm>
                <a:off x="2459717" y="1851534"/>
                <a:ext cx="5572935" cy="4127236"/>
                <a:chOff x="2262769" y="1823398"/>
                <a:chExt cx="5671409" cy="4127236"/>
              </a:xfrm>
            </p:grpSpPr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34DE61B3-A9BB-4F39-B6BE-807ECCDA7C10}"/>
                    </a:ext>
                  </a:extLst>
                </p:cNvPr>
                <p:cNvSpPr/>
                <p:nvPr/>
              </p:nvSpPr>
              <p:spPr>
                <a:xfrm>
                  <a:off x="2400374" y="1823398"/>
                  <a:ext cx="5533804" cy="412723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CCEC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BED667B2-4788-490A-BB1E-FB95E312B9B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92016" y="1925658"/>
                  <a:ext cx="0" cy="3349776"/>
                </a:xfrm>
                <a:prstGeom prst="line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BD74D9C6-C08D-40D8-A2F8-F6BF966A0D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92016" y="5275454"/>
                  <a:ext cx="4266913" cy="16454"/>
                </a:xfrm>
                <a:prstGeom prst="line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A78D9CC2-711D-46B2-A38F-996074E9F1E4}"/>
                    </a:ext>
                  </a:extLst>
                </p:cNvPr>
                <p:cNvSpPr txBox="1"/>
                <p:nvPr/>
              </p:nvSpPr>
              <p:spPr>
                <a:xfrm>
                  <a:off x="6511070" y="5223505"/>
                  <a:ext cx="1339501" cy="49844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Quantity</a:t>
                  </a:r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6FF52304-0BE0-4E3F-8A08-B864A53A72CD}"/>
                    </a:ext>
                  </a:extLst>
                </p:cNvPr>
                <p:cNvSpPr txBox="1"/>
                <p:nvPr/>
              </p:nvSpPr>
              <p:spPr>
                <a:xfrm>
                  <a:off x="2262769" y="1925658"/>
                  <a:ext cx="886997" cy="41391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C/R</a:t>
                  </a:r>
                </a:p>
              </p:txBody>
            </p: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BD97D135-A4E0-4E53-9B9B-8A1F98FF7C3E}"/>
                    </a:ext>
                  </a:extLst>
                </p:cNvPr>
                <p:cNvGrpSpPr/>
                <p:nvPr/>
              </p:nvGrpSpPr>
              <p:grpSpPr>
                <a:xfrm>
                  <a:off x="3053647" y="2365921"/>
                  <a:ext cx="2986798" cy="2424704"/>
                  <a:chOff x="3049897" y="2365921"/>
                  <a:chExt cx="3427294" cy="2424704"/>
                </a:xfrm>
              </p:grpSpPr>
              <p:sp>
                <p:nvSpPr>
                  <p:cNvPr id="28" name="TextBox 27">
                    <a:extLst>
                      <a:ext uri="{FF2B5EF4-FFF2-40B4-BE49-F238E27FC236}">
                        <a16:creationId xmlns:a16="http://schemas.microsoft.com/office/drawing/2014/main" id="{D9ED54C0-602F-4C1A-AF6D-B0E4DE902739}"/>
                      </a:ext>
                    </a:extLst>
                  </p:cNvPr>
                  <p:cNvSpPr txBox="1"/>
                  <p:nvPr/>
                </p:nvSpPr>
                <p:spPr>
                  <a:xfrm>
                    <a:off x="5733683" y="2981810"/>
                    <a:ext cx="743508" cy="48015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rPr>
                      <a:t>AC</a:t>
                    </a:r>
                  </a:p>
                </p:txBody>
              </p:sp>
              <p:sp>
                <p:nvSpPr>
                  <p:cNvPr id="29" name="Freeform: Shape 28">
                    <a:extLst>
                      <a:ext uri="{FF2B5EF4-FFF2-40B4-BE49-F238E27FC236}">
                        <a16:creationId xmlns:a16="http://schemas.microsoft.com/office/drawing/2014/main" id="{226A698F-D9CD-4560-A1E0-BB5533B5CA75}"/>
                      </a:ext>
                    </a:extLst>
                  </p:cNvPr>
                  <p:cNvSpPr/>
                  <p:nvPr/>
                </p:nvSpPr>
                <p:spPr>
                  <a:xfrm flipH="1">
                    <a:off x="3049897" y="3114506"/>
                    <a:ext cx="2758841" cy="1007054"/>
                  </a:xfrm>
                  <a:custGeom>
                    <a:avLst/>
                    <a:gdLst>
                      <a:gd name="connsiteX0" fmla="*/ 0 w 3030279"/>
                      <a:gd name="connsiteY0" fmla="*/ 0 h 1074687"/>
                      <a:gd name="connsiteX1" fmla="*/ 1297172 w 3030279"/>
                      <a:gd name="connsiteY1" fmla="*/ 1073889 h 1074687"/>
                      <a:gd name="connsiteX2" fmla="*/ 3030279 w 3030279"/>
                      <a:gd name="connsiteY2" fmla="*/ 138224 h 1074687"/>
                      <a:gd name="connsiteX0" fmla="*/ 0 w 3030279"/>
                      <a:gd name="connsiteY0" fmla="*/ 165946 h 1240331"/>
                      <a:gd name="connsiteX1" fmla="*/ 1297172 w 3030279"/>
                      <a:gd name="connsiteY1" fmla="*/ 1239835 h 1240331"/>
                      <a:gd name="connsiteX2" fmla="*/ 3030279 w 3030279"/>
                      <a:gd name="connsiteY2" fmla="*/ 0 h 12403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3030279" h="1240331">
                        <a:moveTo>
                          <a:pt x="0" y="165946"/>
                        </a:moveTo>
                        <a:cubicBezTo>
                          <a:pt x="396063" y="691372"/>
                          <a:pt x="792126" y="1216798"/>
                          <a:pt x="1297172" y="1239835"/>
                        </a:cubicBezTo>
                        <a:cubicBezTo>
                          <a:pt x="1802218" y="1262872"/>
                          <a:pt x="2416248" y="479351"/>
                          <a:pt x="3030279" y="0"/>
                        </a:cubicBezTo>
                      </a:path>
                    </a:pathLst>
                  </a:custGeom>
                  <a:noFill/>
                  <a:ln w="28575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" name="Freeform: Shape 29">
                    <a:extLst>
                      <a:ext uri="{FF2B5EF4-FFF2-40B4-BE49-F238E27FC236}">
                        <a16:creationId xmlns:a16="http://schemas.microsoft.com/office/drawing/2014/main" id="{69C53DDF-306F-4D9A-9899-4BD4391FA851}"/>
                      </a:ext>
                    </a:extLst>
                  </p:cNvPr>
                  <p:cNvSpPr/>
                  <p:nvPr/>
                </p:nvSpPr>
                <p:spPr>
                  <a:xfrm>
                    <a:off x="3290091" y="2603992"/>
                    <a:ext cx="2013783" cy="2186633"/>
                  </a:xfrm>
                  <a:custGeom>
                    <a:avLst/>
                    <a:gdLst>
                      <a:gd name="connsiteX0" fmla="*/ 0 w 3220872"/>
                      <a:gd name="connsiteY0" fmla="*/ 1228299 h 2186633"/>
                      <a:gd name="connsiteX1" fmla="*/ 887105 w 3220872"/>
                      <a:gd name="connsiteY1" fmla="*/ 2183642 h 2186633"/>
                      <a:gd name="connsiteX2" fmla="*/ 2169994 w 3220872"/>
                      <a:gd name="connsiteY2" fmla="*/ 1473958 h 2186633"/>
                      <a:gd name="connsiteX3" fmla="*/ 3220872 w 3220872"/>
                      <a:gd name="connsiteY3" fmla="*/ 0 h 2186633"/>
                      <a:gd name="connsiteX4" fmla="*/ 3220872 w 3220872"/>
                      <a:gd name="connsiteY4" fmla="*/ 0 h 21866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220872" h="2186633">
                        <a:moveTo>
                          <a:pt x="0" y="1228299"/>
                        </a:moveTo>
                        <a:cubicBezTo>
                          <a:pt x="262719" y="1685499"/>
                          <a:pt x="525439" y="2142699"/>
                          <a:pt x="887105" y="2183642"/>
                        </a:cubicBezTo>
                        <a:cubicBezTo>
                          <a:pt x="1248771" y="2224585"/>
                          <a:pt x="1781033" y="1837898"/>
                          <a:pt x="2169994" y="1473958"/>
                        </a:cubicBezTo>
                        <a:cubicBezTo>
                          <a:pt x="2558955" y="1110018"/>
                          <a:pt x="3220872" y="0"/>
                          <a:pt x="3220872" y="0"/>
                        </a:cubicBezTo>
                        <a:lnTo>
                          <a:pt x="3220872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CCEC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TextBox 30">
                    <a:extLst>
                      <a:ext uri="{FF2B5EF4-FFF2-40B4-BE49-F238E27FC236}">
                        <a16:creationId xmlns:a16="http://schemas.microsoft.com/office/drawing/2014/main" id="{E98ECE8E-2DA4-4600-AF97-1162FF60EAF3}"/>
                      </a:ext>
                    </a:extLst>
                  </p:cNvPr>
                  <p:cNvSpPr txBox="1"/>
                  <p:nvPr/>
                </p:nvSpPr>
                <p:spPr>
                  <a:xfrm>
                    <a:off x="5421340" y="2365921"/>
                    <a:ext cx="743508" cy="48015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900FF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rPr>
                      <a:t>MC</a:t>
                    </a:r>
                  </a:p>
                </p:txBody>
              </p:sp>
            </p:grpSp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13CB835B-F222-4EDE-AF8D-78DCED66BBE5}"/>
                    </a:ext>
                  </a:extLst>
                </p:cNvPr>
                <p:cNvGrpSpPr/>
                <p:nvPr/>
              </p:nvGrpSpPr>
              <p:grpSpPr>
                <a:xfrm>
                  <a:off x="3002324" y="2297366"/>
                  <a:ext cx="4256606" cy="3468298"/>
                  <a:chOff x="738775" y="572033"/>
                  <a:chExt cx="3027676" cy="3039937"/>
                </a:xfrm>
              </p:grpSpPr>
              <p:cxnSp>
                <p:nvCxnSpPr>
                  <p:cNvPr id="24" name="Straight Connector 23">
                    <a:extLst>
                      <a:ext uri="{FF2B5EF4-FFF2-40B4-BE49-F238E27FC236}">
                        <a16:creationId xmlns:a16="http://schemas.microsoft.com/office/drawing/2014/main" id="{1832F1BC-95F3-4AB9-8EBF-B3C680FC872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8775" y="572033"/>
                    <a:ext cx="2604813" cy="2629570"/>
                  </a:xfrm>
                  <a:prstGeom prst="line">
                    <a:avLst/>
                  </a:prstGeom>
                  <a:ln w="28575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773FAA8F-7EF3-4FA2-85EF-5A39FC61AD97}"/>
                      </a:ext>
                    </a:extLst>
                  </p:cNvPr>
                  <p:cNvSpPr txBox="1"/>
                  <p:nvPr/>
                </p:nvSpPr>
                <p:spPr>
                  <a:xfrm>
                    <a:off x="3025627" y="2626028"/>
                    <a:ext cx="740824" cy="6789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rPr>
                      <a:t>D = AR</a:t>
                    </a:r>
                  </a:p>
                </p:txBody>
              </p:sp>
              <p:cxnSp>
                <p:nvCxnSpPr>
                  <p:cNvPr id="26" name="Straight Connector 25">
                    <a:extLst>
                      <a:ext uri="{FF2B5EF4-FFF2-40B4-BE49-F238E27FC236}">
                        <a16:creationId xmlns:a16="http://schemas.microsoft.com/office/drawing/2014/main" id="{B932F4C8-1DEE-47B0-A7A3-F3020A676E1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62089" y="618541"/>
                    <a:ext cx="1483754" cy="2958266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CE4CEDE2-76A6-445E-9976-3D96A0C3778D}"/>
                      </a:ext>
                    </a:extLst>
                  </p:cNvPr>
                  <p:cNvSpPr txBox="1"/>
                  <p:nvPr/>
                </p:nvSpPr>
                <p:spPr>
                  <a:xfrm>
                    <a:off x="2190658" y="3293744"/>
                    <a:ext cx="743045" cy="31822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rPr>
                      <a:t>MR</a:t>
                    </a:r>
                  </a:p>
                </p:txBody>
              </p:sp>
            </p:grpSp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A856D8D8-1B15-487C-8A53-F5E732F7BE77}"/>
                    </a:ext>
                  </a:extLst>
                </p:cNvPr>
                <p:cNvSpPr txBox="1"/>
                <p:nvPr/>
              </p:nvSpPr>
              <p:spPr>
                <a:xfrm>
                  <a:off x="4368387" y="5255268"/>
                  <a:ext cx="688829" cy="4801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q</a:t>
                  </a:r>
                  <a:r>
                    <a:rPr lang="en-GB" sz="2000" baseline="30000" dirty="0" smtClean="0">
                      <a:solidFill>
                        <a:prstClr val="black"/>
                      </a:solidFill>
                      <a:latin typeface="Calibri" panose="020F0502020204030204"/>
                    </a:rPr>
                    <a:t>A</a:t>
                  </a:r>
                  <a:r>
                    <a:rPr kumimoji="0" lang="en-GB" sz="2000" b="0" i="0" u="none" strike="noStrike" kern="1200" cap="none" spc="0" normalizeH="0" baseline="3000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</a:t>
                  </a:r>
                  <a:endPara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30418C98-F40F-4DCF-B978-3E405697E14C}"/>
                    </a:ext>
                  </a:extLst>
                </p:cNvPr>
                <p:cNvSpPr txBox="1"/>
                <p:nvPr/>
              </p:nvSpPr>
              <p:spPr>
                <a:xfrm>
                  <a:off x="2381040" y="3400492"/>
                  <a:ext cx="688829" cy="4801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p</a:t>
                  </a:r>
                  <a:r>
                    <a:rPr kumimoji="0" lang="en-GB" sz="2000" b="0" i="0" u="none" strike="noStrike" kern="1200" cap="none" spc="0" normalizeH="0" baseline="3000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AE</a:t>
                  </a:r>
                  <a:endPara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1882841F-2A6C-41B5-BCFF-80741594651B}"/>
                    </a:ext>
                  </a:extLst>
                </p:cNvPr>
                <p:cNvSpPr txBox="1"/>
                <p:nvPr/>
              </p:nvSpPr>
              <p:spPr>
                <a:xfrm>
                  <a:off x="2381040" y="3872588"/>
                  <a:ext cx="688829" cy="4801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c</a:t>
                  </a:r>
                  <a:r>
                    <a:rPr kumimoji="0" lang="en-GB" sz="2000" b="0" i="0" u="none" strike="noStrike" kern="1200" cap="none" spc="0" normalizeH="0" baseline="3000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AE</a:t>
                  </a:r>
                  <a:endPara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E2A97668-4900-46B5-B76C-B2B2B83EEA7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23280" y="3668702"/>
                <a:ext cx="0" cy="163486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22593835-C420-4EFD-BCA1-FD0CEB6481C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176302" y="4070023"/>
                <a:ext cx="16578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029C70D6-371D-4D22-8283-CBBEE46DE79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165421" y="3678800"/>
                <a:ext cx="1657859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F8C6C59-14A9-4C99-AF82-B02952E86892}"/>
                </a:ext>
              </a:extLst>
            </p:cNvPr>
            <p:cNvSpPr/>
            <p:nvPr/>
          </p:nvSpPr>
          <p:spPr>
            <a:xfrm>
              <a:off x="3169808" y="3690862"/>
              <a:ext cx="1670699" cy="37217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7809357" y="749675"/>
            <a:ext cx="1383920" cy="1975458"/>
            <a:chOff x="7809357" y="749675"/>
            <a:chExt cx="1383920" cy="1975458"/>
          </a:xfrm>
        </p:grpSpPr>
        <p:sp>
          <p:nvSpPr>
            <p:cNvPr id="53" name="Right Triangle 52">
              <a:extLst>
                <a:ext uri="{FF2B5EF4-FFF2-40B4-BE49-F238E27FC236}">
                  <a16:creationId xmlns:a16="http://schemas.microsoft.com/office/drawing/2014/main" id="{8C58F37A-7F02-4D20-A22C-ECA21E9C54D3}"/>
                </a:ext>
              </a:extLst>
            </p:cNvPr>
            <p:cNvSpPr/>
            <p:nvPr/>
          </p:nvSpPr>
          <p:spPr>
            <a:xfrm>
              <a:off x="7809357" y="749675"/>
              <a:ext cx="1348245" cy="942687"/>
            </a:xfrm>
            <a:prstGeom prst="rtTriangl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>
                  <a:solidFill>
                    <a:schemeClr val="accent3"/>
                  </a:solidFill>
                </a:rPr>
                <a:t>CS</a:t>
              </a:r>
              <a:endParaRPr lang="en-GB" sz="2000" b="1" dirty="0">
                <a:solidFill>
                  <a:schemeClr val="accent3"/>
                </a:solidFill>
              </a:endParaRPr>
            </a:p>
          </p:txBody>
        </p:sp>
        <p:sp>
          <p:nvSpPr>
            <p:cNvPr id="54" name="Right Triangle 53">
              <a:extLst>
                <a:ext uri="{FF2B5EF4-FFF2-40B4-BE49-F238E27FC236}">
                  <a16:creationId xmlns:a16="http://schemas.microsoft.com/office/drawing/2014/main" id="{4A7452E0-BDDA-4FA1-B0DD-BA0F89DABEA7}"/>
                </a:ext>
              </a:extLst>
            </p:cNvPr>
            <p:cNvSpPr/>
            <p:nvPr/>
          </p:nvSpPr>
          <p:spPr>
            <a:xfrm rot="5400000">
              <a:off x="8034199" y="1566055"/>
              <a:ext cx="934457" cy="1383699"/>
            </a:xfrm>
            <a:prstGeom prst="rt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GB" sz="2000" b="1" dirty="0" smtClean="0">
                  <a:solidFill>
                    <a:schemeClr val="accent1"/>
                  </a:solidFill>
                </a:rPr>
                <a:t>PS</a:t>
              </a:r>
              <a:endParaRPr lang="en-GB" sz="2000" b="1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588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7EB7F-192E-469A-9A81-C292999A2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Dynamic Efficiency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E20BD14-672F-4172-B84C-DFA0BDF73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GB" sz="2000" dirty="0">
                <a:solidFill>
                  <a:schemeClr val="bg1"/>
                </a:solidFill>
              </a:rPr>
              <a:t>Efficiency</a:t>
            </a:r>
          </a:p>
          <a:p>
            <a:pPr algn="l"/>
            <a:r>
              <a:rPr lang="en-GB" sz="2000" dirty="0">
                <a:solidFill>
                  <a:schemeClr val="bg1"/>
                </a:solidFill>
              </a:rPr>
              <a:t>Mr O’Grady</a:t>
            </a:r>
          </a:p>
        </p:txBody>
      </p:sp>
      <p:sp>
        <p:nvSpPr>
          <p:cNvPr id="16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6">
            <a:extLst>
              <a:ext uri="{FF2B5EF4-FFF2-40B4-BE49-F238E27FC236}">
                <a16:creationId xmlns:a16="http://schemas.microsoft.com/office/drawing/2014/main" id="{8D0DB074-2C64-454C-93E5-826B0DD14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236" y="271410"/>
            <a:ext cx="4479483" cy="447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83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325F12-DD55-467D-9BA3-6AF84A6E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"/>
            <a:ext cx="12192000" cy="37279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u="sng" dirty="0"/>
              <a:t>Dynamic efficiency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b="1" dirty="0">
                <a:solidFill>
                  <a:srgbClr val="FF0000"/>
                </a:solidFill>
              </a:rPr>
              <a:t>Definition:</a:t>
            </a:r>
            <a:r>
              <a:rPr lang="en-GB" dirty="0"/>
              <a:t> </a:t>
            </a:r>
            <a:r>
              <a:rPr lang="en-GB" altLang="en-US" dirty="0"/>
              <a:t>Where the introduction of new technology and working practices leads to reduced costs over time.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b="1" dirty="0">
                <a:solidFill>
                  <a:schemeClr val="accent1"/>
                </a:solidFill>
              </a:rPr>
              <a:t>Analysis:</a:t>
            </a:r>
            <a:r>
              <a:rPr lang="en-GB" altLang="en-US" dirty="0">
                <a:solidFill>
                  <a:schemeClr val="accent1"/>
                </a:solidFill>
              </a:rPr>
              <a:t> </a:t>
            </a:r>
            <a:r>
              <a:rPr lang="en-GB" altLang="en-US" dirty="0"/>
              <a:t>To gain Dynamic efficiency a firm or industry must undertake R&amp;D and capital investment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en-US" dirty="0"/>
              <a:t>This will hopefully develop new production processes and new products and thus boost future productivity and enhance future product range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en-US" b="1" dirty="0" smtClean="0">
                <a:solidFill>
                  <a:schemeClr val="accent3"/>
                </a:solidFill>
              </a:rPr>
              <a:t>Condition:</a:t>
            </a:r>
            <a:r>
              <a:rPr lang="en-GB" altLang="en-US" dirty="0" smtClean="0">
                <a:solidFill>
                  <a:schemeClr val="accent3"/>
                </a:solidFill>
              </a:rPr>
              <a:t> </a:t>
            </a:r>
            <a:r>
              <a:rPr lang="en-GB" altLang="en-US" dirty="0" smtClean="0">
                <a:solidFill>
                  <a:prstClr val="black"/>
                </a:solidFill>
              </a:rPr>
              <a:t>In </a:t>
            </a:r>
            <a:r>
              <a:rPr lang="en-GB" altLang="en-US" dirty="0">
                <a:solidFill>
                  <a:prstClr val="black"/>
                </a:solidFill>
              </a:rPr>
              <a:t>order for a firm to carry out this investment it must be making some level of </a:t>
            </a:r>
            <a:r>
              <a:rPr lang="en-GB" altLang="en-US" b="1" dirty="0">
                <a:solidFill>
                  <a:prstClr val="black"/>
                </a:solidFill>
              </a:rPr>
              <a:t>supernormal </a:t>
            </a:r>
            <a:r>
              <a:rPr lang="en-GB" altLang="en-US" dirty="0">
                <a:solidFill>
                  <a:prstClr val="black"/>
                </a:solidFill>
              </a:rPr>
              <a:t>profits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en-GB" altLang="en-US" dirty="0">
                <a:solidFill>
                  <a:prstClr val="black"/>
                </a:solidFill>
              </a:rPr>
              <a:t>If a firm is already making a lost it can’t afford to pay for R&amp;D or investment into the long-run</a:t>
            </a:r>
          </a:p>
          <a:p>
            <a:pPr marL="0" indent="0">
              <a:lnSpc>
                <a:spcPct val="80000"/>
              </a:lnSpc>
              <a:buNone/>
            </a:pPr>
            <a:endParaRPr lang="en-GB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DE201ED-C5FC-4820-8462-1D6F768F1F50}"/>
              </a:ext>
            </a:extLst>
          </p:cNvPr>
          <p:cNvSpPr txBox="1">
            <a:spLocks/>
          </p:cNvSpPr>
          <p:nvPr/>
        </p:nvSpPr>
        <p:spPr>
          <a:xfrm>
            <a:off x="0" y="3727938"/>
            <a:ext cx="6774305" cy="3130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80000"/>
              </a:lnSpc>
              <a:buNone/>
            </a:pPr>
            <a:r>
              <a:rPr kumimoji="0" lang="en-GB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Diagram: </a:t>
            </a:r>
            <a:r>
              <a:rPr lang="en-GB" altLang="en-US" dirty="0">
                <a:solidFill>
                  <a:prstClr val="black"/>
                </a:solidFill>
              </a:rPr>
              <a:t>Dynamic efficiency shifts the LRAC down, meaning a lower average cost at all levels of </a:t>
            </a:r>
            <a:r>
              <a:rPr lang="en-GB" altLang="en-US" dirty="0" smtClean="0">
                <a:solidFill>
                  <a:prstClr val="black"/>
                </a:solidFill>
              </a:rPr>
              <a:t>output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en-GB" altLang="en-US" b="1" dirty="0" smtClean="0">
                <a:solidFill>
                  <a:schemeClr val="accent5"/>
                </a:solidFill>
              </a:rPr>
              <a:t>Key Evaluation: </a:t>
            </a:r>
            <a:r>
              <a:rPr lang="en-GB" altLang="en-US" dirty="0" smtClean="0">
                <a:solidFill>
                  <a:prstClr val="black"/>
                </a:solidFill>
              </a:rPr>
              <a:t>The presence of SNP is a requirement for dynamic efficiency, but it is not a guarantee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en-US" dirty="0" smtClean="0">
                <a:solidFill>
                  <a:prstClr val="black"/>
                </a:solidFill>
              </a:rPr>
              <a:t>A firm that has no reason to innovate will just distribute its profits to shareholders</a:t>
            </a:r>
            <a:endParaRPr lang="en-GB" altLang="en-US" dirty="0">
              <a:solidFill>
                <a:prstClr val="black"/>
              </a:solidFill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CBD00CE-D298-4FD7-95EE-3FC91DF93E9C}"/>
              </a:ext>
            </a:extLst>
          </p:cNvPr>
          <p:cNvGrpSpPr/>
          <p:nvPr/>
        </p:nvGrpSpPr>
        <p:grpSpPr>
          <a:xfrm>
            <a:off x="6448926" y="3727938"/>
            <a:ext cx="6129106" cy="3130061"/>
            <a:chOff x="2989754" y="1488317"/>
            <a:chExt cx="6239788" cy="3881365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6C28B37-21BB-4F21-99C6-D04212D6763E}"/>
                </a:ext>
              </a:extLst>
            </p:cNvPr>
            <p:cNvGrpSpPr/>
            <p:nvPr/>
          </p:nvGrpSpPr>
          <p:grpSpPr>
            <a:xfrm>
              <a:off x="2989754" y="1488317"/>
              <a:ext cx="6239788" cy="3881365"/>
              <a:chOff x="2262768" y="1823398"/>
              <a:chExt cx="6725029" cy="3881365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10FF804-AB86-401F-AFFC-28BDA0C37ED2}"/>
                  </a:ext>
                </a:extLst>
              </p:cNvPr>
              <p:cNvSpPr/>
              <p:nvPr/>
            </p:nvSpPr>
            <p:spPr>
              <a:xfrm>
                <a:off x="2447179" y="1823398"/>
                <a:ext cx="6194522" cy="3881365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EC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40AA2414-564A-47CF-8C1A-6ABA8CDD71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40070" y="1925658"/>
                <a:ext cx="0" cy="3349776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10122828-EDF1-4467-90AF-C638191E8BD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240070" y="5275434"/>
                <a:ext cx="4846823" cy="20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021C6EE-2003-4A74-B343-8ADC692AE8BF}"/>
                  </a:ext>
                </a:extLst>
              </p:cNvPr>
              <p:cNvSpPr txBox="1"/>
              <p:nvPr/>
            </p:nvSpPr>
            <p:spPr>
              <a:xfrm>
                <a:off x="6776418" y="5280003"/>
                <a:ext cx="1587372" cy="41391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Quantity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A1C77B0-F1DC-4EAE-AA7C-5C8D3246A2D7}"/>
                  </a:ext>
                </a:extLst>
              </p:cNvPr>
              <p:cNvSpPr txBox="1"/>
              <p:nvPr/>
            </p:nvSpPr>
            <p:spPr>
              <a:xfrm>
                <a:off x="2262768" y="1925658"/>
                <a:ext cx="1188710" cy="41391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Cost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B0160A9-5C71-4A38-9C18-9DCB17BE45B1}"/>
                  </a:ext>
                </a:extLst>
              </p:cNvPr>
              <p:cNvSpPr txBox="1"/>
              <p:nvPr/>
            </p:nvSpPr>
            <p:spPr>
              <a:xfrm>
                <a:off x="7769201" y="2248159"/>
                <a:ext cx="1189177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LRAC</a:t>
                </a:r>
                <a:r>
                  <a:rPr kumimoji="0" lang="en-GB" sz="20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DA60A1EA-2A49-49D0-A7C3-84D664272115}"/>
                  </a:ext>
                </a:extLst>
              </p:cNvPr>
              <p:cNvSpPr/>
              <p:nvPr/>
            </p:nvSpPr>
            <p:spPr>
              <a:xfrm flipH="1">
                <a:off x="3424483" y="2321775"/>
                <a:ext cx="4412519" cy="1819641"/>
              </a:xfrm>
              <a:custGeom>
                <a:avLst/>
                <a:gdLst>
                  <a:gd name="connsiteX0" fmla="*/ 0 w 3030279"/>
                  <a:gd name="connsiteY0" fmla="*/ 0 h 1074687"/>
                  <a:gd name="connsiteX1" fmla="*/ 1297172 w 3030279"/>
                  <a:gd name="connsiteY1" fmla="*/ 1073889 h 1074687"/>
                  <a:gd name="connsiteX2" fmla="*/ 3030279 w 3030279"/>
                  <a:gd name="connsiteY2" fmla="*/ 138224 h 1074687"/>
                  <a:gd name="connsiteX0" fmla="*/ 0 w 3030279"/>
                  <a:gd name="connsiteY0" fmla="*/ 165946 h 1240331"/>
                  <a:gd name="connsiteX1" fmla="*/ 1297172 w 3030279"/>
                  <a:gd name="connsiteY1" fmla="*/ 1239835 h 1240331"/>
                  <a:gd name="connsiteX2" fmla="*/ 3030279 w 3030279"/>
                  <a:gd name="connsiteY2" fmla="*/ 0 h 12403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30279" h="1240331">
                    <a:moveTo>
                      <a:pt x="0" y="165946"/>
                    </a:moveTo>
                    <a:cubicBezTo>
                      <a:pt x="396063" y="691372"/>
                      <a:pt x="792126" y="1216798"/>
                      <a:pt x="1297172" y="1239835"/>
                    </a:cubicBezTo>
                    <a:cubicBezTo>
                      <a:pt x="1802218" y="1262872"/>
                      <a:pt x="2416248" y="479351"/>
                      <a:pt x="3030279" y="0"/>
                    </a:cubicBezTo>
                  </a:path>
                </a:pathLst>
              </a:cu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57269E43-AC5C-4C16-A8AE-C1BF9121E0A2}"/>
                  </a:ext>
                </a:extLst>
              </p:cNvPr>
              <p:cNvSpPr/>
              <p:nvPr/>
            </p:nvSpPr>
            <p:spPr>
              <a:xfrm flipH="1">
                <a:off x="3451478" y="3073030"/>
                <a:ext cx="4412518" cy="1819641"/>
              </a:xfrm>
              <a:custGeom>
                <a:avLst/>
                <a:gdLst>
                  <a:gd name="connsiteX0" fmla="*/ 0 w 3030279"/>
                  <a:gd name="connsiteY0" fmla="*/ 0 h 1074687"/>
                  <a:gd name="connsiteX1" fmla="*/ 1297172 w 3030279"/>
                  <a:gd name="connsiteY1" fmla="*/ 1073889 h 1074687"/>
                  <a:gd name="connsiteX2" fmla="*/ 3030279 w 3030279"/>
                  <a:gd name="connsiteY2" fmla="*/ 138224 h 1074687"/>
                  <a:gd name="connsiteX0" fmla="*/ 0 w 3030279"/>
                  <a:gd name="connsiteY0" fmla="*/ 165946 h 1240331"/>
                  <a:gd name="connsiteX1" fmla="*/ 1297172 w 3030279"/>
                  <a:gd name="connsiteY1" fmla="*/ 1239835 h 1240331"/>
                  <a:gd name="connsiteX2" fmla="*/ 3030279 w 3030279"/>
                  <a:gd name="connsiteY2" fmla="*/ 0 h 12403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30279" h="1240331">
                    <a:moveTo>
                      <a:pt x="0" y="165946"/>
                    </a:moveTo>
                    <a:cubicBezTo>
                      <a:pt x="396063" y="691372"/>
                      <a:pt x="792126" y="1216798"/>
                      <a:pt x="1297172" y="1239835"/>
                    </a:cubicBezTo>
                    <a:cubicBezTo>
                      <a:pt x="1802218" y="1262872"/>
                      <a:pt x="2416248" y="479351"/>
                      <a:pt x="3030279" y="0"/>
                    </a:cubicBezTo>
                  </a:path>
                </a:pathLst>
              </a:cu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0CADA9F-D97E-4398-87B8-CADACABF6760}"/>
                  </a:ext>
                </a:extLst>
              </p:cNvPr>
              <p:cNvSpPr txBox="1"/>
              <p:nvPr/>
            </p:nvSpPr>
            <p:spPr>
              <a:xfrm>
                <a:off x="7798621" y="3004244"/>
                <a:ext cx="1189176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LRAC</a:t>
                </a:r>
                <a:r>
                  <a:rPr kumimoji="0" lang="en-GB" sz="20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</a:t>
                </a:r>
              </a:p>
            </p:txBody>
          </p:sp>
        </p:grp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B2C26247-EDED-4677-9528-47747970AC7D}"/>
                </a:ext>
              </a:extLst>
            </p:cNvPr>
            <p:cNvCxnSpPr>
              <a:cxnSpLocks/>
            </p:cNvCxnSpPr>
            <p:nvPr/>
          </p:nvCxnSpPr>
          <p:spPr>
            <a:xfrm>
              <a:off x="4940730" y="3038630"/>
              <a:ext cx="0" cy="357779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DB8CFBD7-2306-49BA-99FA-771F1452EBCA}"/>
                </a:ext>
              </a:extLst>
            </p:cNvPr>
            <p:cNvCxnSpPr>
              <a:cxnSpLocks/>
            </p:cNvCxnSpPr>
            <p:nvPr/>
          </p:nvCxnSpPr>
          <p:spPr>
            <a:xfrm>
              <a:off x="7738521" y="3086575"/>
              <a:ext cx="0" cy="357779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BC05B105-1D67-4701-870D-113AB765E756}"/>
                </a:ext>
              </a:extLst>
            </p:cNvPr>
            <p:cNvCxnSpPr>
              <a:cxnSpLocks/>
            </p:cNvCxnSpPr>
            <p:nvPr/>
          </p:nvCxnSpPr>
          <p:spPr>
            <a:xfrm>
              <a:off x="6414688" y="3960032"/>
              <a:ext cx="0" cy="357779"/>
            </a:xfrm>
            <a:prstGeom prst="straightConnector1">
              <a:avLst/>
            </a:prstGeom>
            <a:ln w="28575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313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7EB7F-192E-469A-9A81-C292999A2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X-inefficiency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E20BD14-672F-4172-B84C-DFA0BDF73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GB" sz="2000" dirty="0">
                <a:solidFill>
                  <a:schemeClr val="bg1"/>
                </a:solidFill>
              </a:rPr>
              <a:t>Efficiency</a:t>
            </a:r>
          </a:p>
          <a:p>
            <a:pPr algn="l"/>
            <a:r>
              <a:rPr lang="en-GB" sz="2000" dirty="0">
                <a:solidFill>
                  <a:schemeClr val="bg1"/>
                </a:solidFill>
              </a:rPr>
              <a:t>Mr O’Grady</a:t>
            </a:r>
          </a:p>
        </p:txBody>
      </p:sp>
      <p:sp>
        <p:nvSpPr>
          <p:cNvPr id="16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6">
            <a:extLst>
              <a:ext uri="{FF2B5EF4-FFF2-40B4-BE49-F238E27FC236}">
                <a16:creationId xmlns:a16="http://schemas.microsoft.com/office/drawing/2014/main" id="{8D0DB074-2C64-454C-93E5-826B0DD14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236" y="271410"/>
            <a:ext cx="4479483" cy="447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93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325F12-DD55-467D-9BA3-6AF84A6E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"/>
            <a:ext cx="12192000" cy="33233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u="sng" dirty="0"/>
              <a:t>X-inefficiency</a:t>
            </a:r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Definition:</a:t>
            </a:r>
            <a:r>
              <a:rPr lang="en-GB" dirty="0"/>
              <a:t> </a:t>
            </a:r>
            <a:r>
              <a:rPr lang="en-GB" altLang="en-US" dirty="0"/>
              <a:t>Where a firm does not minimise its </a:t>
            </a:r>
            <a:r>
              <a:rPr lang="en-GB" altLang="en-US" dirty="0" smtClean="0"/>
              <a:t>average costs into the long run</a:t>
            </a:r>
            <a:endParaRPr lang="en-GB" altLang="en-US" dirty="0"/>
          </a:p>
          <a:p>
            <a:pPr marL="457200" lvl="1" indent="0">
              <a:buNone/>
            </a:pPr>
            <a:r>
              <a:rPr lang="en-GB" dirty="0"/>
              <a:t>This occurs when firms do not have incentives to cut costs, for example, a monopoly which makes supernormal profits may have little incentive to get rid of surplus labour</a:t>
            </a:r>
            <a:endParaRPr lang="en-GB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GB" altLang="en-US" b="1" dirty="0">
                <a:solidFill>
                  <a:schemeClr val="accent1"/>
                </a:solidFill>
              </a:rPr>
              <a:t>Analysis:</a:t>
            </a:r>
            <a:r>
              <a:rPr lang="en-GB" altLang="en-US" dirty="0">
                <a:solidFill>
                  <a:schemeClr val="accent1"/>
                </a:solidFill>
              </a:rPr>
              <a:t> </a:t>
            </a:r>
            <a:r>
              <a:rPr lang="en-GB" altLang="en-US" dirty="0"/>
              <a:t>If a firm’s average costs are higher than potential – they are </a:t>
            </a:r>
            <a:r>
              <a:rPr lang="en-GB" altLang="en-US" dirty="0" smtClean="0"/>
              <a:t>X-inefficient</a:t>
            </a:r>
            <a:r>
              <a:rPr lang="en-GB" altLang="en-US" dirty="0"/>
              <a:t>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en-US" dirty="0"/>
              <a:t>A </a:t>
            </a:r>
            <a:r>
              <a:rPr lang="en-GB" altLang="en-US" dirty="0" smtClean="0"/>
              <a:t>firm that is </a:t>
            </a:r>
            <a:r>
              <a:rPr lang="en-GB" altLang="en-US" dirty="0"/>
              <a:t>not threatened by entry can sustain </a:t>
            </a:r>
            <a:r>
              <a:rPr lang="en-GB" altLang="en-US" dirty="0" smtClean="0"/>
              <a:t>its </a:t>
            </a:r>
            <a:r>
              <a:rPr lang="en-GB" altLang="en-US" dirty="0"/>
              <a:t>supernormal profits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altLang="en-US" dirty="0"/>
              <a:t>The return on cutting Long run costs is not worth </a:t>
            </a:r>
            <a:r>
              <a:rPr lang="en-GB" altLang="en-US" dirty="0" smtClean="0"/>
              <a:t>undergoing </a:t>
            </a:r>
            <a:r>
              <a:rPr lang="en-GB" altLang="en-US" dirty="0"/>
              <a:t>the costly reorganisation/investment in the short run</a:t>
            </a:r>
          </a:p>
          <a:p>
            <a:pPr marL="0" indent="0">
              <a:lnSpc>
                <a:spcPct val="80000"/>
              </a:lnSpc>
              <a:buNone/>
            </a:pPr>
            <a:endParaRPr lang="en-GB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DE201ED-C5FC-4820-8462-1D6F768F1F50}"/>
              </a:ext>
            </a:extLst>
          </p:cNvPr>
          <p:cNvSpPr txBox="1">
            <a:spLocks/>
          </p:cNvSpPr>
          <p:nvPr/>
        </p:nvSpPr>
        <p:spPr>
          <a:xfrm>
            <a:off x="0" y="3225709"/>
            <a:ext cx="6083050" cy="3632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Diagram: </a:t>
            </a:r>
            <a:r>
              <a:rPr kumimoji="0" lang="en-GB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X-inefficiency </a:t>
            </a:r>
            <a:r>
              <a:rPr kumimoji="0" lang="en-GB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implies that firms</a:t>
            </a:r>
            <a:r>
              <a:rPr kumimoji="0" lang="en-GB" alt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actual </a:t>
            </a:r>
            <a:r>
              <a:rPr kumimoji="0" lang="en-GB" alt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 </a:t>
            </a:r>
            <a:r>
              <a:rPr kumimoji="0" lang="en-GB" alt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above its potential </a:t>
            </a:r>
            <a:r>
              <a:rPr kumimoji="0" lang="en-GB" alt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 shown by its LRAC curve</a:t>
            </a:r>
          </a:p>
          <a:p>
            <a:pPr marL="457200" lvl="1" indent="0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None/>
              <a:defRPr/>
            </a:pPr>
            <a:r>
              <a:rPr lang="en-GB" altLang="en-US" baseline="0" dirty="0" smtClean="0">
                <a:solidFill>
                  <a:prstClr val="black"/>
                </a:solidFill>
                <a:latin typeface="Calibri" panose="020F0502020204030204"/>
              </a:rPr>
              <a:t>The firm could employ a better combination of capital and labour to produce the same output</a:t>
            </a:r>
            <a:r>
              <a:rPr lang="en-GB" altLang="en-US" dirty="0" smtClean="0">
                <a:solidFill>
                  <a:prstClr val="black"/>
                </a:solidFill>
                <a:latin typeface="Calibri" panose="020F0502020204030204"/>
              </a:rPr>
              <a:t> at a lower cost</a:t>
            </a:r>
            <a:endParaRPr kumimoji="0" lang="en-GB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4E46636-F7A7-4581-9AB6-EE2C4260A044}"/>
              </a:ext>
            </a:extLst>
          </p:cNvPr>
          <p:cNvGrpSpPr/>
          <p:nvPr/>
        </p:nvGrpSpPr>
        <p:grpSpPr>
          <a:xfrm>
            <a:off x="6048133" y="3470517"/>
            <a:ext cx="6353230" cy="3312992"/>
            <a:chOff x="5925439" y="3470517"/>
            <a:chExt cx="6353230" cy="3312992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6C28B37-21BB-4F21-99C6-D04212D6763E}"/>
                </a:ext>
              </a:extLst>
            </p:cNvPr>
            <p:cNvGrpSpPr/>
            <p:nvPr/>
          </p:nvGrpSpPr>
          <p:grpSpPr>
            <a:xfrm>
              <a:off x="5925439" y="3470517"/>
              <a:ext cx="6353230" cy="3312992"/>
              <a:chOff x="2198836" y="1823398"/>
              <a:chExt cx="6970942" cy="3881365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10FF804-AB86-401F-AFFC-28BDA0C37ED2}"/>
                  </a:ext>
                </a:extLst>
              </p:cNvPr>
              <p:cNvSpPr/>
              <p:nvPr/>
            </p:nvSpPr>
            <p:spPr>
              <a:xfrm>
                <a:off x="2198836" y="1823398"/>
                <a:ext cx="6540617" cy="3881365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EC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40AA2414-564A-47CF-8C1A-6ABA8CDD71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40070" y="1925658"/>
                <a:ext cx="0" cy="3349776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10122828-EDF1-4467-90AF-C638191E8BD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240070" y="5275434"/>
                <a:ext cx="4846823" cy="20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F021C6EE-2003-4A74-B343-8ADC692AE8BF}"/>
                  </a:ext>
                </a:extLst>
              </p:cNvPr>
              <p:cNvSpPr txBox="1"/>
              <p:nvPr/>
            </p:nvSpPr>
            <p:spPr>
              <a:xfrm>
                <a:off x="6776418" y="5246525"/>
                <a:ext cx="1587372" cy="41391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Quantity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A1C77B0-F1DC-4EAE-AA7C-5C8D3246A2D7}"/>
                  </a:ext>
                </a:extLst>
              </p:cNvPr>
              <p:cNvSpPr txBox="1"/>
              <p:nvPr/>
            </p:nvSpPr>
            <p:spPr>
              <a:xfrm>
                <a:off x="2262768" y="1925658"/>
                <a:ext cx="1188710" cy="41391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Cost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B0160A9-5C71-4A38-9C18-9DCB17BE45B1}"/>
                  </a:ext>
                </a:extLst>
              </p:cNvPr>
              <p:cNvSpPr txBox="1"/>
              <p:nvPr/>
            </p:nvSpPr>
            <p:spPr>
              <a:xfrm>
                <a:off x="5773330" y="2681239"/>
                <a:ext cx="1371166" cy="4687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SRAC</a:t>
                </a:r>
                <a:endParaRPr kumimoji="0" lang="en-GB" sz="20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DA60A1EA-2A49-49D0-A7C3-84D664272115}"/>
                  </a:ext>
                </a:extLst>
              </p:cNvPr>
              <p:cNvSpPr/>
              <p:nvPr/>
            </p:nvSpPr>
            <p:spPr>
              <a:xfrm flipH="1">
                <a:off x="3424481" y="2847475"/>
                <a:ext cx="2348849" cy="1171509"/>
              </a:xfrm>
              <a:custGeom>
                <a:avLst/>
                <a:gdLst>
                  <a:gd name="connsiteX0" fmla="*/ 0 w 3030279"/>
                  <a:gd name="connsiteY0" fmla="*/ 0 h 1074687"/>
                  <a:gd name="connsiteX1" fmla="*/ 1297172 w 3030279"/>
                  <a:gd name="connsiteY1" fmla="*/ 1073889 h 1074687"/>
                  <a:gd name="connsiteX2" fmla="*/ 3030279 w 3030279"/>
                  <a:gd name="connsiteY2" fmla="*/ 138224 h 1074687"/>
                  <a:gd name="connsiteX0" fmla="*/ 0 w 3030279"/>
                  <a:gd name="connsiteY0" fmla="*/ 165946 h 1240331"/>
                  <a:gd name="connsiteX1" fmla="*/ 1297172 w 3030279"/>
                  <a:gd name="connsiteY1" fmla="*/ 1239835 h 1240331"/>
                  <a:gd name="connsiteX2" fmla="*/ 3030279 w 3030279"/>
                  <a:gd name="connsiteY2" fmla="*/ 0 h 12403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30279" h="1240331">
                    <a:moveTo>
                      <a:pt x="0" y="165946"/>
                    </a:moveTo>
                    <a:cubicBezTo>
                      <a:pt x="396063" y="691372"/>
                      <a:pt x="792126" y="1216798"/>
                      <a:pt x="1297172" y="1239835"/>
                    </a:cubicBezTo>
                    <a:cubicBezTo>
                      <a:pt x="1802218" y="1262872"/>
                      <a:pt x="2416248" y="479351"/>
                      <a:pt x="3030279" y="0"/>
                    </a:cubicBezTo>
                  </a:path>
                </a:pathLst>
              </a:custGeom>
              <a:noFill/>
              <a:ln w="2857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57269E43-AC5C-4C16-A8AE-C1BF9121E0A2}"/>
                  </a:ext>
                </a:extLst>
              </p:cNvPr>
              <p:cNvSpPr/>
              <p:nvPr/>
            </p:nvSpPr>
            <p:spPr>
              <a:xfrm flipH="1">
                <a:off x="3451478" y="3073030"/>
                <a:ext cx="4412518" cy="1819641"/>
              </a:xfrm>
              <a:custGeom>
                <a:avLst/>
                <a:gdLst>
                  <a:gd name="connsiteX0" fmla="*/ 0 w 3030279"/>
                  <a:gd name="connsiteY0" fmla="*/ 0 h 1074687"/>
                  <a:gd name="connsiteX1" fmla="*/ 1297172 w 3030279"/>
                  <a:gd name="connsiteY1" fmla="*/ 1073889 h 1074687"/>
                  <a:gd name="connsiteX2" fmla="*/ 3030279 w 3030279"/>
                  <a:gd name="connsiteY2" fmla="*/ 138224 h 1074687"/>
                  <a:gd name="connsiteX0" fmla="*/ 0 w 3030279"/>
                  <a:gd name="connsiteY0" fmla="*/ 165946 h 1240331"/>
                  <a:gd name="connsiteX1" fmla="*/ 1297172 w 3030279"/>
                  <a:gd name="connsiteY1" fmla="*/ 1239835 h 1240331"/>
                  <a:gd name="connsiteX2" fmla="*/ 3030279 w 3030279"/>
                  <a:gd name="connsiteY2" fmla="*/ 0 h 12403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30279" h="1240331">
                    <a:moveTo>
                      <a:pt x="0" y="165946"/>
                    </a:moveTo>
                    <a:cubicBezTo>
                      <a:pt x="396063" y="691372"/>
                      <a:pt x="792126" y="1216798"/>
                      <a:pt x="1297172" y="1239835"/>
                    </a:cubicBezTo>
                    <a:cubicBezTo>
                      <a:pt x="1802218" y="1262872"/>
                      <a:pt x="2416248" y="479351"/>
                      <a:pt x="3030279" y="0"/>
                    </a:cubicBezTo>
                  </a:path>
                </a:pathLst>
              </a:cu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0CADA9F-D97E-4398-87B8-CADACABF6760}"/>
                  </a:ext>
                </a:extLst>
              </p:cNvPr>
              <p:cNvSpPr txBox="1"/>
              <p:nvPr/>
            </p:nvSpPr>
            <p:spPr>
              <a:xfrm>
                <a:off x="7798619" y="3004245"/>
                <a:ext cx="1371159" cy="4687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LRAC</a:t>
                </a:r>
                <a:endParaRPr kumimoji="0" lang="en-GB" sz="20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C7CD4B7-AEAF-4088-868C-C5922310B92A}"/>
                  </a:ext>
                </a:extLst>
              </p:cNvPr>
              <p:cNvSpPr txBox="1"/>
              <p:nvPr/>
            </p:nvSpPr>
            <p:spPr>
              <a:xfrm>
                <a:off x="5357909" y="3998147"/>
                <a:ext cx="1953805" cy="4687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000" b="1" dirty="0">
                    <a:solidFill>
                      <a:schemeClr val="accent5"/>
                    </a:solidFill>
                    <a:latin typeface="Calibri" panose="020F0502020204030204"/>
                  </a:rPr>
                  <a:t>X-inefficiency</a:t>
                </a:r>
                <a:endParaRPr kumimoji="0" lang="en-GB" sz="2000" b="1" i="0" u="none" strike="noStrike" kern="1200" cap="none" spc="0" normalizeH="0" baseline="-25000" noProof="0" dirty="0">
                  <a:ln>
                    <a:noFill/>
                  </a:ln>
                  <a:solidFill>
                    <a:schemeClr val="accent5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40AA2414-564A-47CF-8C1A-6ABA8CDD711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327691" y="3649487"/>
                <a:ext cx="0" cy="159582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021C6EE-2003-4A74-B343-8ADC692AE8BF}"/>
                  </a:ext>
                </a:extLst>
              </p:cNvPr>
              <p:cNvSpPr txBox="1"/>
              <p:nvPr/>
            </p:nvSpPr>
            <p:spPr>
              <a:xfrm>
                <a:off x="4789731" y="5180207"/>
                <a:ext cx="1097365" cy="4687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q</a:t>
                </a: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40AA2414-564A-47CF-8C1A-6ABA8CDD71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33089" y="4670315"/>
                <a:ext cx="2093511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0AA2414-564A-47CF-8C1A-6ABA8CDD71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7263" y="3649487"/>
                <a:ext cx="2054011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021C6EE-2003-4A74-B343-8ADC692AE8BF}"/>
                  </a:ext>
                </a:extLst>
              </p:cNvPr>
              <p:cNvSpPr txBox="1"/>
              <p:nvPr/>
            </p:nvSpPr>
            <p:spPr>
              <a:xfrm>
                <a:off x="2250813" y="4346065"/>
                <a:ext cx="1097365" cy="4687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000" dirty="0" err="1" smtClean="0">
                    <a:solidFill>
                      <a:prstClr val="black"/>
                    </a:solidFill>
                    <a:latin typeface="Calibri" panose="020F0502020204030204"/>
                  </a:rPr>
                  <a:t>c</a:t>
                </a:r>
                <a:r>
                  <a:rPr lang="en-GB" sz="2000" baseline="30000" dirty="0" err="1" smtClean="0">
                    <a:solidFill>
                      <a:prstClr val="black"/>
                    </a:solidFill>
                    <a:latin typeface="Calibri" panose="020F0502020204030204"/>
                  </a:rPr>
                  <a:t>potential</a:t>
                </a: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021C6EE-2003-4A74-B343-8ADC692AE8BF}"/>
                  </a:ext>
                </a:extLst>
              </p:cNvPr>
              <p:cNvSpPr txBox="1"/>
              <p:nvPr/>
            </p:nvSpPr>
            <p:spPr>
              <a:xfrm>
                <a:off x="2342610" y="3368734"/>
                <a:ext cx="1097365" cy="4687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000" dirty="0" err="1" smtClean="0">
                    <a:solidFill>
                      <a:prstClr val="black"/>
                    </a:solidFill>
                    <a:latin typeface="Calibri" panose="020F0502020204030204"/>
                  </a:rPr>
                  <a:t>c</a:t>
                </a:r>
                <a:r>
                  <a:rPr lang="en-GB" sz="2000" baseline="30000" dirty="0" err="1" smtClean="0">
                    <a:solidFill>
                      <a:prstClr val="black"/>
                    </a:solidFill>
                    <a:latin typeface="Calibri" panose="020F0502020204030204"/>
                  </a:rPr>
                  <a:t>actual</a:t>
                </a: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DD3D97AC-1220-4E4E-819F-B5D3B421FA58}"/>
                </a:ext>
              </a:extLst>
            </p:cNvPr>
            <p:cNvCxnSpPr>
              <a:cxnSpLocks/>
            </p:cNvCxnSpPr>
            <p:nvPr/>
          </p:nvCxnSpPr>
          <p:spPr>
            <a:xfrm>
              <a:off x="8840203" y="5266036"/>
              <a:ext cx="0" cy="573291"/>
            </a:xfrm>
            <a:prstGeom prst="straightConnector1">
              <a:avLst/>
            </a:prstGeom>
            <a:ln w="28575">
              <a:solidFill>
                <a:schemeClr val="accent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5082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ne slide lessons">
      <a:dk1>
        <a:sysClr val="windowText" lastClr="000000"/>
      </a:dk1>
      <a:lt1>
        <a:srgbClr val="CCECFF"/>
      </a:lt1>
      <a:dk2>
        <a:srgbClr val="44546A"/>
      </a:dk2>
      <a:lt2>
        <a:srgbClr val="00EA80"/>
      </a:lt2>
      <a:accent1>
        <a:srgbClr val="0000FF"/>
      </a:accent1>
      <a:accent2>
        <a:srgbClr val="ED7D31"/>
      </a:accent2>
      <a:accent3>
        <a:srgbClr val="FF0000"/>
      </a:accent3>
      <a:accent4>
        <a:srgbClr val="00B050"/>
      </a:accent4>
      <a:accent5>
        <a:srgbClr val="9900FF"/>
      </a:accent5>
      <a:accent6>
        <a:srgbClr val="A5A5A5"/>
      </a:accent6>
      <a:hlink>
        <a:srgbClr val="9900FF"/>
      </a:hlink>
      <a:folHlink>
        <a:srgbClr val="C165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325874E789DA43AB4B4A0BEB81D912" ma:contentTypeVersion="13" ma:contentTypeDescription="Create a new document." ma:contentTypeScope="" ma:versionID="ad4c83dc9aaa74dced80b811779fbca2">
  <xsd:schema xmlns:xsd="http://www.w3.org/2001/XMLSchema" xmlns:xs="http://www.w3.org/2001/XMLSchema" xmlns:p="http://schemas.microsoft.com/office/2006/metadata/properties" xmlns:ns3="93e0e7ff-99fd-47d2-b399-016f8ec3a442" xmlns:ns4="6e591ad9-5fcd-4cad-9907-725cc4e8e3cf" targetNamespace="http://schemas.microsoft.com/office/2006/metadata/properties" ma:root="true" ma:fieldsID="eeff93cda57e401c9aefc1c3c5b92bc3" ns3:_="" ns4:_="">
    <xsd:import namespace="93e0e7ff-99fd-47d2-b399-016f8ec3a442"/>
    <xsd:import namespace="6e591ad9-5fcd-4cad-9907-725cc4e8e3c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e0e7ff-99fd-47d2-b399-016f8ec3a4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591ad9-5fcd-4cad-9907-725cc4e8e3c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16AE4D-A9D1-46C3-9849-25D57621581E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6e591ad9-5fcd-4cad-9907-725cc4e8e3cf"/>
    <ds:schemaRef ds:uri="93e0e7ff-99fd-47d2-b399-016f8ec3a44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09B7195-C5DE-4448-BEC7-49CBA7224C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DE8BF7-7A89-441A-AF05-C1B4EE4DE6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e0e7ff-99fd-47d2-b399-016f8ec3a442"/>
    <ds:schemaRef ds:uri="6e591ad9-5fcd-4cad-9907-725cc4e8e3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929</Words>
  <Application>Microsoft Office PowerPoint</Application>
  <PresentationFormat>Widescreen</PresentationFormat>
  <Paragraphs>130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MS PGothic</vt:lpstr>
      <vt:lpstr>Arial</vt:lpstr>
      <vt:lpstr>Calibri</vt:lpstr>
      <vt:lpstr>Calibri Light</vt:lpstr>
      <vt:lpstr>Office Theme</vt:lpstr>
      <vt:lpstr>1_Office Theme</vt:lpstr>
      <vt:lpstr>Efficiency</vt:lpstr>
      <vt:lpstr>Productive Efficiency</vt:lpstr>
      <vt:lpstr>PowerPoint Presentation</vt:lpstr>
      <vt:lpstr>Allocative Efficiency</vt:lpstr>
      <vt:lpstr>PowerPoint Presentation</vt:lpstr>
      <vt:lpstr>Dynamic Efficiency</vt:lpstr>
      <vt:lpstr>PowerPoint Presentation</vt:lpstr>
      <vt:lpstr>X-inefficiency</vt:lpstr>
      <vt:lpstr>PowerPoint Presentation</vt:lpstr>
      <vt:lpstr>Pareto Efficiency</vt:lpstr>
      <vt:lpstr>PowerPoint Presentation</vt:lpstr>
      <vt:lpstr>Where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Productive Efficiency</dc:title>
  <dc:creator>Hugo O'Grady (MTS - Economics)</dc:creator>
  <cp:lastModifiedBy>Hugo O'Grady (MTS - Economics)</cp:lastModifiedBy>
  <cp:revision>35</cp:revision>
  <dcterms:created xsi:type="dcterms:W3CDTF">2020-08-11T10:56:24Z</dcterms:created>
  <dcterms:modified xsi:type="dcterms:W3CDTF">2021-05-26T11:28:47Z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0x0101005F325874E789DA43AB4B4A0BEB81D912</vt:lpwstr>
  </property>
</Properties>
</file>