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6"/>
  </p:notesMasterIdLst>
  <p:sldIdLst>
    <p:sldId id="319" r:id="rId2"/>
    <p:sldId id="259" r:id="rId3"/>
    <p:sldId id="325" r:id="rId4"/>
    <p:sldId id="333" r:id="rId5"/>
    <p:sldId id="258" r:id="rId6"/>
    <p:sldId id="272" r:id="rId7"/>
    <p:sldId id="334" r:id="rId8"/>
    <p:sldId id="337" r:id="rId9"/>
    <p:sldId id="335" r:id="rId10"/>
    <p:sldId id="338" r:id="rId11"/>
    <p:sldId id="340" r:id="rId12"/>
    <p:sldId id="336" r:id="rId13"/>
    <p:sldId id="339" r:id="rId14"/>
    <p:sldId id="342"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8784969-F1FB-4695-BA90-94F3D5A581E8}" v="6" dt="2024-03-14T09:25:04.46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6" d="100"/>
          <a:sy n="66" d="100"/>
        </p:scale>
        <p:origin x="644" y="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21" Type="http://schemas.microsoft.com/office/2016/11/relationships/changesInfo" Target="changesInfos/changesInfo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O'Grady, Hugo (SHHS) Staff" userId="cbfca193-92bc-471d-a464-c874428759a5" providerId="ADAL" clId="{60E1C9D4-9659-4599-8BF0-F40819A3F074}"/>
    <pc:docChg chg="undo redo custSel addSld delSld modSld">
      <pc:chgData name="O'Grady, Hugo (SHHS) Staff" userId="cbfca193-92bc-471d-a464-c874428759a5" providerId="ADAL" clId="{60E1C9D4-9659-4599-8BF0-F40819A3F074}" dt="2023-03-19T20:10:29.090" v="5811" actId="2696"/>
      <pc:docMkLst>
        <pc:docMk/>
      </pc:docMkLst>
      <pc:sldChg chg="addSp delSp modSp add del">
        <pc:chgData name="O'Grady, Hugo (SHHS) Staff" userId="cbfca193-92bc-471d-a464-c874428759a5" providerId="ADAL" clId="{60E1C9D4-9659-4599-8BF0-F40819A3F074}" dt="2023-03-19T19:32:03.933" v="4575" actId="2696"/>
        <pc:sldMkLst>
          <pc:docMk/>
          <pc:sldMk cId="3850754718" sldId="275"/>
        </pc:sldMkLst>
        <pc:spChg chg="del">
          <ac:chgData name="O'Grady, Hugo (SHHS) Staff" userId="cbfca193-92bc-471d-a464-c874428759a5" providerId="ADAL" clId="{60E1C9D4-9659-4599-8BF0-F40819A3F074}" dt="2023-03-19T17:49:34.834" v="4268" actId="478"/>
          <ac:spMkLst>
            <pc:docMk/>
            <pc:sldMk cId="3850754718" sldId="275"/>
            <ac:spMk id="2" creationId="{00000000-0000-0000-0000-000000000000}"/>
          </ac:spMkLst>
        </pc:spChg>
        <pc:spChg chg="del">
          <ac:chgData name="O'Grady, Hugo (SHHS) Staff" userId="cbfca193-92bc-471d-a464-c874428759a5" providerId="ADAL" clId="{60E1C9D4-9659-4599-8BF0-F40819A3F074}" dt="2023-03-19T17:49:15.070" v="4259" actId="478"/>
          <ac:spMkLst>
            <pc:docMk/>
            <pc:sldMk cId="3850754718" sldId="275"/>
            <ac:spMk id="3" creationId="{00000000-0000-0000-0000-000000000000}"/>
          </ac:spMkLst>
        </pc:spChg>
        <pc:spChg chg="del">
          <ac:chgData name="O'Grady, Hugo (SHHS) Staff" userId="cbfca193-92bc-471d-a464-c874428759a5" providerId="ADAL" clId="{60E1C9D4-9659-4599-8BF0-F40819A3F074}" dt="2023-03-19T17:49:16.746" v="4260" actId="478"/>
          <ac:spMkLst>
            <pc:docMk/>
            <pc:sldMk cId="3850754718" sldId="275"/>
            <ac:spMk id="4" creationId="{00000000-0000-0000-0000-000000000000}"/>
          </ac:spMkLst>
        </pc:spChg>
        <pc:spChg chg="mod">
          <ac:chgData name="O'Grady, Hugo (SHHS) Staff" userId="cbfca193-92bc-471d-a464-c874428759a5" providerId="ADAL" clId="{60E1C9D4-9659-4599-8BF0-F40819A3F074}" dt="2023-03-19T19:31:27.956" v="4558" actId="27636"/>
          <ac:spMkLst>
            <pc:docMk/>
            <pc:sldMk cId="3850754718" sldId="275"/>
            <ac:spMk id="5" creationId="{00000000-0000-0000-0000-000000000000}"/>
          </ac:spMkLst>
        </pc:spChg>
        <pc:spChg chg="del">
          <ac:chgData name="O'Grady, Hugo (SHHS) Staff" userId="cbfca193-92bc-471d-a464-c874428759a5" providerId="ADAL" clId="{60E1C9D4-9659-4599-8BF0-F40819A3F074}" dt="2023-03-19T17:49:21.023" v="4262" actId="478"/>
          <ac:spMkLst>
            <pc:docMk/>
            <pc:sldMk cId="3850754718" sldId="275"/>
            <ac:spMk id="6" creationId="{00000000-0000-0000-0000-000000000000}"/>
          </ac:spMkLst>
        </pc:spChg>
        <pc:spChg chg="del">
          <ac:chgData name="O'Grady, Hugo (SHHS) Staff" userId="cbfca193-92bc-471d-a464-c874428759a5" providerId="ADAL" clId="{60E1C9D4-9659-4599-8BF0-F40819A3F074}" dt="2023-03-19T17:49:18.184" v="4261" actId="478"/>
          <ac:spMkLst>
            <pc:docMk/>
            <pc:sldMk cId="3850754718" sldId="275"/>
            <ac:spMk id="7" creationId="{00000000-0000-0000-0000-000000000000}"/>
          </ac:spMkLst>
        </pc:spChg>
        <pc:spChg chg="del mod">
          <ac:chgData name="O'Grady, Hugo (SHHS) Staff" userId="cbfca193-92bc-471d-a464-c874428759a5" providerId="ADAL" clId="{60E1C9D4-9659-4599-8BF0-F40819A3F074}" dt="2023-03-19T17:49:24.560" v="4264" actId="478"/>
          <ac:spMkLst>
            <pc:docMk/>
            <pc:sldMk cId="3850754718" sldId="275"/>
            <ac:spMk id="8" creationId="{00000000-0000-0000-0000-000000000000}"/>
          </ac:spMkLst>
        </pc:spChg>
        <pc:spChg chg="del">
          <ac:chgData name="O'Grady, Hugo (SHHS) Staff" userId="cbfca193-92bc-471d-a464-c874428759a5" providerId="ADAL" clId="{60E1C9D4-9659-4599-8BF0-F40819A3F074}" dt="2023-03-19T17:49:26.334" v="4265" actId="478"/>
          <ac:spMkLst>
            <pc:docMk/>
            <pc:sldMk cId="3850754718" sldId="275"/>
            <ac:spMk id="9" creationId="{00000000-0000-0000-0000-000000000000}"/>
          </ac:spMkLst>
        </pc:spChg>
        <pc:spChg chg="del">
          <ac:chgData name="O'Grady, Hugo (SHHS) Staff" userId="cbfca193-92bc-471d-a464-c874428759a5" providerId="ADAL" clId="{60E1C9D4-9659-4599-8BF0-F40819A3F074}" dt="2023-03-19T17:49:27.930" v="4266" actId="478"/>
          <ac:spMkLst>
            <pc:docMk/>
            <pc:sldMk cId="3850754718" sldId="275"/>
            <ac:spMk id="10" creationId="{00000000-0000-0000-0000-000000000000}"/>
          </ac:spMkLst>
        </pc:spChg>
        <pc:spChg chg="del">
          <ac:chgData name="O'Grady, Hugo (SHHS) Staff" userId="cbfca193-92bc-471d-a464-c874428759a5" providerId="ADAL" clId="{60E1C9D4-9659-4599-8BF0-F40819A3F074}" dt="2023-03-19T17:49:31.579" v="4267" actId="478"/>
          <ac:spMkLst>
            <pc:docMk/>
            <pc:sldMk cId="3850754718" sldId="275"/>
            <ac:spMk id="11" creationId="{00000000-0000-0000-0000-000000000000}"/>
          </ac:spMkLst>
        </pc:spChg>
        <pc:spChg chg="add del mod">
          <ac:chgData name="O'Grady, Hugo (SHHS) Staff" userId="cbfca193-92bc-471d-a464-c874428759a5" providerId="ADAL" clId="{60E1C9D4-9659-4599-8BF0-F40819A3F074}" dt="2023-03-19T17:49:36.652" v="4269" actId="478"/>
          <ac:spMkLst>
            <pc:docMk/>
            <pc:sldMk cId="3850754718" sldId="275"/>
            <ac:spMk id="13" creationId="{8222F775-7AED-4492-A3AE-F24B1D2BCB8F}"/>
          </ac:spMkLst>
        </pc:spChg>
      </pc:sldChg>
      <pc:sldChg chg="add del">
        <pc:chgData name="O'Grady, Hugo (SHHS) Staff" userId="cbfca193-92bc-471d-a464-c874428759a5" providerId="ADAL" clId="{60E1C9D4-9659-4599-8BF0-F40819A3F074}" dt="2023-03-19T19:43:59.194" v="5106" actId="2696"/>
        <pc:sldMkLst>
          <pc:docMk/>
          <pc:sldMk cId="3562817415" sldId="276"/>
        </pc:sldMkLst>
      </pc:sldChg>
      <pc:sldChg chg="add del">
        <pc:chgData name="O'Grady, Hugo (SHHS) Staff" userId="cbfca193-92bc-471d-a464-c874428759a5" providerId="ADAL" clId="{60E1C9D4-9659-4599-8BF0-F40819A3F074}" dt="2023-03-19T20:10:27.316" v="5810" actId="2696"/>
        <pc:sldMkLst>
          <pc:docMk/>
          <pc:sldMk cId="630343222" sldId="280"/>
        </pc:sldMkLst>
      </pc:sldChg>
      <pc:sldChg chg="add del">
        <pc:chgData name="O'Grady, Hugo (SHHS) Staff" userId="cbfca193-92bc-471d-a464-c874428759a5" providerId="ADAL" clId="{60E1C9D4-9659-4599-8BF0-F40819A3F074}" dt="2023-03-19T20:10:29.090" v="5811" actId="2696"/>
        <pc:sldMkLst>
          <pc:docMk/>
          <pc:sldMk cId="1454042346" sldId="281"/>
        </pc:sldMkLst>
      </pc:sldChg>
      <pc:sldChg chg="modSp add modAnim">
        <pc:chgData name="O'Grady, Hugo (SHHS) Staff" userId="cbfca193-92bc-471d-a464-c874428759a5" providerId="ADAL" clId="{60E1C9D4-9659-4599-8BF0-F40819A3F074}" dt="2023-03-17T15:28:18.300" v="1542" actId="20577"/>
        <pc:sldMkLst>
          <pc:docMk/>
          <pc:sldMk cId="4176194857" sldId="337"/>
        </pc:sldMkLst>
        <pc:spChg chg="mod">
          <ac:chgData name="O'Grady, Hugo (SHHS) Staff" userId="cbfca193-92bc-471d-a464-c874428759a5" providerId="ADAL" clId="{60E1C9D4-9659-4599-8BF0-F40819A3F074}" dt="2023-03-17T15:28:18.300" v="1542" actId="20577"/>
          <ac:spMkLst>
            <pc:docMk/>
            <pc:sldMk cId="4176194857" sldId="337"/>
            <ac:spMk id="4" creationId="{FF325F12-DD55-467D-9BA3-6AF84A6E8C6A}"/>
          </ac:spMkLst>
        </pc:spChg>
      </pc:sldChg>
      <pc:sldChg chg="addSp delSp modSp add modAnim">
        <pc:chgData name="O'Grady, Hugo (SHHS) Staff" userId="cbfca193-92bc-471d-a464-c874428759a5" providerId="ADAL" clId="{60E1C9D4-9659-4599-8BF0-F40819A3F074}" dt="2023-03-19T20:06:55.524" v="5524" actId="20577"/>
        <pc:sldMkLst>
          <pc:docMk/>
          <pc:sldMk cId="1689073267" sldId="338"/>
        </pc:sldMkLst>
        <pc:spChg chg="add del">
          <ac:chgData name="O'Grady, Hugo (SHHS) Staff" userId="cbfca193-92bc-471d-a464-c874428759a5" providerId="ADAL" clId="{60E1C9D4-9659-4599-8BF0-F40819A3F074}" dt="2023-03-17T16:10:51.009" v="2060"/>
          <ac:spMkLst>
            <pc:docMk/>
            <pc:sldMk cId="1689073267" sldId="338"/>
            <ac:spMk id="2" creationId="{E63C39A2-B5BC-43CE-BA8C-E2C1A316C5AF}"/>
          </ac:spMkLst>
        </pc:spChg>
        <pc:spChg chg="mod">
          <ac:chgData name="O'Grady, Hugo (SHHS) Staff" userId="cbfca193-92bc-471d-a464-c874428759a5" providerId="ADAL" clId="{60E1C9D4-9659-4599-8BF0-F40819A3F074}" dt="2023-03-19T20:06:55.524" v="5524" actId="20577"/>
          <ac:spMkLst>
            <pc:docMk/>
            <pc:sldMk cId="1689073267" sldId="338"/>
            <ac:spMk id="4" creationId="{FF325F12-DD55-467D-9BA3-6AF84A6E8C6A}"/>
          </ac:spMkLst>
        </pc:spChg>
      </pc:sldChg>
      <pc:sldChg chg="modSp add modAnim">
        <pc:chgData name="O'Grady, Hugo (SHHS) Staff" userId="cbfca193-92bc-471d-a464-c874428759a5" providerId="ADAL" clId="{60E1C9D4-9659-4599-8BF0-F40819A3F074}" dt="2023-03-19T20:10:14.515" v="5809" actId="20577"/>
        <pc:sldMkLst>
          <pc:docMk/>
          <pc:sldMk cId="4206250204" sldId="339"/>
        </pc:sldMkLst>
        <pc:spChg chg="mod">
          <ac:chgData name="O'Grady, Hugo (SHHS) Staff" userId="cbfca193-92bc-471d-a464-c874428759a5" providerId="ADAL" clId="{60E1C9D4-9659-4599-8BF0-F40819A3F074}" dt="2023-03-19T20:10:14.515" v="5809" actId="20577"/>
          <ac:spMkLst>
            <pc:docMk/>
            <pc:sldMk cId="4206250204" sldId="339"/>
            <ac:spMk id="4" creationId="{FF325F12-DD55-467D-9BA3-6AF84A6E8C6A}"/>
          </ac:spMkLst>
        </pc:spChg>
      </pc:sldChg>
      <pc:sldChg chg="modSp add modAnim">
        <pc:chgData name="O'Grady, Hugo (SHHS) Staff" userId="cbfca193-92bc-471d-a464-c874428759a5" providerId="ADAL" clId="{60E1C9D4-9659-4599-8BF0-F40819A3F074}" dt="2023-03-19T17:29:21.765" v="4030" actId="20577"/>
        <pc:sldMkLst>
          <pc:docMk/>
          <pc:sldMk cId="1658147848" sldId="340"/>
        </pc:sldMkLst>
        <pc:spChg chg="mod">
          <ac:chgData name="O'Grady, Hugo (SHHS) Staff" userId="cbfca193-92bc-471d-a464-c874428759a5" providerId="ADAL" clId="{60E1C9D4-9659-4599-8BF0-F40819A3F074}" dt="2023-03-19T17:29:21.765" v="4030" actId="20577"/>
          <ac:spMkLst>
            <pc:docMk/>
            <pc:sldMk cId="1658147848" sldId="340"/>
            <ac:spMk id="4" creationId="{FF325F12-DD55-467D-9BA3-6AF84A6E8C6A}"/>
          </ac:spMkLst>
        </pc:spChg>
      </pc:sldChg>
      <pc:sldChg chg="addSp delSp modSp add del">
        <pc:chgData name="O'Grady, Hugo (SHHS) Staff" userId="cbfca193-92bc-471d-a464-c874428759a5" providerId="ADAL" clId="{60E1C9D4-9659-4599-8BF0-F40819A3F074}" dt="2023-03-19T17:29:25.894" v="4031" actId="2696"/>
        <pc:sldMkLst>
          <pc:docMk/>
          <pc:sldMk cId="316720910" sldId="341"/>
        </pc:sldMkLst>
        <pc:spChg chg="del">
          <ac:chgData name="O'Grady, Hugo (SHHS) Staff" userId="cbfca193-92bc-471d-a464-c874428759a5" providerId="ADAL" clId="{60E1C9D4-9659-4599-8BF0-F40819A3F074}" dt="2023-03-17T16:17:56.189" v="2079"/>
          <ac:spMkLst>
            <pc:docMk/>
            <pc:sldMk cId="316720910" sldId="341"/>
            <ac:spMk id="2" creationId="{60D04935-F5E6-4049-9B3C-A6054518FFC6}"/>
          </ac:spMkLst>
        </pc:spChg>
        <pc:spChg chg="del">
          <ac:chgData name="O'Grady, Hugo (SHHS) Staff" userId="cbfca193-92bc-471d-a464-c874428759a5" providerId="ADAL" clId="{60E1C9D4-9659-4599-8BF0-F40819A3F074}" dt="2023-03-17T16:17:56.189" v="2079"/>
          <ac:spMkLst>
            <pc:docMk/>
            <pc:sldMk cId="316720910" sldId="341"/>
            <ac:spMk id="3" creationId="{1B22F16B-178A-4130-AD21-0735F9830A8A}"/>
          </ac:spMkLst>
        </pc:spChg>
        <pc:spChg chg="add mod">
          <ac:chgData name="O'Grady, Hugo (SHHS) Staff" userId="cbfca193-92bc-471d-a464-c874428759a5" providerId="ADAL" clId="{60E1C9D4-9659-4599-8BF0-F40819A3F074}" dt="2023-03-19T17:23:00.710" v="3263"/>
          <ac:spMkLst>
            <pc:docMk/>
            <pc:sldMk cId="316720910" sldId="341"/>
            <ac:spMk id="4" creationId="{4A6072D6-B5CC-4319-8F44-2047CE6C58D0}"/>
          </ac:spMkLst>
        </pc:spChg>
      </pc:sldChg>
      <pc:sldChg chg="modSp add del">
        <pc:chgData name="O'Grady, Hugo (SHHS) Staff" userId="cbfca193-92bc-471d-a464-c874428759a5" providerId="ADAL" clId="{60E1C9D4-9659-4599-8BF0-F40819A3F074}" dt="2023-03-19T19:32:05.248" v="4576" actId="2696"/>
        <pc:sldMkLst>
          <pc:docMk/>
          <pc:sldMk cId="3393591895" sldId="341"/>
        </pc:sldMkLst>
        <pc:spChg chg="mod">
          <ac:chgData name="O'Grady, Hugo (SHHS) Staff" userId="cbfca193-92bc-471d-a464-c874428759a5" providerId="ADAL" clId="{60E1C9D4-9659-4599-8BF0-F40819A3F074}" dt="2023-03-19T19:31:45.963" v="4566"/>
          <ac:spMkLst>
            <pc:docMk/>
            <pc:sldMk cId="3393591895" sldId="341"/>
            <ac:spMk id="5" creationId="{00000000-0000-0000-0000-000000000000}"/>
          </ac:spMkLst>
        </pc:spChg>
      </pc:sldChg>
      <pc:sldChg chg="modSp add modAnim">
        <pc:chgData name="O'Grady, Hugo (SHHS) Staff" userId="cbfca193-92bc-471d-a464-c874428759a5" providerId="ADAL" clId="{60E1C9D4-9659-4599-8BF0-F40819A3F074}" dt="2023-03-19T19:43:54.988" v="5105" actId="20577"/>
        <pc:sldMkLst>
          <pc:docMk/>
          <pc:sldMk cId="29109163" sldId="342"/>
        </pc:sldMkLst>
        <pc:spChg chg="mod">
          <ac:chgData name="O'Grady, Hugo (SHHS) Staff" userId="cbfca193-92bc-471d-a464-c874428759a5" providerId="ADAL" clId="{60E1C9D4-9659-4599-8BF0-F40819A3F074}" dt="2023-03-19T19:43:54.988" v="5105" actId="20577"/>
          <ac:spMkLst>
            <pc:docMk/>
            <pc:sldMk cId="29109163" sldId="342"/>
            <ac:spMk id="4" creationId="{FF325F12-DD55-467D-9BA3-6AF84A6E8C6A}"/>
          </ac:spMkLst>
        </pc:spChg>
      </pc:sldChg>
    </pc:docChg>
  </pc:docChgLst>
  <pc:docChgLst>
    <pc:chgData name="O'Grady, Hugo (SHHS) Staff" userId="cbfca193-92bc-471d-a464-c874428759a5" providerId="ADAL" clId="{B8784969-F1FB-4695-BA90-94F3D5A581E8}"/>
    <pc:docChg chg="modSld">
      <pc:chgData name="O'Grady, Hugo (SHHS) Staff" userId="cbfca193-92bc-471d-a464-c874428759a5" providerId="ADAL" clId="{B8784969-F1FB-4695-BA90-94F3D5A581E8}" dt="2024-03-13T14:46:23.252" v="2"/>
      <pc:docMkLst>
        <pc:docMk/>
      </pc:docMkLst>
      <pc:sldChg chg="modAnim">
        <pc:chgData name="O'Grady, Hugo (SHHS) Staff" userId="cbfca193-92bc-471d-a464-c874428759a5" providerId="ADAL" clId="{B8784969-F1FB-4695-BA90-94F3D5A581E8}" dt="2024-03-13T14:42:47.936" v="0"/>
        <pc:sldMkLst>
          <pc:docMk/>
          <pc:sldMk cId="4176194857" sldId="337"/>
        </pc:sldMkLst>
      </pc:sldChg>
      <pc:sldChg chg="modAnim">
        <pc:chgData name="O'Grady, Hugo (SHHS) Staff" userId="cbfca193-92bc-471d-a464-c874428759a5" providerId="ADAL" clId="{B8784969-F1FB-4695-BA90-94F3D5A581E8}" dt="2024-03-13T14:46:23.252" v="2"/>
        <pc:sldMkLst>
          <pc:docMk/>
          <pc:sldMk cId="1689073267" sldId="338"/>
        </pc:sldMkLst>
      </pc:sldChg>
    </pc:docChg>
  </pc:docChgLst>
  <pc:docChgLst>
    <pc:chgData name="O'Grady, Hugo (SHHS) Staff" userId="cbfca193-92bc-471d-a464-c874428759a5" providerId="ADAL" clId="{DDA2B1C4-4105-40F9-A399-70636511A4A4}"/>
    <pc:docChg chg="undo custSel addSld delSld modSld">
      <pc:chgData name="O'Grady, Hugo (SHHS) Staff" userId="cbfca193-92bc-471d-a464-c874428759a5" providerId="ADAL" clId="{DDA2B1C4-4105-40F9-A399-70636511A4A4}" dt="2023-02-20T11:27:20.050" v="1561" actId="1036"/>
      <pc:docMkLst>
        <pc:docMk/>
      </pc:docMkLst>
      <pc:sldChg chg="modSp add mod modAnim">
        <pc:chgData name="O'Grady, Hugo (SHHS) Staff" userId="cbfca193-92bc-471d-a464-c874428759a5" providerId="ADAL" clId="{DDA2B1C4-4105-40F9-A399-70636511A4A4}" dt="2023-02-20T11:17:16.821" v="1537"/>
        <pc:sldMkLst>
          <pc:docMk/>
          <pc:sldMk cId="1402805844" sldId="258"/>
        </pc:sldMkLst>
        <pc:spChg chg="mod">
          <ac:chgData name="O'Grady, Hugo (SHHS) Staff" userId="cbfca193-92bc-471d-a464-c874428759a5" providerId="ADAL" clId="{DDA2B1C4-4105-40F9-A399-70636511A4A4}" dt="2023-02-20T11:17:16.821" v="1537"/>
          <ac:spMkLst>
            <pc:docMk/>
            <pc:sldMk cId="1402805844" sldId="258"/>
            <ac:spMk id="4" creationId="{FF325F12-DD55-467D-9BA3-6AF84A6E8C6A}"/>
          </ac:spMkLst>
        </pc:spChg>
      </pc:sldChg>
      <pc:sldChg chg="addSp delSp modSp add del mod setBg delDesignElem">
        <pc:chgData name="O'Grady, Hugo (SHHS) Staff" userId="cbfca193-92bc-471d-a464-c874428759a5" providerId="ADAL" clId="{DDA2B1C4-4105-40F9-A399-70636511A4A4}" dt="2023-02-20T10:39:43.227" v="40" actId="20577"/>
        <pc:sldMkLst>
          <pc:docMk/>
          <pc:sldMk cId="1104102011" sldId="259"/>
        </pc:sldMkLst>
        <pc:spChg chg="mod">
          <ac:chgData name="O'Grady, Hugo (SHHS) Staff" userId="cbfca193-92bc-471d-a464-c874428759a5" providerId="ADAL" clId="{DDA2B1C4-4105-40F9-A399-70636511A4A4}" dt="2023-02-20T10:39:26.811" v="36" actId="20577"/>
          <ac:spMkLst>
            <pc:docMk/>
            <pc:sldMk cId="1104102011" sldId="259"/>
            <ac:spMk id="4" creationId="{AF47EB7F-192E-469A-9A81-C292999A2287}"/>
          </ac:spMkLst>
        </pc:spChg>
        <pc:spChg chg="mod">
          <ac:chgData name="O'Grady, Hugo (SHHS) Staff" userId="cbfca193-92bc-471d-a464-c874428759a5" providerId="ADAL" clId="{DDA2B1C4-4105-40F9-A399-70636511A4A4}" dt="2023-02-20T10:39:43.227" v="40" actId="20577"/>
          <ac:spMkLst>
            <pc:docMk/>
            <pc:sldMk cId="1104102011" sldId="259"/>
            <ac:spMk id="5" creationId="{1E20BD14-672F-4172-B84C-DFA0BDF73849}"/>
          </ac:spMkLst>
        </pc:spChg>
        <pc:spChg chg="add del">
          <ac:chgData name="O'Grady, Hugo (SHHS) Staff" userId="cbfca193-92bc-471d-a464-c874428759a5" providerId="ADAL" clId="{DDA2B1C4-4105-40F9-A399-70636511A4A4}" dt="2023-02-20T10:27:52.652" v="3"/>
          <ac:spMkLst>
            <pc:docMk/>
            <pc:sldMk cId="1104102011" sldId="259"/>
            <ac:spMk id="11" creationId="{C0B27210-D0CA-4654-B3E3-9ABB4F178EA1}"/>
          </ac:spMkLst>
        </pc:spChg>
        <pc:spChg chg="add del">
          <ac:chgData name="O'Grady, Hugo (SHHS) Staff" userId="cbfca193-92bc-471d-a464-c874428759a5" providerId="ADAL" clId="{DDA2B1C4-4105-40F9-A399-70636511A4A4}" dt="2023-02-20T10:27:52.652" v="3"/>
          <ac:spMkLst>
            <pc:docMk/>
            <pc:sldMk cId="1104102011" sldId="259"/>
            <ac:spMk id="15" creationId="{70B66945-4967-4040-926D-DCA44313CDAB}"/>
          </ac:spMkLst>
        </pc:spChg>
        <pc:spChg chg="add del">
          <ac:chgData name="O'Grady, Hugo (SHHS) Staff" userId="cbfca193-92bc-471d-a464-c874428759a5" providerId="ADAL" clId="{DDA2B1C4-4105-40F9-A399-70636511A4A4}" dt="2023-02-20T10:27:52.652" v="3"/>
          <ac:spMkLst>
            <pc:docMk/>
            <pc:sldMk cId="1104102011" sldId="259"/>
            <ac:spMk id="16" creationId="{1DB7C82F-AB7E-4F0C-B829-FA1B9C415180}"/>
          </ac:spMkLst>
        </pc:spChg>
      </pc:sldChg>
      <pc:sldChg chg="modSp add mod modAnim">
        <pc:chgData name="O'Grady, Hugo (SHHS) Staff" userId="cbfca193-92bc-471d-a464-c874428759a5" providerId="ADAL" clId="{DDA2B1C4-4105-40F9-A399-70636511A4A4}" dt="2023-02-20T11:27:20.050" v="1561" actId="1036"/>
        <pc:sldMkLst>
          <pc:docMk/>
          <pc:sldMk cId="2393291113" sldId="272"/>
        </pc:sldMkLst>
        <pc:spChg chg="mod">
          <ac:chgData name="O'Grady, Hugo (SHHS) Staff" userId="cbfca193-92bc-471d-a464-c874428759a5" providerId="ADAL" clId="{DDA2B1C4-4105-40F9-A399-70636511A4A4}" dt="2023-02-20T11:27:20.050" v="1561" actId="1036"/>
          <ac:spMkLst>
            <pc:docMk/>
            <pc:sldMk cId="2393291113" sldId="272"/>
            <ac:spMk id="78" creationId="{08DACF0B-7134-7CAE-9789-C3C68194562B}"/>
          </ac:spMkLst>
        </pc:spChg>
      </pc:sldChg>
      <pc:sldChg chg="addSp delSp modSp add del mod setBg delDesignElem">
        <pc:chgData name="O'Grady, Hugo (SHHS) Staff" userId="cbfca193-92bc-471d-a464-c874428759a5" providerId="ADAL" clId="{DDA2B1C4-4105-40F9-A399-70636511A4A4}" dt="2023-02-20T10:28:33.586" v="23" actId="20577"/>
        <pc:sldMkLst>
          <pc:docMk/>
          <pc:sldMk cId="3390989218" sldId="319"/>
        </pc:sldMkLst>
        <pc:spChg chg="mod">
          <ac:chgData name="O'Grady, Hugo (SHHS) Staff" userId="cbfca193-92bc-471d-a464-c874428759a5" providerId="ADAL" clId="{DDA2B1C4-4105-40F9-A399-70636511A4A4}" dt="2023-02-20T10:28:33.586" v="23" actId="20577"/>
          <ac:spMkLst>
            <pc:docMk/>
            <pc:sldMk cId="3390989218" sldId="319"/>
            <ac:spMk id="4" creationId="{AF47EB7F-192E-469A-9A81-C292999A2287}"/>
          </ac:spMkLst>
        </pc:spChg>
        <pc:spChg chg="add del">
          <ac:chgData name="O'Grady, Hugo (SHHS) Staff" userId="cbfca193-92bc-471d-a464-c874428759a5" providerId="ADAL" clId="{DDA2B1C4-4105-40F9-A399-70636511A4A4}" dt="2023-02-20T10:27:52.652" v="3"/>
          <ac:spMkLst>
            <pc:docMk/>
            <pc:sldMk cId="3390989218" sldId="319"/>
            <ac:spMk id="19" creationId="{7CA0DAA6-33B8-4A25-810D-2F4D816FB40E}"/>
          </ac:spMkLst>
        </pc:spChg>
      </pc:sldChg>
      <pc:sldChg chg="modSp add del mod modAnim">
        <pc:chgData name="O'Grady, Hugo (SHHS) Staff" userId="cbfca193-92bc-471d-a464-c874428759a5" providerId="ADAL" clId="{DDA2B1C4-4105-40F9-A399-70636511A4A4}" dt="2023-02-20T11:13:35.533" v="1451" actId="313"/>
        <pc:sldMkLst>
          <pc:docMk/>
          <pc:sldMk cId="3866810968" sldId="325"/>
        </pc:sldMkLst>
        <pc:spChg chg="mod">
          <ac:chgData name="O'Grady, Hugo (SHHS) Staff" userId="cbfca193-92bc-471d-a464-c874428759a5" providerId="ADAL" clId="{DDA2B1C4-4105-40F9-A399-70636511A4A4}" dt="2023-02-20T11:13:35.533" v="1451" actId="313"/>
          <ac:spMkLst>
            <pc:docMk/>
            <pc:sldMk cId="3866810968" sldId="325"/>
            <ac:spMk id="4" creationId="{FF325F12-DD55-467D-9BA3-6AF84A6E8C6A}"/>
          </ac:spMkLst>
        </pc:spChg>
      </pc:sldChg>
      <pc:sldChg chg="modSp add mod">
        <pc:chgData name="O'Grady, Hugo (SHHS) Staff" userId="cbfca193-92bc-471d-a464-c874428759a5" providerId="ADAL" clId="{DDA2B1C4-4105-40F9-A399-70636511A4A4}" dt="2023-02-20T11:04:35.776" v="926" actId="20577"/>
        <pc:sldMkLst>
          <pc:docMk/>
          <pc:sldMk cId="1599429984" sldId="333"/>
        </pc:sldMkLst>
        <pc:spChg chg="mod">
          <ac:chgData name="O'Grady, Hugo (SHHS) Staff" userId="cbfca193-92bc-471d-a464-c874428759a5" providerId="ADAL" clId="{DDA2B1C4-4105-40F9-A399-70636511A4A4}" dt="2023-02-20T11:04:35.776" v="926" actId="20577"/>
          <ac:spMkLst>
            <pc:docMk/>
            <pc:sldMk cId="1599429984" sldId="333"/>
            <ac:spMk id="4" creationId="{AF47EB7F-192E-469A-9A81-C292999A2287}"/>
          </ac:spMkLst>
        </pc:spChg>
      </pc:sldChg>
      <pc:sldChg chg="modSp add mod">
        <pc:chgData name="O'Grady, Hugo (SHHS) Staff" userId="cbfca193-92bc-471d-a464-c874428759a5" providerId="ADAL" clId="{DDA2B1C4-4105-40F9-A399-70636511A4A4}" dt="2023-02-20T11:05:26.117" v="999" actId="20577"/>
        <pc:sldMkLst>
          <pc:docMk/>
          <pc:sldMk cId="2434964309" sldId="334"/>
        </pc:sldMkLst>
        <pc:spChg chg="mod">
          <ac:chgData name="O'Grady, Hugo (SHHS) Staff" userId="cbfca193-92bc-471d-a464-c874428759a5" providerId="ADAL" clId="{DDA2B1C4-4105-40F9-A399-70636511A4A4}" dt="2023-02-20T11:05:26.117" v="999" actId="20577"/>
          <ac:spMkLst>
            <pc:docMk/>
            <pc:sldMk cId="2434964309" sldId="334"/>
            <ac:spMk id="4" creationId="{AF47EB7F-192E-469A-9A81-C292999A2287}"/>
          </ac:spMkLst>
        </pc:spChg>
      </pc:sldChg>
      <pc:sldChg chg="modSp add mod">
        <pc:chgData name="O'Grady, Hugo (SHHS) Staff" userId="cbfca193-92bc-471d-a464-c874428759a5" providerId="ADAL" clId="{DDA2B1C4-4105-40F9-A399-70636511A4A4}" dt="2023-02-20T11:05:21.531" v="997" actId="20577"/>
        <pc:sldMkLst>
          <pc:docMk/>
          <pc:sldMk cId="3101851910" sldId="335"/>
        </pc:sldMkLst>
        <pc:spChg chg="mod">
          <ac:chgData name="O'Grady, Hugo (SHHS) Staff" userId="cbfca193-92bc-471d-a464-c874428759a5" providerId="ADAL" clId="{DDA2B1C4-4105-40F9-A399-70636511A4A4}" dt="2023-02-20T11:05:21.531" v="997" actId="20577"/>
          <ac:spMkLst>
            <pc:docMk/>
            <pc:sldMk cId="3101851910" sldId="335"/>
            <ac:spMk id="4" creationId="{AF47EB7F-192E-469A-9A81-C292999A2287}"/>
          </ac:spMkLst>
        </pc:spChg>
      </pc:sldChg>
      <pc:sldChg chg="modSp add mod">
        <pc:chgData name="O'Grady, Hugo (SHHS) Staff" userId="cbfca193-92bc-471d-a464-c874428759a5" providerId="ADAL" clId="{DDA2B1C4-4105-40F9-A399-70636511A4A4}" dt="2023-02-20T11:05:56.201" v="1054" actId="20577"/>
        <pc:sldMkLst>
          <pc:docMk/>
          <pc:sldMk cId="2198088136" sldId="336"/>
        </pc:sldMkLst>
        <pc:spChg chg="mod">
          <ac:chgData name="O'Grady, Hugo (SHHS) Staff" userId="cbfca193-92bc-471d-a464-c874428759a5" providerId="ADAL" clId="{DDA2B1C4-4105-40F9-A399-70636511A4A4}" dt="2023-02-20T11:05:56.201" v="1054" actId="20577"/>
          <ac:spMkLst>
            <pc:docMk/>
            <pc:sldMk cId="2198088136" sldId="336"/>
            <ac:spMk id="4" creationId="{AF47EB7F-192E-469A-9A81-C292999A2287}"/>
          </ac:spMkLst>
        </pc:spChg>
      </pc:sldChg>
    </pc:docChg>
  </pc:docChgLst>
  <pc:docChgLst>
    <pc:chgData name="Hugo O'Grady" userId="cbfca193-92bc-471d-a464-c874428759a5" providerId="ADAL" clId="{B8784969-F1FB-4695-BA90-94F3D5A581E8}"/>
    <pc:docChg chg="modSld">
      <pc:chgData name="Hugo O'Grady" userId="cbfca193-92bc-471d-a464-c874428759a5" providerId="ADAL" clId="{B8784969-F1FB-4695-BA90-94F3D5A581E8}" dt="2024-03-14T09:25:04.466" v="2"/>
      <pc:docMkLst>
        <pc:docMk/>
      </pc:docMkLst>
      <pc:sldChg chg="modAnim">
        <pc:chgData name="Hugo O'Grady" userId="cbfca193-92bc-471d-a464-c874428759a5" providerId="ADAL" clId="{B8784969-F1FB-4695-BA90-94F3D5A581E8}" dt="2024-03-14T09:24:59.645" v="1"/>
        <pc:sldMkLst>
          <pc:docMk/>
          <pc:sldMk cId="4206250204" sldId="339"/>
        </pc:sldMkLst>
      </pc:sldChg>
      <pc:sldChg chg="modAnim">
        <pc:chgData name="Hugo O'Grady" userId="cbfca193-92bc-471d-a464-c874428759a5" providerId="ADAL" clId="{B8784969-F1FB-4695-BA90-94F3D5A581E8}" dt="2024-03-14T09:20:01.099" v="0"/>
        <pc:sldMkLst>
          <pc:docMk/>
          <pc:sldMk cId="1658147848" sldId="340"/>
        </pc:sldMkLst>
      </pc:sldChg>
      <pc:sldChg chg="modAnim">
        <pc:chgData name="Hugo O'Grady" userId="cbfca193-92bc-471d-a464-c874428759a5" providerId="ADAL" clId="{B8784969-F1FB-4695-BA90-94F3D5A581E8}" dt="2024-03-14T09:25:04.466" v="2"/>
        <pc:sldMkLst>
          <pc:docMk/>
          <pc:sldMk cId="29109163" sldId="342"/>
        </pc:sldMkLst>
      </pc:sldChg>
    </pc:docChg>
  </pc:docChgLst>
  <pc:docChgLst>
    <pc:chgData name="O'Grady, Hugo (SHHS) Staff" userId="cbfca193-92bc-471d-a464-c874428759a5" providerId="ADAL" clId="{6AD28542-9B8A-43CE-AF4C-555C003C5454}"/>
    <pc:docChg chg="undo custSel delSld modSld">
      <pc:chgData name="O'Grady, Hugo (SHHS) Staff" userId="cbfca193-92bc-471d-a464-c874428759a5" providerId="ADAL" clId="{6AD28542-9B8A-43CE-AF4C-555C003C5454}" dt="2023-03-19T21:43:07.159" v="20" actId="313"/>
      <pc:docMkLst>
        <pc:docMk/>
      </pc:docMkLst>
      <pc:sldChg chg="delSp">
        <pc:chgData name="O'Grady, Hugo (SHHS) Staff" userId="cbfca193-92bc-471d-a464-c874428759a5" providerId="ADAL" clId="{6AD28542-9B8A-43CE-AF4C-555C003C5454}" dt="2023-03-19T20:11:31.891" v="1" actId="478"/>
        <pc:sldMkLst>
          <pc:docMk/>
          <pc:sldMk cId="1104102011" sldId="259"/>
        </pc:sldMkLst>
        <pc:picChg chg="del">
          <ac:chgData name="O'Grady, Hugo (SHHS) Staff" userId="cbfca193-92bc-471d-a464-c874428759a5" providerId="ADAL" clId="{6AD28542-9B8A-43CE-AF4C-555C003C5454}" dt="2023-03-19T20:11:31.891" v="1" actId="478"/>
          <ac:picMkLst>
            <pc:docMk/>
            <pc:sldMk cId="1104102011" sldId="259"/>
            <ac:picMk id="6" creationId="{8D0DB074-2C64-454C-93E5-826B0DD14B2D}"/>
          </ac:picMkLst>
        </pc:picChg>
      </pc:sldChg>
      <pc:sldChg chg="delSp">
        <pc:chgData name="O'Grady, Hugo (SHHS) Staff" userId="cbfca193-92bc-471d-a464-c874428759a5" providerId="ADAL" clId="{6AD28542-9B8A-43CE-AF4C-555C003C5454}" dt="2023-03-19T20:11:29.384" v="0" actId="478"/>
        <pc:sldMkLst>
          <pc:docMk/>
          <pc:sldMk cId="3390989218" sldId="319"/>
        </pc:sldMkLst>
        <pc:picChg chg="del">
          <ac:chgData name="O'Grady, Hugo (SHHS) Staff" userId="cbfca193-92bc-471d-a464-c874428759a5" providerId="ADAL" clId="{6AD28542-9B8A-43CE-AF4C-555C003C5454}" dt="2023-03-19T20:11:29.384" v="0" actId="478"/>
          <ac:picMkLst>
            <pc:docMk/>
            <pc:sldMk cId="3390989218" sldId="319"/>
            <ac:picMk id="6" creationId="{8D0DB074-2C64-454C-93E5-826B0DD14B2D}"/>
          </ac:picMkLst>
        </pc:picChg>
      </pc:sldChg>
      <pc:sldChg chg="del">
        <pc:chgData name="O'Grady, Hugo (SHHS) Staff" userId="cbfca193-92bc-471d-a464-c874428759a5" providerId="ADAL" clId="{6AD28542-9B8A-43CE-AF4C-555C003C5454}" dt="2023-03-19T20:11:48.014" v="6" actId="2696"/>
        <pc:sldMkLst>
          <pc:docMk/>
          <pc:sldMk cId="1038181220" sldId="332"/>
        </pc:sldMkLst>
      </pc:sldChg>
      <pc:sldChg chg="delSp">
        <pc:chgData name="O'Grady, Hugo (SHHS) Staff" userId="cbfca193-92bc-471d-a464-c874428759a5" providerId="ADAL" clId="{6AD28542-9B8A-43CE-AF4C-555C003C5454}" dt="2023-03-19T20:11:34.017" v="2" actId="478"/>
        <pc:sldMkLst>
          <pc:docMk/>
          <pc:sldMk cId="1599429984" sldId="333"/>
        </pc:sldMkLst>
        <pc:picChg chg="del">
          <ac:chgData name="O'Grady, Hugo (SHHS) Staff" userId="cbfca193-92bc-471d-a464-c874428759a5" providerId="ADAL" clId="{6AD28542-9B8A-43CE-AF4C-555C003C5454}" dt="2023-03-19T20:11:34.017" v="2" actId="478"/>
          <ac:picMkLst>
            <pc:docMk/>
            <pc:sldMk cId="1599429984" sldId="333"/>
            <ac:picMk id="6" creationId="{8D0DB074-2C64-454C-93E5-826B0DD14B2D}"/>
          </ac:picMkLst>
        </pc:picChg>
      </pc:sldChg>
      <pc:sldChg chg="delSp">
        <pc:chgData name="O'Grady, Hugo (SHHS) Staff" userId="cbfca193-92bc-471d-a464-c874428759a5" providerId="ADAL" clId="{6AD28542-9B8A-43CE-AF4C-555C003C5454}" dt="2023-03-19T20:11:37.938" v="3" actId="478"/>
        <pc:sldMkLst>
          <pc:docMk/>
          <pc:sldMk cId="2434964309" sldId="334"/>
        </pc:sldMkLst>
        <pc:picChg chg="del">
          <ac:chgData name="O'Grady, Hugo (SHHS) Staff" userId="cbfca193-92bc-471d-a464-c874428759a5" providerId="ADAL" clId="{6AD28542-9B8A-43CE-AF4C-555C003C5454}" dt="2023-03-19T20:11:37.938" v="3" actId="478"/>
          <ac:picMkLst>
            <pc:docMk/>
            <pc:sldMk cId="2434964309" sldId="334"/>
            <ac:picMk id="6" creationId="{8D0DB074-2C64-454C-93E5-826B0DD14B2D}"/>
          </ac:picMkLst>
        </pc:picChg>
      </pc:sldChg>
      <pc:sldChg chg="delSp">
        <pc:chgData name="O'Grady, Hugo (SHHS) Staff" userId="cbfca193-92bc-471d-a464-c874428759a5" providerId="ADAL" clId="{6AD28542-9B8A-43CE-AF4C-555C003C5454}" dt="2023-03-19T20:11:40.778" v="4" actId="478"/>
        <pc:sldMkLst>
          <pc:docMk/>
          <pc:sldMk cId="3101851910" sldId="335"/>
        </pc:sldMkLst>
        <pc:picChg chg="del">
          <ac:chgData name="O'Grady, Hugo (SHHS) Staff" userId="cbfca193-92bc-471d-a464-c874428759a5" providerId="ADAL" clId="{6AD28542-9B8A-43CE-AF4C-555C003C5454}" dt="2023-03-19T20:11:40.778" v="4" actId="478"/>
          <ac:picMkLst>
            <pc:docMk/>
            <pc:sldMk cId="3101851910" sldId="335"/>
            <ac:picMk id="6" creationId="{8D0DB074-2C64-454C-93E5-826B0DD14B2D}"/>
          </ac:picMkLst>
        </pc:picChg>
      </pc:sldChg>
      <pc:sldChg chg="delSp">
        <pc:chgData name="O'Grady, Hugo (SHHS) Staff" userId="cbfca193-92bc-471d-a464-c874428759a5" providerId="ADAL" clId="{6AD28542-9B8A-43CE-AF4C-555C003C5454}" dt="2023-03-19T20:11:43.994" v="5" actId="478"/>
        <pc:sldMkLst>
          <pc:docMk/>
          <pc:sldMk cId="2198088136" sldId="336"/>
        </pc:sldMkLst>
        <pc:picChg chg="del">
          <ac:chgData name="O'Grady, Hugo (SHHS) Staff" userId="cbfca193-92bc-471d-a464-c874428759a5" providerId="ADAL" clId="{6AD28542-9B8A-43CE-AF4C-555C003C5454}" dt="2023-03-19T20:11:43.994" v="5" actId="478"/>
          <ac:picMkLst>
            <pc:docMk/>
            <pc:sldMk cId="2198088136" sldId="336"/>
            <ac:picMk id="6" creationId="{8D0DB074-2C64-454C-93E5-826B0DD14B2D}"/>
          </ac:picMkLst>
        </pc:picChg>
      </pc:sldChg>
      <pc:sldChg chg="modSp modAnim">
        <pc:chgData name="O'Grady, Hugo (SHHS) Staff" userId="cbfca193-92bc-471d-a464-c874428759a5" providerId="ADAL" clId="{6AD28542-9B8A-43CE-AF4C-555C003C5454}" dt="2023-03-19T21:31:33.376" v="10" actId="20578"/>
        <pc:sldMkLst>
          <pc:docMk/>
          <pc:sldMk cId="1689073267" sldId="338"/>
        </pc:sldMkLst>
        <pc:spChg chg="mod">
          <ac:chgData name="O'Grady, Hugo (SHHS) Staff" userId="cbfca193-92bc-471d-a464-c874428759a5" providerId="ADAL" clId="{6AD28542-9B8A-43CE-AF4C-555C003C5454}" dt="2023-03-19T21:31:33.376" v="10" actId="20578"/>
          <ac:spMkLst>
            <pc:docMk/>
            <pc:sldMk cId="1689073267" sldId="338"/>
            <ac:spMk id="4" creationId="{FF325F12-DD55-467D-9BA3-6AF84A6E8C6A}"/>
          </ac:spMkLst>
        </pc:spChg>
      </pc:sldChg>
      <pc:sldChg chg="modSp">
        <pc:chgData name="O'Grady, Hugo (SHHS) Staff" userId="cbfca193-92bc-471d-a464-c874428759a5" providerId="ADAL" clId="{6AD28542-9B8A-43CE-AF4C-555C003C5454}" dt="2023-03-19T21:43:07.159" v="20" actId="313"/>
        <pc:sldMkLst>
          <pc:docMk/>
          <pc:sldMk cId="4206250204" sldId="339"/>
        </pc:sldMkLst>
        <pc:spChg chg="mod">
          <ac:chgData name="O'Grady, Hugo (SHHS) Staff" userId="cbfca193-92bc-471d-a464-c874428759a5" providerId="ADAL" clId="{6AD28542-9B8A-43CE-AF4C-555C003C5454}" dt="2023-03-19T21:43:07.159" v="20" actId="313"/>
          <ac:spMkLst>
            <pc:docMk/>
            <pc:sldMk cId="4206250204" sldId="339"/>
            <ac:spMk id="4" creationId="{FF325F12-DD55-467D-9BA3-6AF84A6E8C6A}"/>
          </ac:spMkLst>
        </pc:spChg>
      </pc:sldChg>
      <pc:sldChg chg="modSp">
        <pc:chgData name="O'Grady, Hugo (SHHS) Staff" userId="cbfca193-92bc-471d-a464-c874428759a5" providerId="ADAL" clId="{6AD28542-9B8A-43CE-AF4C-555C003C5454}" dt="2023-03-19T21:39:56.347" v="18" actId="20577"/>
        <pc:sldMkLst>
          <pc:docMk/>
          <pc:sldMk cId="1658147848" sldId="340"/>
        </pc:sldMkLst>
        <pc:spChg chg="mod">
          <ac:chgData name="O'Grady, Hugo (SHHS) Staff" userId="cbfca193-92bc-471d-a464-c874428759a5" providerId="ADAL" clId="{6AD28542-9B8A-43CE-AF4C-555C003C5454}" dt="2023-03-19T21:39:56.347" v="18" actId="20577"/>
          <ac:spMkLst>
            <pc:docMk/>
            <pc:sldMk cId="1658147848" sldId="340"/>
            <ac:spMk id="4" creationId="{FF325F12-DD55-467D-9BA3-6AF84A6E8C6A}"/>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E582830-98FB-4524-9D6C-719D21A3CDD4}" type="datetimeFigureOut">
              <a:rPr lang="en-GB" smtClean="0"/>
              <a:t>14/03/2024</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B44EDC6-0B14-4373-AC9E-E24BB6C90AF4}" type="slidenum">
              <a:rPr lang="en-GB" smtClean="0"/>
              <a:t>‹#›</a:t>
            </a:fld>
            <a:endParaRPr lang="en-GB"/>
          </a:p>
        </p:txBody>
      </p:sp>
    </p:spTree>
    <p:extLst>
      <p:ext uri="{BB962C8B-B14F-4D97-AF65-F5344CB8AC3E}">
        <p14:creationId xmlns:p14="http://schemas.microsoft.com/office/powerpoint/2010/main" val="136785193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2B44EDC6-0B14-4373-AC9E-E24BB6C90AF4}" type="slidenum">
              <a:rPr lang="en-GB" smtClean="0"/>
              <a:t>5</a:t>
            </a:fld>
            <a:endParaRPr lang="en-GB"/>
          </a:p>
        </p:txBody>
      </p:sp>
    </p:spTree>
    <p:extLst>
      <p:ext uri="{BB962C8B-B14F-4D97-AF65-F5344CB8AC3E}">
        <p14:creationId xmlns:p14="http://schemas.microsoft.com/office/powerpoint/2010/main" val="170867035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2B44EDC6-0B14-4373-AC9E-E24BB6C90AF4}" type="slidenum">
              <a:rPr lang="en-GB" smtClean="0"/>
              <a:t>13</a:t>
            </a:fld>
            <a:endParaRPr lang="en-GB"/>
          </a:p>
        </p:txBody>
      </p:sp>
    </p:spTree>
    <p:extLst>
      <p:ext uri="{BB962C8B-B14F-4D97-AF65-F5344CB8AC3E}">
        <p14:creationId xmlns:p14="http://schemas.microsoft.com/office/powerpoint/2010/main" val="137452148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11464666-973F-4DBD-B071-2A1DA70E32D4}" type="datetimeFigureOut">
              <a:rPr lang="en-GB" smtClean="0"/>
              <a:t>14/03/2024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FF427DC-7949-44C3-A783-A2E7A3199817}" type="slidenum">
              <a:rPr lang="en-GB" smtClean="0"/>
              <a:t>‹#›</a:t>
            </a:fld>
            <a:endParaRPr lang="en-GB"/>
          </a:p>
        </p:txBody>
      </p:sp>
    </p:spTree>
    <p:extLst>
      <p:ext uri="{BB962C8B-B14F-4D97-AF65-F5344CB8AC3E}">
        <p14:creationId xmlns:p14="http://schemas.microsoft.com/office/powerpoint/2010/main" val="26690853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11464666-973F-4DBD-B071-2A1DA70E32D4}" type="datetimeFigureOut">
              <a:rPr lang="en-GB" smtClean="0"/>
              <a:t>14/03/2024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FF427DC-7949-44C3-A783-A2E7A3199817}" type="slidenum">
              <a:rPr lang="en-GB" smtClean="0"/>
              <a:t>‹#›</a:t>
            </a:fld>
            <a:endParaRPr lang="en-GB"/>
          </a:p>
        </p:txBody>
      </p:sp>
    </p:spTree>
    <p:extLst>
      <p:ext uri="{BB962C8B-B14F-4D97-AF65-F5344CB8AC3E}">
        <p14:creationId xmlns:p14="http://schemas.microsoft.com/office/powerpoint/2010/main" val="12333322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11464666-973F-4DBD-B071-2A1DA70E32D4}" type="datetimeFigureOut">
              <a:rPr lang="en-GB" smtClean="0"/>
              <a:t>14/03/2024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FF427DC-7949-44C3-A783-A2E7A3199817}" type="slidenum">
              <a:rPr lang="en-GB" smtClean="0"/>
              <a:t>‹#›</a:t>
            </a:fld>
            <a:endParaRPr lang="en-GB"/>
          </a:p>
        </p:txBody>
      </p:sp>
    </p:spTree>
    <p:extLst>
      <p:ext uri="{BB962C8B-B14F-4D97-AF65-F5344CB8AC3E}">
        <p14:creationId xmlns:p14="http://schemas.microsoft.com/office/powerpoint/2010/main" val="17141760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11464666-973F-4DBD-B071-2A1DA70E32D4}" type="datetimeFigureOut">
              <a:rPr lang="en-GB" smtClean="0"/>
              <a:t>14/03/2024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FF427DC-7949-44C3-A783-A2E7A3199817}" type="slidenum">
              <a:rPr lang="en-GB" smtClean="0"/>
              <a:t>‹#›</a:t>
            </a:fld>
            <a:endParaRPr lang="en-GB"/>
          </a:p>
        </p:txBody>
      </p:sp>
    </p:spTree>
    <p:extLst>
      <p:ext uri="{BB962C8B-B14F-4D97-AF65-F5344CB8AC3E}">
        <p14:creationId xmlns:p14="http://schemas.microsoft.com/office/powerpoint/2010/main" val="24892075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11464666-973F-4DBD-B071-2A1DA70E32D4}" type="datetimeFigureOut">
              <a:rPr lang="en-GB" smtClean="0"/>
              <a:t>14/03/2024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FF427DC-7949-44C3-A783-A2E7A3199817}" type="slidenum">
              <a:rPr lang="en-GB" smtClean="0"/>
              <a:t>‹#›</a:t>
            </a:fld>
            <a:endParaRPr lang="en-GB"/>
          </a:p>
        </p:txBody>
      </p:sp>
    </p:spTree>
    <p:extLst>
      <p:ext uri="{BB962C8B-B14F-4D97-AF65-F5344CB8AC3E}">
        <p14:creationId xmlns:p14="http://schemas.microsoft.com/office/powerpoint/2010/main" val="21311803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11464666-973F-4DBD-B071-2A1DA70E32D4}" type="datetimeFigureOut">
              <a:rPr lang="en-GB" smtClean="0"/>
              <a:t>14/03/2024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FF427DC-7949-44C3-A783-A2E7A3199817}" type="slidenum">
              <a:rPr lang="en-GB" smtClean="0"/>
              <a:t>‹#›</a:t>
            </a:fld>
            <a:endParaRPr lang="en-GB"/>
          </a:p>
        </p:txBody>
      </p:sp>
    </p:spTree>
    <p:extLst>
      <p:ext uri="{BB962C8B-B14F-4D97-AF65-F5344CB8AC3E}">
        <p14:creationId xmlns:p14="http://schemas.microsoft.com/office/powerpoint/2010/main" val="41230549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11464666-973F-4DBD-B071-2A1DA70E32D4}" type="datetimeFigureOut">
              <a:rPr lang="en-GB" smtClean="0"/>
              <a:t>14/03/2024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FFF427DC-7949-44C3-A783-A2E7A3199817}" type="slidenum">
              <a:rPr lang="en-GB" smtClean="0"/>
              <a:t>‹#›</a:t>
            </a:fld>
            <a:endParaRPr lang="en-GB"/>
          </a:p>
        </p:txBody>
      </p:sp>
    </p:spTree>
    <p:extLst>
      <p:ext uri="{BB962C8B-B14F-4D97-AF65-F5344CB8AC3E}">
        <p14:creationId xmlns:p14="http://schemas.microsoft.com/office/powerpoint/2010/main" val="40718423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11464666-973F-4DBD-B071-2A1DA70E32D4}" type="datetimeFigureOut">
              <a:rPr lang="en-GB" smtClean="0"/>
              <a:t>14/03/2024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FFF427DC-7949-44C3-A783-A2E7A3199817}" type="slidenum">
              <a:rPr lang="en-GB" smtClean="0"/>
              <a:t>‹#›</a:t>
            </a:fld>
            <a:endParaRPr lang="en-GB"/>
          </a:p>
        </p:txBody>
      </p:sp>
    </p:spTree>
    <p:extLst>
      <p:ext uri="{BB962C8B-B14F-4D97-AF65-F5344CB8AC3E}">
        <p14:creationId xmlns:p14="http://schemas.microsoft.com/office/powerpoint/2010/main" val="14660949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1464666-973F-4DBD-B071-2A1DA70E32D4}" type="datetimeFigureOut">
              <a:rPr lang="en-GB" smtClean="0"/>
              <a:t>14/03/2024</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FFF427DC-7949-44C3-A783-A2E7A3199817}" type="slidenum">
              <a:rPr lang="en-GB" smtClean="0"/>
              <a:t>‹#›</a:t>
            </a:fld>
            <a:endParaRPr lang="en-GB"/>
          </a:p>
        </p:txBody>
      </p:sp>
    </p:spTree>
    <p:extLst>
      <p:ext uri="{BB962C8B-B14F-4D97-AF65-F5344CB8AC3E}">
        <p14:creationId xmlns:p14="http://schemas.microsoft.com/office/powerpoint/2010/main" val="1990262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11464666-973F-4DBD-B071-2A1DA70E32D4}" type="datetimeFigureOut">
              <a:rPr lang="en-GB" smtClean="0"/>
              <a:t>14/03/2024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FF427DC-7949-44C3-A783-A2E7A3199817}" type="slidenum">
              <a:rPr lang="en-GB" smtClean="0"/>
              <a:t>‹#›</a:t>
            </a:fld>
            <a:endParaRPr lang="en-GB"/>
          </a:p>
        </p:txBody>
      </p:sp>
    </p:spTree>
    <p:extLst>
      <p:ext uri="{BB962C8B-B14F-4D97-AF65-F5344CB8AC3E}">
        <p14:creationId xmlns:p14="http://schemas.microsoft.com/office/powerpoint/2010/main" val="19712337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11464666-973F-4DBD-B071-2A1DA70E32D4}" type="datetimeFigureOut">
              <a:rPr lang="en-GB" smtClean="0"/>
              <a:t>14/03/2024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FF427DC-7949-44C3-A783-A2E7A3199817}" type="slidenum">
              <a:rPr lang="en-GB" smtClean="0"/>
              <a:t>‹#›</a:t>
            </a:fld>
            <a:endParaRPr lang="en-GB"/>
          </a:p>
        </p:txBody>
      </p:sp>
    </p:spTree>
    <p:extLst>
      <p:ext uri="{BB962C8B-B14F-4D97-AF65-F5344CB8AC3E}">
        <p14:creationId xmlns:p14="http://schemas.microsoft.com/office/powerpoint/2010/main" val="37721030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1464666-973F-4DBD-B071-2A1DA70E32D4}" type="datetimeFigureOut">
              <a:rPr lang="en-GB" smtClean="0"/>
              <a:t>14/03/2024</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FF427DC-7949-44C3-A783-A2E7A3199817}" type="slidenum">
              <a:rPr lang="en-GB" smtClean="0"/>
              <a:t>‹#›</a:t>
            </a:fld>
            <a:endParaRPr lang="en-GB"/>
          </a:p>
        </p:txBody>
      </p:sp>
    </p:spTree>
    <p:extLst>
      <p:ext uri="{BB962C8B-B14F-4D97-AF65-F5344CB8AC3E}">
        <p14:creationId xmlns:p14="http://schemas.microsoft.com/office/powerpoint/2010/main" val="42091610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9" name="Rectangle 10">
            <a:extLst>
              <a:ext uri="{FF2B5EF4-FFF2-40B4-BE49-F238E27FC236}">
                <a16:creationId xmlns:a16="http://schemas.microsoft.com/office/drawing/2014/main" id="{7CA0DAA6-33B8-4A25-810D-2F4D816FB40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0" y="0"/>
            <a:ext cx="4972594" cy="6858000"/>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CCECFF"/>
              </a:solidFill>
              <a:effectLst/>
              <a:uLnTx/>
              <a:uFillTx/>
              <a:latin typeface="Calibri" panose="020F0502020204030204"/>
              <a:ea typeface="+mn-ea"/>
              <a:cs typeface="+mn-cs"/>
            </a:endParaRPr>
          </a:p>
        </p:txBody>
      </p:sp>
      <p:sp>
        <p:nvSpPr>
          <p:cNvPr id="4" name="Title 3">
            <a:extLst>
              <a:ext uri="{FF2B5EF4-FFF2-40B4-BE49-F238E27FC236}">
                <a16:creationId xmlns:a16="http://schemas.microsoft.com/office/drawing/2014/main" id="{AF47EB7F-192E-469A-9A81-C292999A2287}"/>
              </a:ext>
            </a:extLst>
          </p:cNvPr>
          <p:cNvSpPr>
            <a:spLocks noGrp="1"/>
          </p:cNvSpPr>
          <p:nvPr>
            <p:ph type="ctrTitle"/>
          </p:nvPr>
        </p:nvSpPr>
        <p:spPr>
          <a:xfrm>
            <a:off x="651307" y="640081"/>
            <a:ext cx="3892558" cy="3681976"/>
          </a:xfrm>
          <a:noFill/>
        </p:spPr>
        <p:txBody>
          <a:bodyPr vert="horz" lIns="91440" tIns="45720" rIns="91440" bIns="45720" rtlCol="0">
            <a:normAutofit/>
          </a:bodyPr>
          <a:lstStyle/>
          <a:p>
            <a:pPr algn="l"/>
            <a:r>
              <a:rPr lang="en-US" sz="4400" kern="1200" dirty="0">
                <a:solidFill>
                  <a:schemeClr val="bg1"/>
                </a:solidFill>
                <a:latin typeface="+mj-lt"/>
                <a:ea typeface="+mj-ea"/>
                <a:cs typeface="+mj-cs"/>
              </a:rPr>
              <a:t>The Role of Central Banks in Financial Markets</a:t>
            </a:r>
            <a:endParaRPr lang="en-US" sz="4400" kern="1200" dirty="0">
              <a:solidFill>
                <a:schemeClr val="bg1"/>
              </a:solidFill>
              <a:latin typeface="+mj-lt"/>
              <a:cs typeface="Calibri Light"/>
            </a:endParaRPr>
          </a:p>
        </p:txBody>
      </p:sp>
      <p:sp>
        <p:nvSpPr>
          <p:cNvPr id="2" name="Subtitle 1">
            <a:extLst>
              <a:ext uri="{FF2B5EF4-FFF2-40B4-BE49-F238E27FC236}">
                <a16:creationId xmlns:a16="http://schemas.microsoft.com/office/drawing/2014/main" id="{053D6F51-ED65-4C79-9B3F-7682EC01442C}"/>
              </a:ext>
            </a:extLst>
          </p:cNvPr>
          <p:cNvSpPr>
            <a:spLocks noGrp="1"/>
          </p:cNvSpPr>
          <p:nvPr>
            <p:ph type="subTitle" idx="1"/>
          </p:nvPr>
        </p:nvSpPr>
        <p:spPr>
          <a:xfrm>
            <a:off x="651307" y="4460487"/>
            <a:ext cx="3377184" cy="1757433"/>
          </a:xfrm>
          <a:noFill/>
        </p:spPr>
        <p:txBody>
          <a:bodyPr>
            <a:normAutofit/>
          </a:bodyPr>
          <a:lstStyle/>
          <a:p>
            <a:pPr algn="l"/>
            <a:r>
              <a:rPr lang="en-GB" sz="2200" dirty="0">
                <a:solidFill>
                  <a:schemeClr val="bg1"/>
                </a:solidFill>
              </a:rPr>
              <a:t>Upper 6</a:t>
            </a:r>
            <a:r>
              <a:rPr lang="en-GB" sz="2200" baseline="30000" dirty="0">
                <a:solidFill>
                  <a:schemeClr val="bg1"/>
                </a:solidFill>
              </a:rPr>
              <a:t>th</a:t>
            </a:r>
            <a:r>
              <a:rPr lang="en-GB" sz="2200" dirty="0">
                <a:solidFill>
                  <a:schemeClr val="bg1"/>
                </a:solidFill>
              </a:rPr>
              <a:t> Macro</a:t>
            </a:r>
          </a:p>
          <a:p>
            <a:pPr algn="l"/>
            <a:r>
              <a:rPr lang="en-GB" sz="2200" dirty="0">
                <a:solidFill>
                  <a:schemeClr val="bg1"/>
                </a:solidFill>
              </a:rPr>
              <a:t>The Financial Sector</a:t>
            </a:r>
          </a:p>
        </p:txBody>
      </p:sp>
    </p:spTree>
    <p:extLst>
      <p:ext uri="{BB962C8B-B14F-4D97-AF65-F5344CB8AC3E}">
        <p14:creationId xmlns:p14="http://schemas.microsoft.com/office/powerpoint/2010/main" val="339098921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a:extLst>
              <a:ext uri="{FF2B5EF4-FFF2-40B4-BE49-F238E27FC236}">
                <a16:creationId xmlns:a16="http://schemas.microsoft.com/office/drawing/2014/main" id="{FF325F12-DD55-467D-9BA3-6AF84A6E8C6A}"/>
              </a:ext>
            </a:extLst>
          </p:cNvPr>
          <p:cNvSpPr>
            <a:spLocks noGrp="1"/>
          </p:cNvSpPr>
          <p:nvPr>
            <p:ph idx="1"/>
          </p:nvPr>
        </p:nvSpPr>
        <p:spPr>
          <a:xfrm>
            <a:off x="0" y="1"/>
            <a:ext cx="12192000" cy="6858000"/>
          </a:xfrm>
        </p:spPr>
        <p:txBody>
          <a:bodyPr>
            <a:normAutofit lnSpcReduction="10000"/>
          </a:bodyPr>
          <a:lstStyle/>
          <a:p>
            <a:pPr marL="0" indent="0" algn="ctr">
              <a:buNone/>
            </a:pPr>
            <a:r>
              <a:rPr lang="en-GB" u="sng" dirty="0"/>
              <a:t>Banker to The Banks </a:t>
            </a:r>
          </a:p>
          <a:p>
            <a:pPr marL="0" indent="0">
              <a:buNone/>
            </a:pPr>
            <a:r>
              <a:rPr lang="en-GB" b="1" dirty="0">
                <a:solidFill>
                  <a:srgbClr val="FF0000"/>
                </a:solidFill>
              </a:rPr>
              <a:t>Definition: </a:t>
            </a:r>
            <a:r>
              <a:rPr lang="en-GB" dirty="0"/>
              <a:t>Central banks provide a range of banking services to other banks within their economy.</a:t>
            </a:r>
          </a:p>
          <a:p>
            <a:pPr marL="0" indent="0">
              <a:buNone/>
            </a:pPr>
            <a:r>
              <a:rPr lang="en-GB" b="1" dirty="0">
                <a:solidFill>
                  <a:schemeClr val="accent1"/>
                </a:solidFill>
              </a:rPr>
              <a:t>Services Central Banks provide to other banks:</a:t>
            </a:r>
          </a:p>
          <a:p>
            <a:pPr marL="457200" lvl="1" indent="0">
              <a:buNone/>
            </a:pPr>
            <a:r>
              <a:rPr lang="en-GB" b="1" dirty="0">
                <a:solidFill>
                  <a:schemeClr val="accent1"/>
                </a:solidFill>
              </a:rPr>
              <a:t>Reserve Requirements: </a:t>
            </a:r>
            <a:r>
              <a:rPr lang="en-GB" dirty="0"/>
              <a:t>Central banks set and enforce reserve requirements, which specify the amount of funds that banks must deposit with the central bank.</a:t>
            </a:r>
          </a:p>
          <a:p>
            <a:pPr marL="914400" lvl="2" indent="0">
              <a:buNone/>
            </a:pPr>
            <a:r>
              <a:rPr lang="en-GB" dirty="0"/>
              <a:t>This is done so the central bank to control the money supply and ensure stability in the financial system.</a:t>
            </a:r>
          </a:p>
          <a:p>
            <a:pPr marL="457200" lvl="1" indent="0">
              <a:buNone/>
            </a:pPr>
            <a:r>
              <a:rPr lang="en-GB" b="1" dirty="0">
                <a:solidFill>
                  <a:schemeClr val="accent1"/>
                </a:solidFill>
              </a:rPr>
              <a:t>Clearing and Settlement Services</a:t>
            </a:r>
            <a:r>
              <a:rPr lang="en-GB" dirty="0"/>
              <a:t>: Central banks provide clearing and settlement services to facilitate interbank transactions and the transfer of funds between banks.</a:t>
            </a:r>
          </a:p>
          <a:p>
            <a:pPr marL="914400" lvl="2" indent="0">
              <a:buNone/>
            </a:pPr>
            <a:r>
              <a:rPr lang="en-GB" dirty="0"/>
              <a:t>This is facilitate the smooth functioning of the financial system and ensure that transactions between banks are completed accurately and efficiently, and reducing the risk that one bank may fail to deliver the funds.</a:t>
            </a:r>
          </a:p>
          <a:p>
            <a:pPr marL="0" indent="0" algn="ctr">
              <a:buNone/>
            </a:pPr>
            <a:r>
              <a:rPr lang="en-GB" u="sng" dirty="0"/>
              <a:t>Lender of Last Resort</a:t>
            </a:r>
          </a:p>
          <a:p>
            <a:pPr marL="0" indent="0">
              <a:buNone/>
            </a:pPr>
            <a:r>
              <a:rPr lang="en-GB" b="1" dirty="0">
                <a:solidFill>
                  <a:schemeClr val="accent3"/>
                </a:solidFill>
              </a:rPr>
              <a:t>Lender of last resort: </a:t>
            </a:r>
            <a:r>
              <a:rPr lang="en-GB" dirty="0"/>
              <a:t>Central banks act as a lender of last resort to provide emergency funding to banks that experience a shortage of liquidity.</a:t>
            </a:r>
          </a:p>
          <a:p>
            <a:pPr marL="457200" lvl="1" indent="0">
              <a:buNone/>
            </a:pPr>
            <a:r>
              <a:rPr lang="en-GB" dirty="0"/>
              <a:t>A shortage of liquidity occurs during a ‘bank run’ where banks, often in times of financial stress, experience a sudden and significant increase in withdrawals from depositors, making it difficult for them to meet their obligations as the bank doesn’t have enough cash.</a:t>
            </a:r>
          </a:p>
          <a:p>
            <a:pPr marL="457200" lvl="1" indent="0">
              <a:buNone/>
            </a:pPr>
            <a:r>
              <a:rPr lang="en-GB" dirty="0"/>
              <a:t>In such situations, banks may turn to the central bank as a lender of last resort to obtain emergency funding and avoid collapsing.</a:t>
            </a:r>
          </a:p>
        </p:txBody>
      </p:sp>
    </p:spTree>
    <p:extLst>
      <p:ext uri="{BB962C8B-B14F-4D97-AF65-F5344CB8AC3E}">
        <p14:creationId xmlns:p14="http://schemas.microsoft.com/office/powerpoint/2010/main" val="16890732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fade">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fade">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fade">
                                      <p:cBhvr>
                                        <p:cTn id="22" dur="500"/>
                                        <p:tgtEl>
                                          <p:spTgt spid="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animEffect transition="in" filter="fade">
                                      <p:cBhvr>
                                        <p:cTn id="27" dur="500"/>
                                        <p:tgtEl>
                                          <p:spTgt spid="4">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4">
                                            <p:txEl>
                                              <p:pRg st="5" end="5"/>
                                            </p:txEl>
                                          </p:spTgt>
                                        </p:tgtEl>
                                        <p:attrNameLst>
                                          <p:attrName>style.visibility</p:attrName>
                                        </p:attrNameLst>
                                      </p:cBhvr>
                                      <p:to>
                                        <p:strVal val="visible"/>
                                      </p:to>
                                    </p:set>
                                    <p:animEffect transition="in" filter="fade">
                                      <p:cBhvr>
                                        <p:cTn id="32" dur="500"/>
                                        <p:tgtEl>
                                          <p:spTgt spid="4">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4">
                                            <p:txEl>
                                              <p:pRg st="6" end="6"/>
                                            </p:txEl>
                                          </p:spTgt>
                                        </p:tgtEl>
                                        <p:attrNameLst>
                                          <p:attrName>style.visibility</p:attrName>
                                        </p:attrNameLst>
                                      </p:cBhvr>
                                      <p:to>
                                        <p:strVal val="visible"/>
                                      </p:to>
                                    </p:set>
                                    <p:animEffect transition="in" filter="fade">
                                      <p:cBhvr>
                                        <p:cTn id="37" dur="500"/>
                                        <p:tgtEl>
                                          <p:spTgt spid="4">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4">
                                            <p:txEl>
                                              <p:pRg st="7" end="7"/>
                                            </p:txEl>
                                          </p:spTgt>
                                        </p:tgtEl>
                                        <p:attrNameLst>
                                          <p:attrName>style.visibility</p:attrName>
                                        </p:attrNameLst>
                                      </p:cBhvr>
                                      <p:to>
                                        <p:strVal val="visible"/>
                                      </p:to>
                                    </p:set>
                                    <p:animEffect transition="in" filter="fade">
                                      <p:cBhvr>
                                        <p:cTn id="42" dur="500"/>
                                        <p:tgtEl>
                                          <p:spTgt spid="4">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4">
                                            <p:txEl>
                                              <p:pRg st="8" end="8"/>
                                            </p:txEl>
                                          </p:spTgt>
                                        </p:tgtEl>
                                        <p:attrNameLst>
                                          <p:attrName>style.visibility</p:attrName>
                                        </p:attrNameLst>
                                      </p:cBhvr>
                                      <p:to>
                                        <p:strVal val="visible"/>
                                      </p:to>
                                    </p:set>
                                    <p:animEffect transition="in" filter="fade">
                                      <p:cBhvr>
                                        <p:cTn id="47" dur="500"/>
                                        <p:tgtEl>
                                          <p:spTgt spid="4">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grpId="0" nodeType="clickEffect">
                                  <p:stCondLst>
                                    <p:cond delay="0"/>
                                  </p:stCondLst>
                                  <p:childTnLst>
                                    <p:set>
                                      <p:cBhvr>
                                        <p:cTn id="51" dur="1" fill="hold">
                                          <p:stCondLst>
                                            <p:cond delay="0"/>
                                          </p:stCondLst>
                                        </p:cTn>
                                        <p:tgtEl>
                                          <p:spTgt spid="4">
                                            <p:txEl>
                                              <p:pRg st="9" end="9"/>
                                            </p:txEl>
                                          </p:spTgt>
                                        </p:tgtEl>
                                        <p:attrNameLst>
                                          <p:attrName>style.visibility</p:attrName>
                                        </p:attrNameLst>
                                      </p:cBhvr>
                                      <p:to>
                                        <p:strVal val="visible"/>
                                      </p:to>
                                    </p:set>
                                    <p:animEffect transition="in" filter="fade">
                                      <p:cBhvr>
                                        <p:cTn id="52" dur="500"/>
                                        <p:tgtEl>
                                          <p:spTgt spid="4">
                                            <p:txEl>
                                              <p:pRg st="9" end="9"/>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grpId="0" nodeType="clickEffect">
                                  <p:stCondLst>
                                    <p:cond delay="0"/>
                                  </p:stCondLst>
                                  <p:childTnLst>
                                    <p:set>
                                      <p:cBhvr>
                                        <p:cTn id="56" dur="1" fill="hold">
                                          <p:stCondLst>
                                            <p:cond delay="0"/>
                                          </p:stCondLst>
                                        </p:cTn>
                                        <p:tgtEl>
                                          <p:spTgt spid="4">
                                            <p:txEl>
                                              <p:pRg st="10" end="10"/>
                                            </p:txEl>
                                          </p:spTgt>
                                        </p:tgtEl>
                                        <p:attrNameLst>
                                          <p:attrName>style.visibility</p:attrName>
                                        </p:attrNameLst>
                                      </p:cBhvr>
                                      <p:to>
                                        <p:strVal val="visible"/>
                                      </p:to>
                                    </p:set>
                                    <p:animEffect transition="in" filter="fade">
                                      <p:cBhvr>
                                        <p:cTn id="57" dur="500"/>
                                        <p:tgtEl>
                                          <p:spTgt spid="4">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a:extLst>
              <a:ext uri="{FF2B5EF4-FFF2-40B4-BE49-F238E27FC236}">
                <a16:creationId xmlns:a16="http://schemas.microsoft.com/office/drawing/2014/main" id="{FF325F12-DD55-467D-9BA3-6AF84A6E8C6A}"/>
              </a:ext>
            </a:extLst>
          </p:cNvPr>
          <p:cNvSpPr>
            <a:spLocks noGrp="1"/>
          </p:cNvSpPr>
          <p:nvPr>
            <p:ph idx="1"/>
          </p:nvPr>
        </p:nvSpPr>
        <p:spPr>
          <a:xfrm>
            <a:off x="0" y="0"/>
            <a:ext cx="12192000" cy="6858000"/>
          </a:xfrm>
        </p:spPr>
        <p:txBody>
          <a:bodyPr>
            <a:normAutofit lnSpcReduction="10000"/>
          </a:bodyPr>
          <a:lstStyle/>
          <a:p>
            <a:pPr marL="0" indent="0">
              <a:buNone/>
            </a:pPr>
            <a:r>
              <a:rPr lang="en-GB" b="1" dirty="0">
                <a:solidFill>
                  <a:schemeClr val="accent1"/>
                </a:solidFill>
              </a:rPr>
              <a:t>Key Question: </a:t>
            </a:r>
            <a:r>
              <a:rPr lang="en-GB" dirty="0"/>
              <a:t>How do central banks provide cash to other banks?</a:t>
            </a:r>
          </a:p>
          <a:p>
            <a:pPr marL="457200" lvl="1" indent="0">
              <a:buNone/>
            </a:pPr>
            <a:r>
              <a:rPr lang="en-GB" b="1" dirty="0">
                <a:solidFill>
                  <a:schemeClr val="accent3"/>
                </a:solidFill>
                <a:latin typeface="Söhne"/>
              </a:rPr>
              <a:t>Discount Window Lending:</a:t>
            </a:r>
            <a:r>
              <a:rPr lang="en-GB" dirty="0">
                <a:latin typeface="Söhne"/>
              </a:rPr>
              <a:t> Where the central bank lends funds directly to banks at low rates. The Banks can borrow these funds by pledging eligible collateral, such as government securities or other high-quality assets.</a:t>
            </a:r>
          </a:p>
          <a:p>
            <a:pPr marL="457200" lvl="1" indent="0">
              <a:buNone/>
            </a:pPr>
            <a:r>
              <a:rPr lang="en-GB" b="1" dirty="0">
                <a:solidFill>
                  <a:schemeClr val="accent3"/>
                </a:solidFill>
                <a:latin typeface="Söhne"/>
              </a:rPr>
              <a:t>Open Market Operations: </a:t>
            </a:r>
            <a:r>
              <a:rPr lang="en-GB" dirty="0">
                <a:latin typeface="Söhne"/>
              </a:rPr>
              <a:t>The central bank may also conduct open market operations by purchasing government securities or other assets from banks in exchange for cash. </a:t>
            </a:r>
          </a:p>
          <a:p>
            <a:pPr marL="0" indent="0">
              <a:buNone/>
            </a:pPr>
            <a:r>
              <a:rPr lang="en-GB" b="1" dirty="0">
                <a:solidFill>
                  <a:schemeClr val="accent1"/>
                </a:solidFill>
              </a:rPr>
              <a:t>Key Question: </a:t>
            </a:r>
            <a:r>
              <a:rPr lang="en-GB" dirty="0"/>
              <a:t>Why do central banks bail-out other banks?</a:t>
            </a:r>
          </a:p>
          <a:p>
            <a:pPr marL="457200" lvl="1" indent="0">
              <a:buNone/>
            </a:pPr>
            <a:r>
              <a:rPr lang="en-GB" dirty="0"/>
              <a:t>Without emergency funding, a bank run can lead a bank to become insolvent and collapse, which wipes out the wealth those who have deposited at the bank.</a:t>
            </a:r>
          </a:p>
          <a:p>
            <a:pPr marL="457200" lvl="1" indent="0">
              <a:buNone/>
            </a:pPr>
            <a:r>
              <a:rPr lang="en-GB" dirty="0"/>
              <a:t>If depositors elsewhere see this, they too may withdraw their deposits from other banks, which can lead to more bank runs.</a:t>
            </a:r>
          </a:p>
          <a:p>
            <a:pPr marL="457200" lvl="1" indent="0">
              <a:buNone/>
            </a:pPr>
            <a:r>
              <a:rPr lang="en-GB" dirty="0"/>
              <a:t>If multiple banks fails this can destroy the whole financial system which has major knock-on effects on the rest of the economy.</a:t>
            </a:r>
          </a:p>
          <a:p>
            <a:pPr marL="0" indent="0">
              <a:buNone/>
            </a:pPr>
            <a:r>
              <a:rPr lang="en-GB" b="1" dirty="0">
                <a:solidFill>
                  <a:schemeClr val="accent5"/>
                </a:solidFill>
                <a:latin typeface="Söhne"/>
              </a:rPr>
              <a:t>However: </a:t>
            </a:r>
            <a:r>
              <a:rPr lang="en-GB" dirty="0">
                <a:latin typeface="Söhne"/>
              </a:rPr>
              <a:t>Central banks must be careful to avoid moral hazard.</a:t>
            </a:r>
          </a:p>
          <a:p>
            <a:pPr marL="457200" lvl="1" indent="0">
              <a:buNone/>
            </a:pPr>
            <a:r>
              <a:rPr lang="en-GB" dirty="0">
                <a:latin typeface="Söhne"/>
              </a:rPr>
              <a:t>The lender of last resort means that banks have an incentive to take excessive risks, knowing that they are ‘too big too fail’ and the central banks will provide funding in times of crisis.</a:t>
            </a:r>
          </a:p>
          <a:p>
            <a:pPr marL="457200" lvl="1" indent="0">
              <a:buNone/>
            </a:pPr>
            <a:r>
              <a:rPr lang="en-GB" b="1" dirty="0">
                <a:solidFill>
                  <a:schemeClr val="accent4"/>
                </a:solidFill>
                <a:latin typeface="Söhne"/>
              </a:rPr>
              <a:t>E.g. </a:t>
            </a:r>
            <a:r>
              <a:rPr lang="en-GB" dirty="0">
                <a:latin typeface="Söhne"/>
              </a:rPr>
              <a:t>After Lehmann Brother’s collapsed in 2008, causing widespread panic in the global economy, governments were very quick to bail-out other banks to try to suppress the impacts of the financial crisis, even though the other banks had also been deeply irresponsible.</a:t>
            </a:r>
          </a:p>
          <a:p>
            <a:pPr marL="0" indent="0">
              <a:buNone/>
            </a:pPr>
            <a:endParaRPr lang="en-GB" dirty="0"/>
          </a:p>
          <a:p>
            <a:pPr marL="0" indent="0">
              <a:buNone/>
            </a:pPr>
            <a:endParaRPr lang="en-GB" dirty="0"/>
          </a:p>
        </p:txBody>
      </p:sp>
    </p:spTree>
    <p:extLst>
      <p:ext uri="{BB962C8B-B14F-4D97-AF65-F5344CB8AC3E}">
        <p14:creationId xmlns:p14="http://schemas.microsoft.com/office/powerpoint/2010/main" val="16581478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fade">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fade">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fade">
                                      <p:cBhvr>
                                        <p:cTn id="22" dur="500"/>
                                        <p:tgtEl>
                                          <p:spTgt spid="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animEffect transition="in" filter="fade">
                                      <p:cBhvr>
                                        <p:cTn id="27" dur="500"/>
                                        <p:tgtEl>
                                          <p:spTgt spid="4">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4">
                                            <p:txEl>
                                              <p:pRg st="5" end="5"/>
                                            </p:txEl>
                                          </p:spTgt>
                                        </p:tgtEl>
                                        <p:attrNameLst>
                                          <p:attrName>style.visibility</p:attrName>
                                        </p:attrNameLst>
                                      </p:cBhvr>
                                      <p:to>
                                        <p:strVal val="visible"/>
                                      </p:to>
                                    </p:set>
                                    <p:animEffect transition="in" filter="fade">
                                      <p:cBhvr>
                                        <p:cTn id="32" dur="500"/>
                                        <p:tgtEl>
                                          <p:spTgt spid="4">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4">
                                            <p:txEl>
                                              <p:pRg st="6" end="6"/>
                                            </p:txEl>
                                          </p:spTgt>
                                        </p:tgtEl>
                                        <p:attrNameLst>
                                          <p:attrName>style.visibility</p:attrName>
                                        </p:attrNameLst>
                                      </p:cBhvr>
                                      <p:to>
                                        <p:strVal val="visible"/>
                                      </p:to>
                                    </p:set>
                                    <p:animEffect transition="in" filter="fade">
                                      <p:cBhvr>
                                        <p:cTn id="37" dur="500"/>
                                        <p:tgtEl>
                                          <p:spTgt spid="4">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4">
                                            <p:txEl>
                                              <p:pRg st="7" end="7"/>
                                            </p:txEl>
                                          </p:spTgt>
                                        </p:tgtEl>
                                        <p:attrNameLst>
                                          <p:attrName>style.visibility</p:attrName>
                                        </p:attrNameLst>
                                      </p:cBhvr>
                                      <p:to>
                                        <p:strVal val="visible"/>
                                      </p:to>
                                    </p:set>
                                    <p:animEffect transition="in" filter="fade">
                                      <p:cBhvr>
                                        <p:cTn id="42" dur="500"/>
                                        <p:tgtEl>
                                          <p:spTgt spid="4">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4">
                                            <p:txEl>
                                              <p:pRg st="8" end="8"/>
                                            </p:txEl>
                                          </p:spTgt>
                                        </p:tgtEl>
                                        <p:attrNameLst>
                                          <p:attrName>style.visibility</p:attrName>
                                        </p:attrNameLst>
                                      </p:cBhvr>
                                      <p:to>
                                        <p:strVal val="visible"/>
                                      </p:to>
                                    </p:set>
                                    <p:animEffect transition="in" filter="fade">
                                      <p:cBhvr>
                                        <p:cTn id="47" dur="500"/>
                                        <p:tgtEl>
                                          <p:spTgt spid="4">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grpId="0" nodeType="clickEffect">
                                  <p:stCondLst>
                                    <p:cond delay="0"/>
                                  </p:stCondLst>
                                  <p:childTnLst>
                                    <p:set>
                                      <p:cBhvr>
                                        <p:cTn id="51" dur="1" fill="hold">
                                          <p:stCondLst>
                                            <p:cond delay="0"/>
                                          </p:stCondLst>
                                        </p:cTn>
                                        <p:tgtEl>
                                          <p:spTgt spid="4">
                                            <p:txEl>
                                              <p:pRg st="9" end="9"/>
                                            </p:txEl>
                                          </p:spTgt>
                                        </p:tgtEl>
                                        <p:attrNameLst>
                                          <p:attrName>style.visibility</p:attrName>
                                        </p:attrNameLst>
                                      </p:cBhvr>
                                      <p:to>
                                        <p:strVal val="visible"/>
                                      </p:to>
                                    </p:set>
                                    <p:animEffect transition="in" filter="fade">
                                      <p:cBhvr>
                                        <p:cTn id="52" dur="500"/>
                                        <p:tgtEl>
                                          <p:spTgt spid="4">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uiExpand="1" build="p"/>
    </p:bldLst>
  </p:timing>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C0B27210-D0CA-4654-B3E3-9ABB4F178E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CCECFF"/>
              </a:solidFill>
              <a:effectLst/>
              <a:uLnTx/>
              <a:uFillTx/>
              <a:latin typeface="Calibri" panose="020F0502020204030204"/>
              <a:ea typeface="+mn-ea"/>
              <a:cs typeface="+mn-cs"/>
            </a:endParaRPr>
          </a:p>
        </p:txBody>
      </p:sp>
      <p:sp>
        <p:nvSpPr>
          <p:cNvPr id="4" name="Title 3">
            <a:extLst>
              <a:ext uri="{FF2B5EF4-FFF2-40B4-BE49-F238E27FC236}">
                <a16:creationId xmlns:a16="http://schemas.microsoft.com/office/drawing/2014/main" id="{AF47EB7F-192E-469A-9A81-C292999A2287}"/>
              </a:ext>
            </a:extLst>
          </p:cNvPr>
          <p:cNvSpPr>
            <a:spLocks noGrp="1"/>
          </p:cNvSpPr>
          <p:nvPr>
            <p:ph type="ctrTitle"/>
          </p:nvPr>
        </p:nvSpPr>
        <p:spPr>
          <a:xfrm>
            <a:off x="6746628" y="1783959"/>
            <a:ext cx="4645250" cy="2889114"/>
          </a:xfrm>
        </p:spPr>
        <p:txBody>
          <a:bodyPr anchor="b">
            <a:normAutofit/>
          </a:bodyPr>
          <a:lstStyle/>
          <a:p>
            <a:pPr algn="l"/>
            <a:r>
              <a:rPr lang="en-GB" dirty="0">
                <a:solidFill>
                  <a:schemeClr val="bg1"/>
                </a:solidFill>
              </a:rPr>
              <a:t>Regulators of The Banking Industry</a:t>
            </a:r>
          </a:p>
        </p:txBody>
      </p:sp>
      <p:sp>
        <p:nvSpPr>
          <p:cNvPr id="5" name="Subtitle 4">
            <a:extLst>
              <a:ext uri="{FF2B5EF4-FFF2-40B4-BE49-F238E27FC236}">
                <a16:creationId xmlns:a16="http://schemas.microsoft.com/office/drawing/2014/main" id="{1E20BD14-672F-4172-B84C-DFA0BDF73849}"/>
              </a:ext>
            </a:extLst>
          </p:cNvPr>
          <p:cNvSpPr>
            <a:spLocks noGrp="1"/>
          </p:cNvSpPr>
          <p:nvPr>
            <p:ph type="subTitle" idx="1"/>
          </p:nvPr>
        </p:nvSpPr>
        <p:spPr>
          <a:xfrm>
            <a:off x="6746627" y="4750893"/>
            <a:ext cx="4645250" cy="1147863"/>
          </a:xfrm>
        </p:spPr>
        <p:txBody>
          <a:bodyPr anchor="t">
            <a:normAutofit/>
          </a:bodyPr>
          <a:lstStyle/>
          <a:p>
            <a:pPr algn="l"/>
            <a:r>
              <a:rPr lang="en-GB" sz="2000" dirty="0">
                <a:solidFill>
                  <a:schemeClr val="bg1"/>
                </a:solidFill>
              </a:rPr>
              <a:t>The Role of Central Banks in Financial Markets</a:t>
            </a:r>
          </a:p>
          <a:p>
            <a:pPr algn="l"/>
            <a:r>
              <a:rPr lang="en-GB" sz="2000" dirty="0">
                <a:solidFill>
                  <a:schemeClr val="bg1"/>
                </a:solidFill>
              </a:rPr>
              <a:t>Mr O’Grady</a:t>
            </a:r>
          </a:p>
        </p:txBody>
      </p:sp>
      <p:sp>
        <p:nvSpPr>
          <p:cNvPr id="16" name="Freeform: Shape 12">
            <a:extLst>
              <a:ext uri="{FF2B5EF4-FFF2-40B4-BE49-F238E27FC236}">
                <a16:creationId xmlns:a16="http://schemas.microsoft.com/office/drawing/2014/main" id="{1DB7C82F-AB7E-4F0C-B829-FA1B9C41518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0"/>
            <a:ext cx="6172782" cy="6858000"/>
          </a:xfrm>
          <a:custGeom>
            <a:avLst/>
            <a:gdLst>
              <a:gd name="connsiteX0" fmla="*/ 6172782 w 6172782"/>
              <a:gd name="connsiteY0" fmla="*/ 0 h 6858000"/>
              <a:gd name="connsiteX1" fmla="*/ 69075 w 6172782"/>
              <a:gd name="connsiteY1" fmla="*/ 0 h 6858000"/>
              <a:gd name="connsiteX2" fmla="*/ 35131 w 6172782"/>
              <a:gd name="connsiteY2" fmla="*/ 267128 h 6858000"/>
              <a:gd name="connsiteX3" fmla="*/ 0 w 6172782"/>
              <a:gd name="connsiteY3" fmla="*/ 962845 h 6858000"/>
              <a:gd name="connsiteX4" fmla="*/ 3276103 w 6172782"/>
              <a:gd name="connsiteY4" fmla="*/ 6782205 h 6858000"/>
              <a:gd name="connsiteX5" fmla="*/ 3407923 w 6172782"/>
              <a:gd name="connsiteY5" fmla="*/ 6858000 h 6858000"/>
              <a:gd name="connsiteX6" fmla="*/ 6172782 w 6172782"/>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172782" h="6858000">
                <a:moveTo>
                  <a:pt x="6172782" y="0"/>
                </a:moveTo>
                <a:lnTo>
                  <a:pt x="69075" y="0"/>
                </a:lnTo>
                <a:lnTo>
                  <a:pt x="35131" y="267128"/>
                </a:lnTo>
                <a:cubicBezTo>
                  <a:pt x="11901" y="495874"/>
                  <a:pt x="0" y="727970"/>
                  <a:pt x="0" y="962845"/>
                </a:cubicBezTo>
                <a:cubicBezTo>
                  <a:pt x="0" y="3429034"/>
                  <a:pt x="1312002" y="5588789"/>
                  <a:pt x="3276103" y="6782205"/>
                </a:cubicBezTo>
                <a:lnTo>
                  <a:pt x="3407923" y="6858000"/>
                </a:lnTo>
                <a:lnTo>
                  <a:pt x="6172782" y="6858000"/>
                </a:lnTo>
                <a:close/>
              </a:path>
            </a:pathLst>
          </a:custGeom>
          <a:solidFill>
            <a:schemeClr val="bg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5" name="Freeform: Shape 14">
            <a:extLst>
              <a:ext uri="{FF2B5EF4-FFF2-40B4-BE49-F238E27FC236}">
                <a16:creationId xmlns:a16="http://schemas.microsoft.com/office/drawing/2014/main" id="{70B66945-4967-4040-926D-DCA44313CDA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6024154" cy="6858000"/>
          </a:xfrm>
          <a:custGeom>
            <a:avLst/>
            <a:gdLst>
              <a:gd name="connsiteX0" fmla="*/ 0 w 6024154"/>
              <a:gd name="connsiteY0" fmla="*/ 0 h 6858000"/>
              <a:gd name="connsiteX1" fmla="*/ 5953780 w 6024154"/>
              <a:gd name="connsiteY1" fmla="*/ 0 h 6858000"/>
              <a:gd name="connsiteX2" fmla="*/ 5989880 w 6024154"/>
              <a:gd name="connsiteY2" fmla="*/ 284091 h 6858000"/>
              <a:gd name="connsiteX3" fmla="*/ 6024154 w 6024154"/>
              <a:gd name="connsiteY3" fmla="*/ 962844 h 6858000"/>
              <a:gd name="connsiteX4" fmla="*/ 2549934 w 6024154"/>
              <a:gd name="connsiteY4" fmla="*/ 6800152 h 6858000"/>
              <a:gd name="connsiteX5" fmla="*/ 2436987 w 6024154"/>
              <a:gd name="connsiteY5" fmla="*/ 6858000 h 6858000"/>
              <a:gd name="connsiteX6" fmla="*/ 0 w 6024154"/>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024154" h="6858000">
                <a:moveTo>
                  <a:pt x="0" y="0"/>
                </a:moveTo>
                <a:lnTo>
                  <a:pt x="5953780" y="0"/>
                </a:lnTo>
                <a:lnTo>
                  <a:pt x="5989880" y="284091"/>
                </a:lnTo>
                <a:cubicBezTo>
                  <a:pt x="6012544" y="507260"/>
                  <a:pt x="6024154" y="733696"/>
                  <a:pt x="6024154" y="962844"/>
                </a:cubicBezTo>
                <a:cubicBezTo>
                  <a:pt x="6024154" y="3483472"/>
                  <a:pt x="4619336" y="5675986"/>
                  <a:pt x="2549934" y="6800152"/>
                </a:cubicBezTo>
                <a:lnTo>
                  <a:pt x="2436987" y="6858000"/>
                </a:lnTo>
                <a:lnTo>
                  <a:pt x="0" y="6858000"/>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19808813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a:extLst>
              <a:ext uri="{FF2B5EF4-FFF2-40B4-BE49-F238E27FC236}">
                <a16:creationId xmlns:a16="http://schemas.microsoft.com/office/drawing/2014/main" id="{FF325F12-DD55-467D-9BA3-6AF84A6E8C6A}"/>
              </a:ext>
            </a:extLst>
          </p:cNvPr>
          <p:cNvSpPr>
            <a:spLocks noGrp="1"/>
          </p:cNvSpPr>
          <p:nvPr>
            <p:ph idx="1"/>
          </p:nvPr>
        </p:nvSpPr>
        <p:spPr>
          <a:xfrm>
            <a:off x="0" y="0"/>
            <a:ext cx="12192000" cy="7124700"/>
          </a:xfrm>
        </p:spPr>
        <p:txBody>
          <a:bodyPr>
            <a:normAutofit fontScale="92500" lnSpcReduction="10000"/>
          </a:bodyPr>
          <a:lstStyle/>
          <a:p>
            <a:pPr marL="0" indent="0" algn="ctr">
              <a:buNone/>
            </a:pPr>
            <a:r>
              <a:rPr lang="en-GB" u="sng" dirty="0"/>
              <a:t>Regulators of The Banking Industry</a:t>
            </a:r>
          </a:p>
          <a:p>
            <a:pPr marL="0" indent="0">
              <a:buNone/>
            </a:pPr>
            <a:r>
              <a:rPr lang="en-GB" b="1" dirty="0">
                <a:solidFill>
                  <a:srgbClr val="FF0000"/>
                </a:solidFill>
              </a:rPr>
              <a:t>Financial Regulation: </a:t>
            </a:r>
            <a:r>
              <a:rPr lang="en-GB" dirty="0"/>
              <a:t>The laws and rules, set by central banks, that govern what financial institutions such as banks, brokers and investment companies can do.</a:t>
            </a:r>
          </a:p>
          <a:p>
            <a:pPr marL="457200" lvl="1" indent="0">
              <a:buNone/>
            </a:pPr>
            <a:r>
              <a:rPr lang="en-GB" dirty="0"/>
              <a:t>Regulations are designed to protect investors, maintain market order, and promote financial stability.</a:t>
            </a:r>
          </a:p>
          <a:p>
            <a:pPr marL="457200" lvl="1" indent="0">
              <a:buNone/>
            </a:pPr>
            <a:r>
              <a:rPr lang="en-GB" dirty="0"/>
              <a:t>Following the financial crisis, financial regulations were overhauled globally, and new rules continue to be introduced.</a:t>
            </a:r>
          </a:p>
          <a:p>
            <a:pPr marL="457200" lvl="1" indent="0">
              <a:buNone/>
            </a:pPr>
            <a:r>
              <a:rPr lang="en-GB" dirty="0"/>
              <a:t>Two common regulations are the enforcement of minimum capital and liquidity ratios.</a:t>
            </a:r>
          </a:p>
          <a:p>
            <a:pPr marL="0" indent="0">
              <a:buNone/>
            </a:pPr>
            <a:r>
              <a:rPr lang="en-GB" b="1" dirty="0">
                <a:solidFill>
                  <a:schemeClr val="accent3"/>
                </a:solidFill>
              </a:rPr>
              <a:t>Liquidity ratio: </a:t>
            </a:r>
            <a:r>
              <a:rPr lang="en-GB" dirty="0"/>
              <a:t>A measure of a company’s liquid assets (cash) against its short-term liabilities (debt). As such they are a gauge of a banks ability to meet its obligations.</a:t>
            </a:r>
          </a:p>
          <a:p>
            <a:pPr marL="457200" lvl="1" indent="0">
              <a:buNone/>
            </a:pPr>
            <a:r>
              <a:rPr lang="en-GB" dirty="0"/>
              <a:t>Simply put, they ensure banks have enough cash to avoid collapse through a bank run.</a:t>
            </a:r>
          </a:p>
          <a:p>
            <a:pPr marL="0" indent="0">
              <a:buNone/>
            </a:pPr>
            <a:r>
              <a:rPr lang="en-GB" b="1" dirty="0">
                <a:solidFill>
                  <a:schemeClr val="accent3"/>
                </a:solidFill>
              </a:rPr>
              <a:t>Capital ratio:</a:t>
            </a:r>
            <a:r>
              <a:rPr lang="en-GB" dirty="0"/>
              <a:t> A key measure of a bank's financial strength, found by comparing the amount of financial capital on a bank’s balance sheet as a proportion of the loans (adjusted for risk) that it has given out.</a:t>
            </a:r>
          </a:p>
          <a:p>
            <a:pPr marL="457200" lvl="1" indent="0">
              <a:buNone/>
            </a:pPr>
            <a:r>
              <a:rPr lang="en-GB" dirty="0"/>
              <a:t>Simply put, they ensure banks don’t give out too many high-risk loans.</a:t>
            </a:r>
          </a:p>
          <a:p>
            <a:pPr marL="0" indent="0">
              <a:buNone/>
            </a:pPr>
            <a:r>
              <a:rPr lang="en-GB" b="1" dirty="0">
                <a:solidFill>
                  <a:schemeClr val="accent1"/>
                </a:solidFill>
              </a:rPr>
              <a:t>UK Financial Regulatory Framework: </a:t>
            </a:r>
            <a:r>
              <a:rPr lang="en-GB" dirty="0"/>
              <a:t>The UK now has three regulatory bodies that oversee financial markets and the wider financial system.</a:t>
            </a:r>
          </a:p>
          <a:p>
            <a:pPr marL="914400" lvl="1" indent="-457200">
              <a:lnSpc>
                <a:spcPct val="120000"/>
              </a:lnSpc>
              <a:spcBef>
                <a:spcPts val="0"/>
              </a:spcBef>
              <a:buFont typeface="+mj-lt"/>
              <a:buAutoNum type="arabicPeriod"/>
            </a:pPr>
            <a:r>
              <a:rPr lang="en-GB" dirty="0"/>
              <a:t>Prudential Regulation Authority (PRA)</a:t>
            </a:r>
          </a:p>
          <a:p>
            <a:pPr marL="914400" lvl="1" indent="-457200">
              <a:lnSpc>
                <a:spcPct val="120000"/>
              </a:lnSpc>
              <a:spcBef>
                <a:spcPts val="0"/>
              </a:spcBef>
              <a:buFont typeface="+mj-lt"/>
              <a:buAutoNum type="arabicPeriod"/>
            </a:pPr>
            <a:r>
              <a:rPr lang="en-GB" dirty="0"/>
              <a:t>Financial Policy Committee (FPC)</a:t>
            </a:r>
          </a:p>
          <a:p>
            <a:pPr marL="914400" lvl="1" indent="-457200">
              <a:lnSpc>
                <a:spcPct val="120000"/>
              </a:lnSpc>
              <a:spcBef>
                <a:spcPts val="0"/>
              </a:spcBef>
              <a:buFont typeface="+mj-lt"/>
              <a:buAutoNum type="arabicPeriod"/>
            </a:pPr>
            <a:r>
              <a:rPr lang="en-GB" dirty="0"/>
              <a:t>Financial Conduct Authority (FCA)</a:t>
            </a:r>
          </a:p>
          <a:p>
            <a:pPr marL="0" indent="0">
              <a:lnSpc>
                <a:spcPct val="120000"/>
              </a:lnSpc>
              <a:spcBef>
                <a:spcPts val="0"/>
              </a:spcBef>
              <a:buNone/>
            </a:pPr>
            <a:endParaRPr lang="en-GB" dirty="0">
              <a:solidFill>
                <a:srgbClr val="0070C0"/>
              </a:solidFill>
            </a:endParaRPr>
          </a:p>
          <a:p>
            <a:pPr marL="0" indent="0">
              <a:buNone/>
            </a:pPr>
            <a:endParaRPr lang="en-GB" dirty="0"/>
          </a:p>
          <a:p>
            <a:pPr marL="0" indent="0">
              <a:buNone/>
            </a:pPr>
            <a:endParaRPr lang="en-GB" dirty="0"/>
          </a:p>
        </p:txBody>
      </p:sp>
    </p:spTree>
    <p:extLst>
      <p:ext uri="{BB962C8B-B14F-4D97-AF65-F5344CB8AC3E}">
        <p14:creationId xmlns:p14="http://schemas.microsoft.com/office/powerpoint/2010/main" val="42062502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fade">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fade">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fade">
                                      <p:cBhvr>
                                        <p:cTn id="22" dur="500"/>
                                        <p:tgtEl>
                                          <p:spTgt spid="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animEffect transition="in" filter="fade">
                                      <p:cBhvr>
                                        <p:cTn id="27" dur="500"/>
                                        <p:tgtEl>
                                          <p:spTgt spid="4">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4">
                                            <p:txEl>
                                              <p:pRg st="5" end="5"/>
                                            </p:txEl>
                                          </p:spTgt>
                                        </p:tgtEl>
                                        <p:attrNameLst>
                                          <p:attrName>style.visibility</p:attrName>
                                        </p:attrNameLst>
                                      </p:cBhvr>
                                      <p:to>
                                        <p:strVal val="visible"/>
                                      </p:to>
                                    </p:set>
                                    <p:animEffect transition="in" filter="fade">
                                      <p:cBhvr>
                                        <p:cTn id="32" dur="500"/>
                                        <p:tgtEl>
                                          <p:spTgt spid="4">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4">
                                            <p:txEl>
                                              <p:pRg st="6" end="6"/>
                                            </p:txEl>
                                          </p:spTgt>
                                        </p:tgtEl>
                                        <p:attrNameLst>
                                          <p:attrName>style.visibility</p:attrName>
                                        </p:attrNameLst>
                                      </p:cBhvr>
                                      <p:to>
                                        <p:strVal val="visible"/>
                                      </p:to>
                                    </p:set>
                                    <p:animEffect transition="in" filter="fade">
                                      <p:cBhvr>
                                        <p:cTn id="37" dur="500"/>
                                        <p:tgtEl>
                                          <p:spTgt spid="4">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4">
                                            <p:txEl>
                                              <p:pRg st="7" end="7"/>
                                            </p:txEl>
                                          </p:spTgt>
                                        </p:tgtEl>
                                        <p:attrNameLst>
                                          <p:attrName>style.visibility</p:attrName>
                                        </p:attrNameLst>
                                      </p:cBhvr>
                                      <p:to>
                                        <p:strVal val="visible"/>
                                      </p:to>
                                    </p:set>
                                    <p:animEffect transition="in" filter="fade">
                                      <p:cBhvr>
                                        <p:cTn id="42" dur="500"/>
                                        <p:tgtEl>
                                          <p:spTgt spid="4">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4">
                                            <p:txEl>
                                              <p:pRg st="8" end="8"/>
                                            </p:txEl>
                                          </p:spTgt>
                                        </p:tgtEl>
                                        <p:attrNameLst>
                                          <p:attrName>style.visibility</p:attrName>
                                        </p:attrNameLst>
                                      </p:cBhvr>
                                      <p:to>
                                        <p:strVal val="visible"/>
                                      </p:to>
                                    </p:set>
                                    <p:animEffect transition="in" filter="fade">
                                      <p:cBhvr>
                                        <p:cTn id="47" dur="500"/>
                                        <p:tgtEl>
                                          <p:spTgt spid="4">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grpId="0" nodeType="clickEffect">
                                  <p:stCondLst>
                                    <p:cond delay="0"/>
                                  </p:stCondLst>
                                  <p:childTnLst>
                                    <p:set>
                                      <p:cBhvr>
                                        <p:cTn id="51" dur="1" fill="hold">
                                          <p:stCondLst>
                                            <p:cond delay="0"/>
                                          </p:stCondLst>
                                        </p:cTn>
                                        <p:tgtEl>
                                          <p:spTgt spid="4">
                                            <p:txEl>
                                              <p:pRg st="9" end="9"/>
                                            </p:txEl>
                                          </p:spTgt>
                                        </p:tgtEl>
                                        <p:attrNameLst>
                                          <p:attrName>style.visibility</p:attrName>
                                        </p:attrNameLst>
                                      </p:cBhvr>
                                      <p:to>
                                        <p:strVal val="visible"/>
                                      </p:to>
                                    </p:set>
                                    <p:animEffect transition="in" filter="fade">
                                      <p:cBhvr>
                                        <p:cTn id="52" dur="500"/>
                                        <p:tgtEl>
                                          <p:spTgt spid="4">
                                            <p:txEl>
                                              <p:pRg st="9" end="9"/>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grpId="0" nodeType="clickEffect">
                                  <p:stCondLst>
                                    <p:cond delay="0"/>
                                  </p:stCondLst>
                                  <p:childTnLst>
                                    <p:set>
                                      <p:cBhvr>
                                        <p:cTn id="56" dur="1" fill="hold">
                                          <p:stCondLst>
                                            <p:cond delay="0"/>
                                          </p:stCondLst>
                                        </p:cTn>
                                        <p:tgtEl>
                                          <p:spTgt spid="4">
                                            <p:txEl>
                                              <p:pRg st="10" end="10"/>
                                            </p:txEl>
                                          </p:spTgt>
                                        </p:tgtEl>
                                        <p:attrNameLst>
                                          <p:attrName>style.visibility</p:attrName>
                                        </p:attrNameLst>
                                      </p:cBhvr>
                                      <p:to>
                                        <p:strVal val="visible"/>
                                      </p:to>
                                    </p:set>
                                    <p:animEffect transition="in" filter="fade">
                                      <p:cBhvr>
                                        <p:cTn id="57" dur="500"/>
                                        <p:tgtEl>
                                          <p:spTgt spid="4">
                                            <p:txEl>
                                              <p:pRg st="10" end="10"/>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10" presetClass="entr" presetSubtype="0" fill="hold" grpId="0" nodeType="clickEffect">
                                  <p:stCondLst>
                                    <p:cond delay="0"/>
                                  </p:stCondLst>
                                  <p:childTnLst>
                                    <p:set>
                                      <p:cBhvr>
                                        <p:cTn id="61" dur="1" fill="hold">
                                          <p:stCondLst>
                                            <p:cond delay="0"/>
                                          </p:stCondLst>
                                        </p:cTn>
                                        <p:tgtEl>
                                          <p:spTgt spid="4">
                                            <p:txEl>
                                              <p:pRg st="11" end="11"/>
                                            </p:txEl>
                                          </p:spTgt>
                                        </p:tgtEl>
                                        <p:attrNameLst>
                                          <p:attrName>style.visibility</p:attrName>
                                        </p:attrNameLst>
                                      </p:cBhvr>
                                      <p:to>
                                        <p:strVal val="visible"/>
                                      </p:to>
                                    </p:set>
                                    <p:animEffect transition="in" filter="fade">
                                      <p:cBhvr>
                                        <p:cTn id="62" dur="500"/>
                                        <p:tgtEl>
                                          <p:spTgt spid="4">
                                            <p:txEl>
                                              <p:pRg st="11" end="11"/>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10" presetClass="entr" presetSubtype="0" fill="hold" grpId="0" nodeType="clickEffect">
                                  <p:stCondLst>
                                    <p:cond delay="0"/>
                                  </p:stCondLst>
                                  <p:childTnLst>
                                    <p:set>
                                      <p:cBhvr>
                                        <p:cTn id="66" dur="1" fill="hold">
                                          <p:stCondLst>
                                            <p:cond delay="0"/>
                                          </p:stCondLst>
                                        </p:cTn>
                                        <p:tgtEl>
                                          <p:spTgt spid="4">
                                            <p:txEl>
                                              <p:pRg st="12" end="12"/>
                                            </p:txEl>
                                          </p:spTgt>
                                        </p:tgtEl>
                                        <p:attrNameLst>
                                          <p:attrName>style.visibility</p:attrName>
                                        </p:attrNameLst>
                                      </p:cBhvr>
                                      <p:to>
                                        <p:strVal val="visible"/>
                                      </p:to>
                                    </p:set>
                                    <p:animEffect transition="in" filter="fade">
                                      <p:cBhvr>
                                        <p:cTn id="67" dur="500"/>
                                        <p:tgtEl>
                                          <p:spTgt spid="4">
                                            <p:txEl>
                                              <p:pRg st="12" end="1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uiExpand="1"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a:extLst>
              <a:ext uri="{FF2B5EF4-FFF2-40B4-BE49-F238E27FC236}">
                <a16:creationId xmlns:a16="http://schemas.microsoft.com/office/drawing/2014/main" id="{FF325F12-DD55-467D-9BA3-6AF84A6E8C6A}"/>
              </a:ext>
            </a:extLst>
          </p:cNvPr>
          <p:cNvSpPr>
            <a:spLocks noGrp="1"/>
          </p:cNvSpPr>
          <p:nvPr>
            <p:ph idx="1"/>
          </p:nvPr>
        </p:nvSpPr>
        <p:spPr>
          <a:xfrm>
            <a:off x="0" y="0"/>
            <a:ext cx="12192000" cy="7289800"/>
          </a:xfrm>
        </p:spPr>
        <p:txBody>
          <a:bodyPr>
            <a:normAutofit fontScale="92500" lnSpcReduction="10000"/>
          </a:bodyPr>
          <a:lstStyle/>
          <a:p>
            <a:pPr marL="0" indent="0">
              <a:buNone/>
            </a:pPr>
            <a:r>
              <a:rPr lang="en-GB" b="1" dirty="0">
                <a:solidFill>
                  <a:schemeClr val="accent3"/>
                </a:solidFill>
              </a:rPr>
              <a:t>Prudential Regulation Authority (PRA): </a:t>
            </a:r>
            <a:r>
              <a:rPr lang="en-GB" dirty="0"/>
              <a:t>Created by the Bank of England as part of the Financial Services Act 2012. The PRA is responsible for prudential regulation and the supervision of banks and other financial institutions.</a:t>
            </a:r>
          </a:p>
          <a:p>
            <a:pPr marL="457200" lvl="1" indent="0">
              <a:buNone/>
            </a:pPr>
            <a:r>
              <a:rPr lang="en-GB" dirty="0"/>
              <a:t>The PRA ensures banks hold enough capital and liquidity to withstand shocks without the need for central bank or government intervention.</a:t>
            </a:r>
          </a:p>
          <a:p>
            <a:pPr marL="457200" lvl="1" indent="0">
              <a:buNone/>
            </a:pPr>
            <a:r>
              <a:rPr lang="en-GB" dirty="0"/>
              <a:t>The PRA ultimately sets standards that individual banks have to meet, assesses the risks that each firm has, and works to ensure risks are minimised so that if an individual firm does fail doesn’t significantly the wider financial sector.</a:t>
            </a:r>
          </a:p>
          <a:p>
            <a:pPr marL="0" indent="0">
              <a:buNone/>
            </a:pPr>
            <a:r>
              <a:rPr lang="en-GB" b="1" dirty="0">
                <a:solidFill>
                  <a:schemeClr val="accent3"/>
                </a:solidFill>
              </a:rPr>
              <a:t>Financial Policy Committee (FPC): </a:t>
            </a:r>
            <a:r>
              <a:rPr lang="en-GB" dirty="0"/>
              <a:t>The FPC is charged with a primary objective of identifying, monitoring and taking action to remove or reduce systemic (industry-wide) risks with a view to protecting and enhancing the resilience of the UK financial system.</a:t>
            </a:r>
          </a:p>
          <a:p>
            <a:pPr marL="457200" lvl="1" indent="0">
              <a:buNone/>
            </a:pPr>
            <a:r>
              <a:rPr lang="en-GB" dirty="0"/>
              <a:t>The FPC takes a macro over-sight of the financial system, rather than a micro overview like the PRA.</a:t>
            </a:r>
          </a:p>
          <a:p>
            <a:pPr marL="457200" lvl="1" indent="0">
              <a:buNone/>
            </a:pPr>
            <a:r>
              <a:rPr lang="en-GB" b="1" dirty="0">
                <a:solidFill>
                  <a:schemeClr val="accent4"/>
                </a:solidFill>
              </a:rPr>
              <a:t>Example:</a:t>
            </a:r>
            <a:r>
              <a:rPr lang="en-GB" dirty="0"/>
              <a:t> In 2013 the FPC recommended regular stress-testing of the UK banking system to continually assess the resilience of UK banks under deteriorating global economic conditions.</a:t>
            </a:r>
          </a:p>
          <a:p>
            <a:pPr marL="0" indent="0">
              <a:buNone/>
            </a:pPr>
            <a:r>
              <a:rPr lang="en-GB" b="1" dirty="0">
                <a:solidFill>
                  <a:schemeClr val="accent3"/>
                </a:solidFill>
              </a:rPr>
              <a:t>Financial Conduct Authority (FCA): </a:t>
            </a:r>
            <a:r>
              <a:rPr lang="en-GB" dirty="0"/>
              <a:t>The FCA is a body which aims to improve the workings of financial markets and ensure consumers get a fair deal. </a:t>
            </a:r>
          </a:p>
          <a:p>
            <a:pPr marL="457200" lvl="1" indent="0">
              <a:buNone/>
            </a:pPr>
            <a:r>
              <a:rPr lang="en-GB" dirty="0"/>
              <a:t>This involves ensuring that consumers are protected, the integrity of the financial system is enhanced and there is effective competition in the financial marketplace.</a:t>
            </a:r>
          </a:p>
          <a:p>
            <a:pPr marL="457200" lvl="1" indent="0">
              <a:buNone/>
            </a:pPr>
            <a:r>
              <a:rPr lang="en-GB" dirty="0"/>
              <a:t>The FCA oversees the design of financial products to ensures firms do not exploit consumers with complex financial products. </a:t>
            </a:r>
          </a:p>
          <a:p>
            <a:pPr marL="457200" lvl="1" indent="0">
              <a:buNone/>
            </a:pPr>
            <a:r>
              <a:rPr lang="en-GB" dirty="0"/>
              <a:t>The FCA has the power to withdraw products from the market and ban misleading promotions.</a:t>
            </a:r>
          </a:p>
          <a:p>
            <a:pPr marL="457200" lvl="1" indent="0">
              <a:buNone/>
            </a:pPr>
            <a:endParaRPr lang="en-GB" dirty="0"/>
          </a:p>
          <a:p>
            <a:pPr marL="457200" lvl="1" indent="0">
              <a:buNone/>
            </a:pPr>
            <a:endParaRPr lang="en-GB" dirty="0"/>
          </a:p>
          <a:p>
            <a:pPr marL="457200" lvl="1" indent="0">
              <a:buNone/>
            </a:pPr>
            <a:endParaRPr lang="en-GB" dirty="0"/>
          </a:p>
          <a:p>
            <a:pPr marL="457200" lvl="1" indent="0">
              <a:lnSpc>
                <a:spcPct val="120000"/>
              </a:lnSpc>
              <a:spcBef>
                <a:spcPts val="0"/>
              </a:spcBef>
              <a:buNone/>
            </a:pPr>
            <a:endParaRPr lang="en-GB" dirty="0"/>
          </a:p>
          <a:p>
            <a:pPr marL="0" indent="0">
              <a:lnSpc>
                <a:spcPct val="120000"/>
              </a:lnSpc>
              <a:spcBef>
                <a:spcPts val="0"/>
              </a:spcBef>
              <a:buNone/>
            </a:pPr>
            <a:endParaRPr lang="en-GB" dirty="0">
              <a:solidFill>
                <a:srgbClr val="0070C0"/>
              </a:solidFill>
            </a:endParaRPr>
          </a:p>
          <a:p>
            <a:pPr marL="0" indent="0">
              <a:buNone/>
            </a:pPr>
            <a:endParaRPr lang="en-GB" dirty="0"/>
          </a:p>
          <a:p>
            <a:pPr marL="0" indent="0">
              <a:buNone/>
            </a:pPr>
            <a:endParaRPr lang="en-GB" dirty="0"/>
          </a:p>
        </p:txBody>
      </p:sp>
    </p:spTree>
    <p:extLst>
      <p:ext uri="{BB962C8B-B14F-4D97-AF65-F5344CB8AC3E}">
        <p14:creationId xmlns:p14="http://schemas.microsoft.com/office/powerpoint/2010/main" val="291091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fade">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fade">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fade">
                                      <p:cBhvr>
                                        <p:cTn id="22" dur="500"/>
                                        <p:tgtEl>
                                          <p:spTgt spid="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animEffect transition="in" filter="fade">
                                      <p:cBhvr>
                                        <p:cTn id="27" dur="500"/>
                                        <p:tgtEl>
                                          <p:spTgt spid="4">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4">
                                            <p:txEl>
                                              <p:pRg st="5" end="5"/>
                                            </p:txEl>
                                          </p:spTgt>
                                        </p:tgtEl>
                                        <p:attrNameLst>
                                          <p:attrName>style.visibility</p:attrName>
                                        </p:attrNameLst>
                                      </p:cBhvr>
                                      <p:to>
                                        <p:strVal val="visible"/>
                                      </p:to>
                                    </p:set>
                                    <p:animEffect transition="in" filter="fade">
                                      <p:cBhvr>
                                        <p:cTn id="32" dur="500"/>
                                        <p:tgtEl>
                                          <p:spTgt spid="4">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4">
                                            <p:txEl>
                                              <p:pRg st="6" end="6"/>
                                            </p:txEl>
                                          </p:spTgt>
                                        </p:tgtEl>
                                        <p:attrNameLst>
                                          <p:attrName>style.visibility</p:attrName>
                                        </p:attrNameLst>
                                      </p:cBhvr>
                                      <p:to>
                                        <p:strVal val="visible"/>
                                      </p:to>
                                    </p:set>
                                    <p:animEffect transition="in" filter="fade">
                                      <p:cBhvr>
                                        <p:cTn id="37" dur="500"/>
                                        <p:tgtEl>
                                          <p:spTgt spid="4">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4">
                                            <p:txEl>
                                              <p:pRg st="7" end="7"/>
                                            </p:txEl>
                                          </p:spTgt>
                                        </p:tgtEl>
                                        <p:attrNameLst>
                                          <p:attrName>style.visibility</p:attrName>
                                        </p:attrNameLst>
                                      </p:cBhvr>
                                      <p:to>
                                        <p:strVal val="visible"/>
                                      </p:to>
                                    </p:set>
                                    <p:animEffect transition="in" filter="fade">
                                      <p:cBhvr>
                                        <p:cTn id="42" dur="500"/>
                                        <p:tgtEl>
                                          <p:spTgt spid="4">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4">
                                            <p:txEl>
                                              <p:pRg st="8" end="8"/>
                                            </p:txEl>
                                          </p:spTgt>
                                        </p:tgtEl>
                                        <p:attrNameLst>
                                          <p:attrName>style.visibility</p:attrName>
                                        </p:attrNameLst>
                                      </p:cBhvr>
                                      <p:to>
                                        <p:strVal val="visible"/>
                                      </p:to>
                                    </p:set>
                                    <p:animEffect transition="in" filter="fade">
                                      <p:cBhvr>
                                        <p:cTn id="47" dur="500"/>
                                        <p:tgtEl>
                                          <p:spTgt spid="4">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grpId="0" nodeType="clickEffect">
                                  <p:stCondLst>
                                    <p:cond delay="0"/>
                                  </p:stCondLst>
                                  <p:childTnLst>
                                    <p:set>
                                      <p:cBhvr>
                                        <p:cTn id="51" dur="1" fill="hold">
                                          <p:stCondLst>
                                            <p:cond delay="0"/>
                                          </p:stCondLst>
                                        </p:cTn>
                                        <p:tgtEl>
                                          <p:spTgt spid="4">
                                            <p:txEl>
                                              <p:pRg st="9" end="9"/>
                                            </p:txEl>
                                          </p:spTgt>
                                        </p:tgtEl>
                                        <p:attrNameLst>
                                          <p:attrName>style.visibility</p:attrName>
                                        </p:attrNameLst>
                                      </p:cBhvr>
                                      <p:to>
                                        <p:strVal val="visible"/>
                                      </p:to>
                                    </p:set>
                                    <p:animEffect transition="in" filter="fade">
                                      <p:cBhvr>
                                        <p:cTn id="52" dur="500"/>
                                        <p:tgtEl>
                                          <p:spTgt spid="4">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uiExpand="1" build="p"/>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C0B27210-D0CA-4654-B3E3-9ABB4F178E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CCECFF"/>
              </a:solidFill>
              <a:effectLst/>
              <a:uLnTx/>
              <a:uFillTx/>
              <a:latin typeface="Calibri" panose="020F0502020204030204"/>
              <a:ea typeface="+mn-ea"/>
              <a:cs typeface="+mn-cs"/>
            </a:endParaRPr>
          </a:p>
        </p:txBody>
      </p:sp>
      <p:sp>
        <p:nvSpPr>
          <p:cNvPr id="4" name="Title 3">
            <a:extLst>
              <a:ext uri="{FF2B5EF4-FFF2-40B4-BE49-F238E27FC236}">
                <a16:creationId xmlns:a16="http://schemas.microsoft.com/office/drawing/2014/main" id="{AF47EB7F-192E-469A-9A81-C292999A2287}"/>
              </a:ext>
            </a:extLst>
          </p:cNvPr>
          <p:cNvSpPr>
            <a:spLocks noGrp="1"/>
          </p:cNvSpPr>
          <p:nvPr>
            <p:ph type="ctrTitle"/>
          </p:nvPr>
        </p:nvSpPr>
        <p:spPr>
          <a:xfrm>
            <a:off x="6746628" y="1783959"/>
            <a:ext cx="4645250" cy="2889114"/>
          </a:xfrm>
        </p:spPr>
        <p:txBody>
          <a:bodyPr anchor="b">
            <a:normAutofit/>
          </a:bodyPr>
          <a:lstStyle/>
          <a:p>
            <a:pPr algn="l"/>
            <a:r>
              <a:rPr lang="en-GB" dirty="0">
                <a:solidFill>
                  <a:schemeClr val="bg1"/>
                </a:solidFill>
              </a:rPr>
              <a:t>Intro to Central Banks</a:t>
            </a:r>
          </a:p>
        </p:txBody>
      </p:sp>
      <p:sp>
        <p:nvSpPr>
          <p:cNvPr id="5" name="Subtitle 4">
            <a:extLst>
              <a:ext uri="{FF2B5EF4-FFF2-40B4-BE49-F238E27FC236}">
                <a16:creationId xmlns:a16="http://schemas.microsoft.com/office/drawing/2014/main" id="{1E20BD14-672F-4172-B84C-DFA0BDF73849}"/>
              </a:ext>
            </a:extLst>
          </p:cNvPr>
          <p:cNvSpPr>
            <a:spLocks noGrp="1"/>
          </p:cNvSpPr>
          <p:nvPr>
            <p:ph type="subTitle" idx="1"/>
          </p:nvPr>
        </p:nvSpPr>
        <p:spPr>
          <a:xfrm>
            <a:off x="6746627" y="4750893"/>
            <a:ext cx="4645250" cy="1147863"/>
          </a:xfrm>
        </p:spPr>
        <p:txBody>
          <a:bodyPr anchor="t">
            <a:normAutofit/>
          </a:bodyPr>
          <a:lstStyle/>
          <a:p>
            <a:pPr algn="l"/>
            <a:r>
              <a:rPr lang="en-GB" sz="2000" dirty="0">
                <a:solidFill>
                  <a:schemeClr val="bg1"/>
                </a:solidFill>
              </a:rPr>
              <a:t>The Role of Central Banks in Financial Markets</a:t>
            </a:r>
          </a:p>
          <a:p>
            <a:pPr algn="l"/>
            <a:r>
              <a:rPr lang="en-GB" sz="2000" dirty="0">
                <a:solidFill>
                  <a:schemeClr val="bg1"/>
                </a:solidFill>
              </a:rPr>
              <a:t>Mr O’Grady</a:t>
            </a:r>
          </a:p>
        </p:txBody>
      </p:sp>
      <p:sp>
        <p:nvSpPr>
          <p:cNvPr id="16" name="Freeform: Shape 12">
            <a:extLst>
              <a:ext uri="{FF2B5EF4-FFF2-40B4-BE49-F238E27FC236}">
                <a16:creationId xmlns:a16="http://schemas.microsoft.com/office/drawing/2014/main" id="{1DB7C82F-AB7E-4F0C-B829-FA1B9C41518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0"/>
            <a:ext cx="6172782" cy="6858000"/>
          </a:xfrm>
          <a:custGeom>
            <a:avLst/>
            <a:gdLst>
              <a:gd name="connsiteX0" fmla="*/ 6172782 w 6172782"/>
              <a:gd name="connsiteY0" fmla="*/ 0 h 6858000"/>
              <a:gd name="connsiteX1" fmla="*/ 69075 w 6172782"/>
              <a:gd name="connsiteY1" fmla="*/ 0 h 6858000"/>
              <a:gd name="connsiteX2" fmla="*/ 35131 w 6172782"/>
              <a:gd name="connsiteY2" fmla="*/ 267128 h 6858000"/>
              <a:gd name="connsiteX3" fmla="*/ 0 w 6172782"/>
              <a:gd name="connsiteY3" fmla="*/ 962845 h 6858000"/>
              <a:gd name="connsiteX4" fmla="*/ 3276103 w 6172782"/>
              <a:gd name="connsiteY4" fmla="*/ 6782205 h 6858000"/>
              <a:gd name="connsiteX5" fmla="*/ 3407923 w 6172782"/>
              <a:gd name="connsiteY5" fmla="*/ 6858000 h 6858000"/>
              <a:gd name="connsiteX6" fmla="*/ 6172782 w 6172782"/>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172782" h="6858000">
                <a:moveTo>
                  <a:pt x="6172782" y="0"/>
                </a:moveTo>
                <a:lnTo>
                  <a:pt x="69075" y="0"/>
                </a:lnTo>
                <a:lnTo>
                  <a:pt x="35131" y="267128"/>
                </a:lnTo>
                <a:cubicBezTo>
                  <a:pt x="11901" y="495874"/>
                  <a:pt x="0" y="727970"/>
                  <a:pt x="0" y="962845"/>
                </a:cubicBezTo>
                <a:cubicBezTo>
                  <a:pt x="0" y="3429034"/>
                  <a:pt x="1312002" y="5588789"/>
                  <a:pt x="3276103" y="6782205"/>
                </a:cubicBezTo>
                <a:lnTo>
                  <a:pt x="3407923" y="6858000"/>
                </a:lnTo>
                <a:lnTo>
                  <a:pt x="6172782" y="6858000"/>
                </a:lnTo>
                <a:close/>
              </a:path>
            </a:pathLst>
          </a:custGeom>
          <a:solidFill>
            <a:schemeClr val="bg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5" name="Freeform: Shape 14">
            <a:extLst>
              <a:ext uri="{FF2B5EF4-FFF2-40B4-BE49-F238E27FC236}">
                <a16:creationId xmlns:a16="http://schemas.microsoft.com/office/drawing/2014/main" id="{70B66945-4967-4040-926D-DCA44313CDA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6024154" cy="6858000"/>
          </a:xfrm>
          <a:custGeom>
            <a:avLst/>
            <a:gdLst>
              <a:gd name="connsiteX0" fmla="*/ 0 w 6024154"/>
              <a:gd name="connsiteY0" fmla="*/ 0 h 6858000"/>
              <a:gd name="connsiteX1" fmla="*/ 5953780 w 6024154"/>
              <a:gd name="connsiteY1" fmla="*/ 0 h 6858000"/>
              <a:gd name="connsiteX2" fmla="*/ 5989880 w 6024154"/>
              <a:gd name="connsiteY2" fmla="*/ 284091 h 6858000"/>
              <a:gd name="connsiteX3" fmla="*/ 6024154 w 6024154"/>
              <a:gd name="connsiteY3" fmla="*/ 962844 h 6858000"/>
              <a:gd name="connsiteX4" fmla="*/ 2549934 w 6024154"/>
              <a:gd name="connsiteY4" fmla="*/ 6800152 h 6858000"/>
              <a:gd name="connsiteX5" fmla="*/ 2436987 w 6024154"/>
              <a:gd name="connsiteY5" fmla="*/ 6858000 h 6858000"/>
              <a:gd name="connsiteX6" fmla="*/ 0 w 6024154"/>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024154" h="6858000">
                <a:moveTo>
                  <a:pt x="0" y="0"/>
                </a:moveTo>
                <a:lnTo>
                  <a:pt x="5953780" y="0"/>
                </a:lnTo>
                <a:lnTo>
                  <a:pt x="5989880" y="284091"/>
                </a:lnTo>
                <a:cubicBezTo>
                  <a:pt x="6012544" y="507260"/>
                  <a:pt x="6024154" y="733696"/>
                  <a:pt x="6024154" y="962844"/>
                </a:cubicBezTo>
                <a:cubicBezTo>
                  <a:pt x="6024154" y="3483472"/>
                  <a:pt x="4619336" y="5675986"/>
                  <a:pt x="2549934" y="6800152"/>
                </a:cubicBezTo>
                <a:lnTo>
                  <a:pt x="2436987" y="6858000"/>
                </a:lnTo>
                <a:lnTo>
                  <a:pt x="0" y="6858000"/>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1041020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a:extLst>
              <a:ext uri="{FF2B5EF4-FFF2-40B4-BE49-F238E27FC236}">
                <a16:creationId xmlns:a16="http://schemas.microsoft.com/office/drawing/2014/main" id="{FF325F12-DD55-467D-9BA3-6AF84A6E8C6A}"/>
              </a:ext>
            </a:extLst>
          </p:cNvPr>
          <p:cNvSpPr>
            <a:spLocks noGrp="1"/>
          </p:cNvSpPr>
          <p:nvPr>
            <p:ph idx="1"/>
          </p:nvPr>
        </p:nvSpPr>
        <p:spPr>
          <a:xfrm>
            <a:off x="0" y="0"/>
            <a:ext cx="12192000" cy="6858000"/>
          </a:xfrm>
        </p:spPr>
        <p:txBody>
          <a:bodyPr>
            <a:normAutofit/>
          </a:bodyPr>
          <a:lstStyle/>
          <a:p>
            <a:pPr marL="0" indent="0" algn="ctr">
              <a:buNone/>
            </a:pPr>
            <a:r>
              <a:rPr lang="en-GB" u="sng" dirty="0"/>
              <a:t>Intro to Central Banks</a:t>
            </a:r>
          </a:p>
          <a:p>
            <a:pPr marL="0" indent="0">
              <a:buNone/>
            </a:pPr>
            <a:r>
              <a:rPr lang="en-GB" b="1" dirty="0">
                <a:solidFill>
                  <a:srgbClr val="FF0000"/>
                </a:solidFill>
              </a:rPr>
              <a:t>Definition: </a:t>
            </a:r>
            <a:r>
              <a:rPr lang="en-US" dirty="0"/>
              <a:t>The financial institution that controls the money supply </a:t>
            </a:r>
            <a:r>
              <a:rPr lang="en-GB" dirty="0"/>
              <a:t>of a country (or monetary union) and oversees the domestic commercial banking system.</a:t>
            </a:r>
          </a:p>
          <a:p>
            <a:pPr marL="457200" lvl="1" indent="0">
              <a:buNone/>
            </a:pPr>
            <a:r>
              <a:rPr lang="en-GB" dirty="0"/>
              <a:t>The aim to promote stable inflation, </a:t>
            </a:r>
            <a:r>
              <a:rPr lang="en-US" dirty="0"/>
              <a:t>using monetary policy and ensuring financial stability.</a:t>
            </a:r>
          </a:p>
          <a:p>
            <a:pPr marL="914400" lvl="2" indent="0">
              <a:buNone/>
            </a:pPr>
            <a:r>
              <a:rPr lang="en-GB" b="1" dirty="0">
                <a:solidFill>
                  <a:schemeClr val="accent3"/>
                </a:solidFill>
              </a:rPr>
              <a:t>Monetary Policy: </a:t>
            </a:r>
            <a:r>
              <a:rPr lang="en-GB" dirty="0"/>
              <a:t>The manipulation of the rate of interest, the money supply and exchange rates to influence the level of economic activity.</a:t>
            </a:r>
            <a:endParaRPr lang="en-GB" b="1" dirty="0">
              <a:solidFill>
                <a:schemeClr val="accent3"/>
              </a:solidFill>
            </a:endParaRPr>
          </a:p>
          <a:p>
            <a:pPr marL="1371600" lvl="3" indent="0">
              <a:buNone/>
            </a:pPr>
            <a:r>
              <a:rPr lang="en-GB" b="1" dirty="0">
                <a:solidFill>
                  <a:schemeClr val="accent1"/>
                </a:solidFill>
              </a:rPr>
              <a:t>Monetary Policy Tools: </a:t>
            </a:r>
            <a:r>
              <a:rPr lang="en-GB" dirty="0"/>
              <a:t>‘The Base Rate’ of interest, quantitative easing, and direct controls of ‘FX’ markets.</a:t>
            </a:r>
          </a:p>
          <a:p>
            <a:pPr marL="914400" lvl="2" indent="0">
              <a:buNone/>
            </a:pPr>
            <a:r>
              <a:rPr lang="en-GB" b="1" dirty="0">
                <a:solidFill>
                  <a:schemeClr val="accent3"/>
                </a:solidFill>
              </a:rPr>
              <a:t>Financial Stability: </a:t>
            </a:r>
            <a:r>
              <a:rPr lang="en-GB" dirty="0"/>
              <a:t>Where the financial sector in an economy can provide essential financial services to households and businesses in good times and bad</a:t>
            </a:r>
            <a:endParaRPr lang="en-GB" b="1" dirty="0">
              <a:solidFill>
                <a:schemeClr val="accent3"/>
              </a:solidFill>
            </a:endParaRPr>
          </a:p>
          <a:p>
            <a:pPr marL="1371600" lvl="3" indent="0">
              <a:buNone/>
            </a:pPr>
            <a:r>
              <a:rPr lang="en-GB" b="1" dirty="0">
                <a:solidFill>
                  <a:schemeClr val="accent1"/>
                </a:solidFill>
              </a:rPr>
              <a:t>In practice: </a:t>
            </a:r>
            <a:r>
              <a:rPr lang="en-GB" dirty="0"/>
              <a:t>Financial stability occurs where liquidity crisis on banks are prevented, financial crises can be controlled, and payment systems function smoothly.</a:t>
            </a:r>
          </a:p>
          <a:p>
            <a:pPr marL="457200" lvl="1" indent="0">
              <a:buNone/>
            </a:pPr>
            <a:r>
              <a:rPr lang="en-GB" b="1" dirty="0">
                <a:solidFill>
                  <a:schemeClr val="accent4"/>
                </a:solidFill>
              </a:rPr>
              <a:t>Examples: </a:t>
            </a:r>
            <a:r>
              <a:rPr lang="en-GB" dirty="0"/>
              <a:t>Bank of England (BoE), Federal Reserve (The Fed), European Central Bank (ECB).</a:t>
            </a:r>
          </a:p>
          <a:p>
            <a:pPr marL="0" indent="0">
              <a:buNone/>
            </a:pPr>
            <a:r>
              <a:rPr lang="en-GB" b="1" dirty="0">
                <a:solidFill>
                  <a:schemeClr val="accent1"/>
                </a:solidFill>
              </a:rPr>
              <a:t>Key Functions: </a:t>
            </a:r>
            <a:r>
              <a:rPr lang="en-GB" dirty="0"/>
              <a:t>Central banks have four main roles:</a:t>
            </a:r>
          </a:p>
          <a:p>
            <a:pPr marL="457200" lvl="1" indent="0">
              <a:buNone/>
            </a:pPr>
            <a:r>
              <a:rPr lang="en-GB" dirty="0"/>
              <a:t>Implementors of monetary policy</a:t>
            </a:r>
          </a:p>
          <a:p>
            <a:pPr marL="914400" lvl="2" indent="0">
              <a:buNone/>
            </a:pPr>
            <a:r>
              <a:rPr lang="en-GB" dirty="0"/>
              <a:t>(covered previously in the Monetary Policy topic)</a:t>
            </a:r>
          </a:p>
          <a:p>
            <a:pPr marL="457200" lvl="1" indent="0">
              <a:buNone/>
            </a:pPr>
            <a:r>
              <a:rPr lang="en-GB" dirty="0"/>
              <a:t>Banker to the government</a:t>
            </a:r>
          </a:p>
          <a:p>
            <a:pPr marL="457200" lvl="1" indent="0">
              <a:buNone/>
            </a:pPr>
            <a:r>
              <a:rPr lang="en-GB" dirty="0"/>
              <a:t>Banker to the banks – lender of last resort</a:t>
            </a:r>
          </a:p>
          <a:p>
            <a:pPr marL="457200" lvl="1" indent="0">
              <a:buNone/>
            </a:pPr>
            <a:r>
              <a:rPr lang="en-GB" dirty="0"/>
              <a:t>Regulators of the banking industry</a:t>
            </a:r>
          </a:p>
        </p:txBody>
      </p:sp>
    </p:spTree>
    <p:extLst>
      <p:ext uri="{BB962C8B-B14F-4D97-AF65-F5344CB8AC3E}">
        <p14:creationId xmlns:p14="http://schemas.microsoft.com/office/powerpoint/2010/main" val="38668109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fade">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fade">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fade">
                                      <p:cBhvr>
                                        <p:cTn id="22" dur="500"/>
                                        <p:tgtEl>
                                          <p:spTgt spid="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animEffect transition="in" filter="fade">
                                      <p:cBhvr>
                                        <p:cTn id="27" dur="500"/>
                                        <p:tgtEl>
                                          <p:spTgt spid="4">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4">
                                            <p:txEl>
                                              <p:pRg st="5" end="5"/>
                                            </p:txEl>
                                          </p:spTgt>
                                        </p:tgtEl>
                                        <p:attrNameLst>
                                          <p:attrName>style.visibility</p:attrName>
                                        </p:attrNameLst>
                                      </p:cBhvr>
                                      <p:to>
                                        <p:strVal val="visible"/>
                                      </p:to>
                                    </p:set>
                                    <p:animEffect transition="in" filter="fade">
                                      <p:cBhvr>
                                        <p:cTn id="32" dur="500"/>
                                        <p:tgtEl>
                                          <p:spTgt spid="4">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4">
                                            <p:txEl>
                                              <p:pRg st="6" end="6"/>
                                            </p:txEl>
                                          </p:spTgt>
                                        </p:tgtEl>
                                        <p:attrNameLst>
                                          <p:attrName>style.visibility</p:attrName>
                                        </p:attrNameLst>
                                      </p:cBhvr>
                                      <p:to>
                                        <p:strVal val="visible"/>
                                      </p:to>
                                    </p:set>
                                    <p:animEffect transition="in" filter="fade">
                                      <p:cBhvr>
                                        <p:cTn id="37" dur="500"/>
                                        <p:tgtEl>
                                          <p:spTgt spid="4">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4">
                                            <p:txEl>
                                              <p:pRg st="7" end="7"/>
                                            </p:txEl>
                                          </p:spTgt>
                                        </p:tgtEl>
                                        <p:attrNameLst>
                                          <p:attrName>style.visibility</p:attrName>
                                        </p:attrNameLst>
                                      </p:cBhvr>
                                      <p:to>
                                        <p:strVal val="visible"/>
                                      </p:to>
                                    </p:set>
                                    <p:animEffect transition="in" filter="fade">
                                      <p:cBhvr>
                                        <p:cTn id="42" dur="500"/>
                                        <p:tgtEl>
                                          <p:spTgt spid="4">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4">
                                            <p:txEl>
                                              <p:pRg st="8" end="8"/>
                                            </p:txEl>
                                          </p:spTgt>
                                        </p:tgtEl>
                                        <p:attrNameLst>
                                          <p:attrName>style.visibility</p:attrName>
                                        </p:attrNameLst>
                                      </p:cBhvr>
                                      <p:to>
                                        <p:strVal val="visible"/>
                                      </p:to>
                                    </p:set>
                                    <p:animEffect transition="in" filter="fade">
                                      <p:cBhvr>
                                        <p:cTn id="47" dur="500"/>
                                        <p:tgtEl>
                                          <p:spTgt spid="4">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grpId="0" nodeType="clickEffect">
                                  <p:stCondLst>
                                    <p:cond delay="0"/>
                                  </p:stCondLst>
                                  <p:childTnLst>
                                    <p:set>
                                      <p:cBhvr>
                                        <p:cTn id="51" dur="1" fill="hold">
                                          <p:stCondLst>
                                            <p:cond delay="0"/>
                                          </p:stCondLst>
                                        </p:cTn>
                                        <p:tgtEl>
                                          <p:spTgt spid="4">
                                            <p:txEl>
                                              <p:pRg st="9" end="9"/>
                                            </p:txEl>
                                          </p:spTgt>
                                        </p:tgtEl>
                                        <p:attrNameLst>
                                          <p:attrName>style.visibility</p:attrName>
                                        </p:attrNameLst>
                                      </p:cBhvr>
                                      <p:to>
                                        <p:strVal val="visible"/>
                                      </p:to>
                                    </p:set>
                                    <p:animEffect transition="in" filter="fade">
                                      <p:cBhvr>
                                        <p:cTn id="52" dur="500"/>
                                        <p:tgtEl>
                                          <p:spTgt spid="4">
                                            <p:txEl>
                                              <p:pRg st="9" end="9"/>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grpId="0" nodeType="clickEffect">
                                  <p:stCondLst>
                                    <p:cond delay="0"/>
                                  </p:stCondLst>
                                  <p:childTnLst>
                                    <p:set>
                                      <p:cBhvr>
                                        <p:cTn id="56" dur="1" fill="hold">
                                          <p:stCondLst>
                                            <p:cond delay="0"/>
                                          </p:stCondLst>
                                        </p:cTn>
                                        <p:tgtEl>
                                          <p:spTgt spid="4">
                                            <p:txEl>
                                              <p:pRg st="10" end="10"/>
                                            </p:txEl>
                                          </p:spTgt>
                                        </p:tgtEl>
                                        <p:attrNameLst>
                                          <p:attrName>style.visibility</p:attrName>
                                        </p:attrNameLst>
                                      </p:cBhvr>
                                      <p:to>
                                        <p:strVal val="visible"/>
                                      </p:to>
                                    </p:set>
                                    <p:animEffect transition="in" filter="fade">
                                      <p:cBhvr>
                                        <p:cTn id="57" dur="500"/>
                                        <p:tgtEl>
                                          <p:spTgt spid="4">
                                            <p:txEl>
                                              <p:pRg st="10" end="10"/>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10" presetClass="entr" presetSubtype="0" fill="hold" grpId="0" nodeType="clickEffect">
                                  <p:stCondLst>
                                    <p:cond delay="0"/>
                                  </p:stCondLst>
                                  <p:childTnLst>
                                    <p:set>
                                      <p:cBhvr>
                                        <p:cTn id="61" dur="1" fill="hold">
                                          <p:stCondLst>
                                            <p:cond delay="0"/>
                                          </p:stCondLst>
                                        </p:cTn>
                                        <p:tgtEl>
                                          <p:spTgt spid="4">
                                            <p:txEl>
                                              <p:pRg st="11" end="11"/>
                                            </p:txEl>
                                          </p:spTgt>
                                        </p:tgtEl>
                                        <p:attrNameLst>
                                          <p:attrName>style.visibility</p:attrName>
                                        </p:attrNameLst>
                                      </p:cBhvr>
                                      <p:to>
                                        <p:strVal val="visible"/>
                                      </p:to>
                                    </p:set>
                                    <p:animEffect transition="in" filter="fade">
                                      <p:cBhvr>
                                        <p:cTn id="62" dur="500"/>
                                        <p:tgtEl>
                                          <p:spTgt spid="4">
                                            <p:txEl>
                                              <p:pRg st="11" end="11"/>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10" presetClass="entr" presetSubtype="0" fill="hold" grpId="0" nodeType="clickEffect">
                                  <p:stCondLst>
                                    <p:cond delay="0"/>
                                  </p:stCondLst>
                                  <p:childTnLst>
                                    <p:set>
                                      <p:cBhvr>
                                        <p:cTn id="66" dur="1" fill="hold">
                                          <p:stCondLst>
                                            <p:cond delay="0"/>
                                          </p:stCondLst>
                                        </p:cTn>
                                        <p:tgtEl>
                                          <p:spTgt spid="4">
                                            <p:txEl>
                                              <p:pRg st="12" end="12"/>
                                            </p:txEl>
                                          </p:spTgt>
                                        </p:tgtEl>
                                        <p:attrNameLst>
                                          <p:attrName>style.visibility</p:attrName>
                                        </p:attrNameLst>
                                      </p:cBhvr>
                                      <p:to>
                                        <p:strVal val="visible"/>
                                      </p:to>
                                    </p:set>
                                    <p:animEffect transition="in" filter="fade">
                                      <p:cBhvr>
                                        <p:cTn id="67" dur="500"/>
                                        <p:tgtEl>
                                          <p:spTgt spid="4">
                                            <p:txEl>
                                              <p:pRg st="12" end="12"/>
                                            </p:txEl>
                                          </p:spTgt>
                                        </p:tgtEl>
                                      </p:cBhvr>
                                    </p:animEffect>
                                  </p:childTnLst>
                                </p:cTn>
                              </p:par>
                            </p:childTnLst>
                          </p:cTn>
                        </p:par>
                      </p:childTnLst>
                    </p:cTn>
                  </p:par>
                  <p:par>
                    <p:cTn id="68" fill="hold">
                      <p:stCondLst>
                        <p:cond delay="indefinite"/>
                      </p:stCondLst>
                      <p:childTnLst>
                        <p:par>
                          <p:cTn id="69" fill="hold">
                            <p:stCondLst>
                              <p:cond delay="0"/>
                            </p:stCondLst>
                            <p:childTnLst>
                              <p:par>
                                <p:cTn id="70" presetID="10" presetClass="entr" presetSubtype="0" fill="hold" grpId="0" nodeType="clickEffect">
                                  <p:stCondLst>
                                    <p:cond delay="0"/>
                                  </p:stCondLst>
                                  <p:childTnLst>
                                    <p:set>
                                      <p:cBhvr>
                                        <p:cTn id="71" dur="1" fill="hold">
                                          <p:stCondLst>
                                            <p:cond delay="0"/>
                                          </p:stCondLst>
                                        </p:cTn>
                                        <p:tgtEl>
                                          <p:spTgt spid="4">
                                            <p:txEl>
                                              <p:pRg st="13" end="13"/>
                                            </p:txEl>
                                          </p:spTgt>
                                        </p:tgtEl>
                                        <p:attrNameLst>
                                          <p:attrName>style.visibility</p:attrName>
                                        </p:attrNameLst>
                                      </p:cBhvr>
                                      <p:to>
                                        <p:strVal val="visible"/>
                                      </p:to>
                                    </p:set>
                                    <p:animEffect transition="in" filter="fade">
                                      <p:cBhvr>
                                        <p:cTn id="72" dur="500"/>
                                        <p:tgtEl>
                                          <p:spTgt spid="4">
                                            <p:txEl>
                                              <p:pRg st="13" end="1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uiExpand="1" build="p"/>
    </p:bld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C0B27210-D0CA-4654-B3E3-9ABB4F178E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CCECFF"/>
              </a:solidFill>
              <a:effectLst/>
              <a:uLnTx/>
              <a:uFillTx/>
              <a:latin typeface="Calibri" panose="020F0502020204030204"/>
              <a:ea typeface="+mn-ea"/>
              <a:cs typeface="+mn-cs"/>
            </a:endParaRPr>
          </a:p>
        </p:txBody>
      </p:sp>
      <p:sp>
        <p:nvSpPr>
          <p:cNvPr id="4" name="Title 3">
            <a:extLst>
              <a:ext uri="{FF2B5EF4-FFF2-40B4-BE49-F238E27FC236}">
                <a16:creationId xmlns:a16="http://schemas.microsoft.com/office/drawing/2014/main" id="{AF47EB7F-192E-469A-9A81-C292999A2287}"/>
              </a:ext>
            </a:extLst>
          </p:cNvPr>
          <p:cNvSpPr>
            <a:spLocks noGrp="1"/>
          </p:cNvSpPr>
          <p:nvPr>
            <p:ph type="ctrTitle"/>
          </p:nvPr>
        </p:nvSpPr>
        <p:spPr>
          <a:xfrm>
            <a:off x="6746628" y="1783959"/>
            <a:ext cx="4645250" cy="2889114"/>
          </a:xfrm>
        </p:spPr>
        <p:txBody>
          <a:bodyPr anchor="b">
            <a:normAutofit/>
          </a:bodyPr>
          <a:lstStyle/>
          <a:p>
            <a:pPr algn="l"/>
            <a:r>
              <a:rPr lang="en-GB" dirty="0">
                <a:solidFill>
                  <a:schemeClr val="bg1"/>
                </a:solidFill>
              </a:rPr>
              <a:t>Monetary Policy (Recap)</a:t>
            </a:r>
          </a:p>
        </p:txBody>
      </p:sp>
      <p:sp>
        <p:nvSpPr>
          <p:cNvPr id="5" name="Subtitle 4">
            <a:extLst>
              <a:ext uri="{FF2B5EF4-FFF2-40B4-BE49-F238E27FC236}">
                <a16:creationId xmlns:a16="http://schemas.microsoft.com/office/drawing/2014/main" id="{1E20BD14-672F-4172-B84C-DFA0BDF73849}"/>
              </a:ext>
            </a:extLst>
          </p:cNvPr>
          <p:cNvSpPr>
            <a:spLocks noGrp="1"/>
          </p:cNvSpPr>
          <p:nvPr>
            <p:ph type="subTitle" idx="1"/>
          </p:nvPr>
        </p:nvSpPr>
        <p:spPr>
          <a:xfrm>
            <a:off x="6746627" y="4750893"/>
            <a:ext cx="4645250" cy="1147863"/>
          </a:xfrm>
        </p:spPr>
        <p:txBody>
          <a:bodyPr anchor="t">
            <a:normAutofit/>
          </a:bodyPr>
          <a:lstStyle/>
          <a:p>
            <a:pPr algn="l"/>
            <a:r>
              <a:rPr lang="en-GB" sz="2000" dirty="0">
                <a:solidFill>
                  <a:schemeClr val="bg1"/>
                </a:solidFill>
              </a:rPr>
              <a:t>The Role of Central Banks in Financial Markets</a:t>
            </a:r>
          </a:p>
          <a:p>
            <a:pPr algn="l"/>
            <a:r>
              <a:rPr lang="en-GB" sz="2000" dirty="0">
                <a:solidFill>
                  <a:schemeClr val="bg1"/>
                </a:solidFill>
              </a:rPr>
              <a:t>Mr O’Grady</a:t>
            </a:r>
          </a:p>
        </p:txBody>
      </p:sp>
      <p:sp>
        <p:nvSpPr>
          <p:cNvPr id="16" name="Freeform: Shape 12">
            <a:extLst>
              <a:ext uri="{FF2B5EF4-FFF2-40B4-BE49-F238E27FC236}">
                <a16:creationId xmlns:a16="http://schemas.microsoft.com/office/drawing/2014/main" id="{1DB7C82F-AB7E-4F0C-B829-FA1B9C41518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0"/>
            <a:ext cx="6172782" cy="6858000"/>
          </a:xfrm>
          <a:custGeom>
            <a:avLst/>
            <a:gdLst>
              <a:gd name="connsiteX0" fmla="*/ 6172782 w 6172782"/>
              <a:gd name="connsiteY0" fmla="*/ 0 h 6858000"/>
              <a:gd name="connsiteX1" fmla="*/ 69075 w 6172782"/>
              <a:gd name="connsiteY1" fmla="*/ 0 h 6858000"/>
              <a:gd name="connsiteX2" fmla="*/ 35131 w 6172782"/>
              <a:gd name="connsiteY2" fmla="*/ 267128 h 6858000"/>
              <a:gd name="connsiteX3" fmla="*/ 0 w 6172782"/>
              <a:gd name="connsiteY3" fmla="*/ 962845 h 6858000"/>
              <a:gd name="connsiteX4" fmla="*/ 3276103 w 6172782"/>
              <a:gd name="connsiteY4" fmla="*/ 6782205 h 6858000"/>
              <a:gd name="connsiteX5" fmla="*/ 3407923 w 6172782"/>
              <a:gd name="connsiteY5" fmla="*/ 6858000 h 6858000"/>
              <a:gd name="connsiteX6" fmla="*/ 6172782 w 6172782"/>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172782" h="6858000">
                <a:moveTo>
                  <a:pt x="6172782" y="0"/>
                </a:moveTo>
                <a:lnTo>
                  <a:pt x="69075" y="0"/>
                </a:lnTo>
                <a:lnTo>
                  <a:pt x="35131" y="267128"/>
                </a:lnTo>
                <a:cubicBezTo>
                  <a:pt x="11901" y="495874"/>
                  <a:pt x="0" y="727970"/>
                  <a:pt x="0" y="962845"/>
                </a:cubicBezTo>
                <a:cubicBezTo>
                  <a:pt x="0" y="3429034"/>
                  <a:pt x="1312002" y="5588789"/>
                  <a:pt x="3276103" y="6782205"/>
                </a:cubicBezTo>
                <a:lnTo>
                  <a:pt x="3407923" y="6858000"/>
                </a:lnTo>
                <a:lnTo>
                  <a:pt x="6172782" y="6858000"/>
                </a:lnTo>
                <a:close/>
              </a:path>
            </a:pathLst>
          </a:custGeom>
          <a:solidFill>
            <a:schemeClr val="bg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5" name="Freeform: Shape 14">
            <a:extLst>
              <a:ext uri="{FF2B5EF4-FFF2-40B4-BE49-F238E27FC236}">
                <a16:creationId xmlns:a16="http://schemas.microsoft.com/office/drawing/2014/main" id="{70B66945-4967-4040-926D-DCA44313CDA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6024154" cy="6858000"/>
          </a:xfrm>
          <a:custGeom>
            <a:avLst/>
            <a:gdLst>
              <a:gd name="connsiteX0" fmla="*/ 0 w 6024154"/>
              <a:gd name="connsiteY0" fmla="*/ 0 h 6858000"/>
              <a:gd name="connsiteX1" fmla="*/ 5953780 w 6024154"/>
              <a:gd name="connsiteY1" fmla="*/ 0 h 6858000"/>
              <a:gd name="connsiteX2" fmla="*/ 5989880 w 6024154"/>
              <a:gd name="connsiteY2" fmla="*/ 284091 h 6858000"/>
              <a:gd name="connsiteX3" fmla="*/ 6024154 w 6024154"/>
              <a:gd name="connsiteY3" fmla="*/ 962844 h 6858000"/>
              <a:gd name="connsiteX4" fmla="*/ 2549934 w 6024154"/>
              <a:gd name="connsiteY4" fmla="*/ 6800152 h 6858000"/>
              <a:gd name="connsiteX5" fmla="*/ 2436987 w 6024154"/>
              <a:gd name="connsiteY5" fmla="*/ 6858000 h 6858000"/>
              <a:gd name="connsiteX6" fmla="*/ 0 w 6024154"/>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024154" h="6858000">
                <a:moveTo>
                  <a:pt x="0" y="0"/>
                </a:moveTo>
                <a:lnTo>
                  <a:pt x="5953780" y="0"/>
                </a:lnTo>
                <a:lnTo>
                  <a:pt x="5989880" y="284091"/>
                </a:lnTo>
                <a:cubicBezTo>
                  <a:pt x="6012544" y="507260"/>
                  <a:pt x="6024154" y="733696"/>
                  <a:pt x="6024154" y="962844"/>
                </a:cubicBezTo>
                <a:cubicBezTo>
                  <a:pt x="6024154" y="3483472"/>
                  <a:pt x="4619336" y="5675986"/>
                  <a:pt x="2549934" y="6800152"/>
                </a:cubicBezTo>
                <a:lnTo>
                  <a:pt x="2436987" y="6858000"/>
                </a:lnTo>
                <a:lnTo>
                  <a:pt x="0" y="6858000"/>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5994299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a:extLst>
              <a:ext uri="{FF2B5EF4-FFF2-40B4-BE49-F238E27FC236}">
                <a16:creationId xmlns:a16="http://schemas.microsoft.com/office/drawing/2014/main" id="{FF325F12-DD55-467D-9BA3-6AF84A6E8C6A}"/>
              </a:ext>
            </a:extLst>
          </p:cNvPr>
          <p:cNvSpPr>
            <a:spLocks noGrp="1"/>
          </p:cNvSpPr>
          <p:nvPr>
            <p:ph idx="1"/>
          </p:nvPr>
        </p:nvSpPr>
        <p:spPr>
          <a:xfrm>
            <a:off x="0" y="3"/>
            <a:ext cx="12192000" cy="6857997"/>
          </a:xfrm>
        </p:spPr>
        <p:txBody>
          <a:bodyPr>
            <a:normAutofit/>
          </a:bodyPr>
          <a:lstStyle/>
          <a:p>
            <a:pPr marL="0" indent="0" algn="ctr">
              <a:buNone/>
            </a:pPr>
            <a:r>
              <a:rPr lang="en-GB" u="sng" dirty="0"/>
              <a:t>Monetary Policy (Recap)</a:t>
            </a:r>
          </a:p>
          <a:p>
            <a:pPr marL="0" indent="0">
              <a:buNone/>
            </a:pPr>
            <a:r>
              <a:rPr lang="en-GB" b="1" dirty="0">
                <a:solidFill>
                  <a:srgbClr val="FF0000"/>
                </a:solidFill>
              </a:rPr>
              <a:t>Definition:</a:t>
            </a:r>
            <a:r>
              <a:rPr lang="en-GB" dirty="0"/>
              <a:t> The manipulation of the rate of interest, the money supply and exchange rates to influence the level of economic activity.</a:t>
            </a:r>
          </a:p>
          <a:p>
            <a:pPr marL="457200" lvl="1" indent="0">
              <a:buNone/>
            </a:pPr>
            <a:r>
              <a:rPr lang="en-GB" dirty="0"/>
              <a:t>Monetary policy looks to influence primarily AD – hence it is a </a:t>
            </a:r>
            <a:r>
              <a:rPr lang="en-GB" b="1" dirty="0"/>
              <a:t>Demand-side</a:t>
            </a:r>
            <a:r>
              <a:rPr lang="en-GB" dirty="0"/>
              <a:t> Policy</a:t>
            </a:r>
          </a:p>
          <a:p>
            <a:pPr marL="457200" lvl="1" indent="0">
              <a:buNone/>
            </a:pPr>
            <a:r>
              <a:rPr lang="en-GB" b="1" dirty="0">
                <a:solidFill>
                  <a:srgbClr val="FF0000"/>
                </a:solidFill>
              </a:rPr>
              <a:t>Deflationary (Tight) Monetary Policy:</a:t>
            </a:r>
            <a:r>
              <a:rPr lang="en-GB" b="1" dirty="0">
                <a:solidFill>
                  <a:prstClr val="black"/>
                </a:solidFill>
              </a:rPr>
              <a:t> </a:t>
            </a:r>
            <a:r>
              <a:rPr lang="en-GB" dirty="0">
                <a:solidFill>
                  <a:prstClr val="black"/>
                </a:solidFill>
              </a:rPr>
              <a:t>Increases in interest rates/cuts to the money supply in order to </a:t>
            </a:r>
            <a:r>
              <a:rPr lang="en-GB" i="1" dirty="0">
                <a:solidFill>
                  <a:prstClr val="black"/>
                </a:solidFill>
              </a:rPr>
              <a:t>decrease</a:t>
            </a:r>
            <a:r>
              <a:rPr lang="en-GB" dirty="0">
                <a:solidFill>
                  <a:prstClr val="black"/>
                </a:solidFill>
              </a:rPr>
              <a:t> AD and reduce inflation</a:t>
            </a:r>
          </a:p>
          <a:p>
            <a:pPr marL="457200" lvl="1" indent="0">
              <a:buNone/>
            </a:pPr>
            <a:r>
              <a:rPr lang="en-GB" b="1" dirty="0">
                <a:solidFill>
                  <a:srgbClr val="FF0000"/>
                </a:solidFill>
              </a:rPr>
              <a:t>Reflationary (Loose) Monetary Policy: </a:t>
            </a:r>
            <a:r>
              <a:rPr lang="en-GB" dirty="0">
                <a:solidFill>
                  <a:prstClr val="black"/>
                </a:solidFill>
              </a:rPr>
              <a:t>Decreases in interest rates/increases to the money supply in order to </a:t>
            </a:r>
            <a:r>
              <a:rPr lang="en-GB" i="1" dirty="0">
                <a:solidFill>
                  <a:prstClr val="black"/>
                </a:solidFill>
              </a:rPr>
              <a:t>increase</a:t>
            </a:r>
            <a:r>
              <a:rPr lang="en-GB" dirty="0">
                <a:solidFill>
                  <a:prstClr val="black"/>
                </a:solidFill>
              </a:rPr>
              <a:t> AD and increase inflation</a:t>
            </a:r>
            <a:endParaRPr lang="en-GB" dirty="0"/>
          </a:p>
          <a:p>
            <a:pPr marL="0" indent="0">
              <a:buNone/>
            </a:pPr>
            <a:r>
              <a:rPr lang="en-GB" b="1" dirty="0">
                <a:solidFill>
                  <a:schemeClr val="accent3"/>
                </a:solidFill>
              </a:rPr>
              <a:t>Interest Rates: </a:t>
            </a:r>
            <a:r>
              <a:rPr lang="en-GB" dirty="0"/>
              <a:t>An interest rate is a percentage charged on the total amount you borrow or save</a:t>
            </a:r>
          </a:p>
          <a:p>
            <a:pPr marL="457200" lvl="1" indent="0">
              <a:buNone/>
            </a:pPr>
            <a:r>
              <a:rPr lang="en-GB" b="1" dirty="0">
                <a:solidFill>
                  <a:srgbClr val="FF0000"/>
                </a:solidFill>
              </a:rPr>
              <a:t>The ‘Base Rate’: </a:t>
            </a:r>
            <a:r>
              <a:rPr lang="en-GB" dirty="0">
                <a:solidFill>
                  <a:prstClr val="black"/>
                </a:solidFill>
              </a:rPr>
              <a:t>The interest rate at which the BoE lends to financial institutions (set by The MPC)</a:t>
            </a:r>
          </a:p>
          <a:p>
            <a:pPr marL="457200" lvl="1" indent="0">
              <a:buNone/>
            </a:pPr>
            <a:r>
              <a:rPr lang="en-GB" b="1" dirty="0">
                <a:solidFill>
                  <a:srgbClr val="FF0000"/>
                </a:solidFill>
              </a:rPr>
              <a:t>Commercial Rates: </a:t>
            </a:r>
            <a:r>
              <a:rPr lang="en-GB" dirty="0">
                <a:solidFill>
                  <a:prstClr val="black"/>
                </a:solidFill>
              </a:rPr>
              <a:t>The rates at which businesses and households borrow/save with financial institutions (determined by the base rate as well as various other factors)</a:t>
            </a:r>
          </a:p>
          <a:p>
            <a:pPr marL="0" indent="0">
              <a:buNone/>
            </a:pPr>
            <a:r>
              <a:rPr lang="en-GB" b="1" dirty="0">
                <a:solidFill>
                  <a:schemeClr val="accent3"/>
                </a:solidFill>
              </a:rPr>
              <a:t>Quantitative Easing: </a:t>
            </a:r>
            <a:r>
              <a:rPr lang="en-GB" dirty="0"/>
              <a:t>The injection of money into the economy, via the purchase of assets by the Bank of England, to encourage spending and hence alter inflation.</a:t>
            </a:r>
          </a:p>
          <a:p>
            <a:pPr marL="457200" lvl="1" indent="0">
              <a:buNone/>
            </a:pPr>
            <a:r>
              <a:rPr lang="en-GB" dirty="0"/>
              <a:t>Often the assets bought are ‘second hand’ government bonds held by financial institutions </a:t>
            </a:r>
          </a:p>
          <a:p>
            <a:pPr marL="0" indent="0">
              <a:buNone/>
            </a:pPr>
            <a:endParaRPr lang="en-GB" dirty="0"/>
          </a:p>
        </p:txBody>
      </p:sp>
    </p:spTree>
    <p:extLst>
      <p:ext uri="{BB962C8B-B14F-4D97-AF65-F5344CB8AC3E}">
        <p14:creationId xmlns:p14="http://schemas.microsoft.com/office/powerpoint/2010/main" val="14028058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fade">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fade">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fade">
                                      <p:cBhvr>
                                        <p:cTn id="22" dur="500"/>
                                        <p:tgtEl>
                                          <p:spTgt spid="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animEffect transition="in" filter="fade">
                                      <p:cBhvr>
                                        <p:cTn id="27" dur="500"/>
                                        <p:tgtEl>
                                          <p:spTgt spid="4">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4">
                                            <p:txEl>
                                              <p:pRg st="5" end="5"/>
                                            </p:txEl>
                                          </p:spTgt>
                                        </p:tgtEl>
                                        <p:attrNameLst>
                                          <p:attrName>style.visibility</p:attrName>
                                        </p:attrNameLst>
                                      </p:cBhvr>
                                      <p:to>
                                        <p:strVal val="visible"/>
                                      </p:to>
                                    </p:set>
                                    <p:animEffect transition="in" filter="fade">
                                      <p:cBhvr>
                                        <p:cTn id="32" dur="500"/>
                                        <p:tgtEl>
                                          <p:spTgt spid="4">
                                            <p:txEl>
                                              <p:pRg st="5" end="5"/>
                                            </p:txEl>
                                          </p:spTgt>
                                        </p:tgtEl>
                                      </p:cBhvr>
                                    </p:animEffect>
                                  </p:childTnLst>
                                </p:cTn>
                              </p:par>
                              <p:par>
                                <p:cTn id="33" presetID="10" presetClass="entr" presetSubtype="0" fill="hold" grpId="0" nodeType="withEffect">
                                  <p:stCondLst>
                                    <p:cond delay="0"/>
                                  </p:stCondLst>
                                  <p:childTnLst>
                                    <p:set>
                                      <p:cBhvr>
                                        <p:cTn id="34" dur="1" fill="hold">
                                          <p:stCondLst>
                                            <p:cond delay="0"/>
                                          </p:stCondLst>
                                        </p:cTn>
                                        <p:tgtEl>
                                          <p:spTgt spid="4">
                                            <p:txEl>
                                              <p:pRg st="6" end="6"/>
                                            </p:txEl>
                                          </p:spTgt>
                                        </p:tgtEl>
                                        <p:attrNameLst>
                                          <p:attrName>style.visibility</p:attrName>
                                        </p:attrNameLst>
                                      </p:cBhvr>
                                      <p:to>
                                        <p:strVal val="visible"/>
                                      </p:to>
                                    </p:set>
                                    <p:animEffect transition="in" filter="fade">
                                      <p:cBhvr>
                                        <p:cTn id="35" dur="500"/>
                                        <p:tgtEl>
                                          <p:spTgt spid="4">
                                            <p:txEl>
                                              <p:pRg st="6" end="6"/>
                                            </p:txEl>
                                          </p:spTgt>
                                        </p:tgtEl>
                                      </p:cBhvr>
                                    </p:animEffect>
                                  </p:childTnLst>
                                </p:cTn>
                              </p:par>
                              <p:par>
                                <p:cTn id="36" presetID="10" presetClass="entr" presetSubtype="0" fill="hold" grpId="0" nodeType="withEffect">
                                  <p:stCondLst>
                                    <p:cond delay="0"/>
                                  </p:stCondLst>
                                  <p:childTnLst>
                                    <p:set>
                                      <p:cBhvr>
                                        <p:cTn id="37" dur="1" fill="hold">
                                          <p:stCondLst>
                                            <p:cond delay="0"/>
                                          </p:stCondLst>
                                        </p:cTn>
                                        <p:tgtEl>
                                          <p:spTgt spid="4">
                                            <p:txEl>
                                              <p:pRg st="7" end="7"/>
                                            </p:txEl>
                                          </p:spTgt>
                                        </p:tgtEl>
                                        <p:attrNameLst>
                                          <p:attrName>style.visibility</p:attrName>
                                        </p:attrNameLst>
                                      </p:cBhvr>
                                      <p:to>
                                        <p:strVal val="visible"/>
                                      </p:to>
                                    </p:set>
                                    <p:animEffect transition="in" filter="fade">
                                      <p:cBhvr>
                                        <p:cTn id="38" dur="500"/>
                                        <p:tgtEl>
                                          <p:spTgt spid="4">
                                            <p:txEl>
                                              <p:pRg st="7" end="7"/>
                                            </p:txEl>
                                          </p:spTgt>
                                        </p:tgtEl>
                                      </p:cBhvr>
                                    </p:animEffect>
                                  </p:childTnLst>
                                </p:cTn>
                              </p:par>
                            </p:childTnLst>
                          </p:cTn>
                        </p:par>
                      </p:childTnLst>
                    </p:cTn>
                  </p:par>
                  <p:par>
                    <p:cTn id="39" fill="hold">
                      <p:stCondLst>
                        <p:cond delay="indefinite"/>
                      </p:stCondLst>
                      <p:childTnLst>
                        <p:par>
                          <p:cTn id="40" fill="hold">
                            <p:stCondLst>
                              <p:cond delay="0"/>
                            </p:stCondLst>
                            <p:childTnLst>
                              <p:par>
                                <p:cTn id="41" presetID="10" presetClass="entr" presetSubtype="0" fill="hold" grpId="0" nodeType="clickEffect">
                                  <p:stCondLst>
                                    <p:cond delay="0"/>
                                  </p:stCondLst>
                                  <p:childTnLst>
                                    <p:set>
                                      <p:cBhvr>
                                        <p:cTn id="42" dur="1" fill="hold">
                                          <p:stCondLst>
                                            <p:cond delay="0"/>
                                          </p:stCondLst>
                                        </p:cTn>
                                        <p:tgtEl>
                                          <p:spTgt spid="4">
                                            <p:txEl>
                                              <p:pRg st="8" end="8"/>
                                            </p:txEl>
                                          </p:spTgt>
                                        </p:tgtEl>
                                        <p:attrNameLst>
                                          <p:attrName>style.visibility</p:attrName>
                                        </p:attrNameLst>
                                      </p:cBhvr>
                                      <p:to>
                                        <p:strVal val="visible"/>
                                      </p:to>
                                    </p:set>
                                    <p:animEffect transition="in" filter="fade">
                                      <p:cBhvr>
                                        <p:cTn id="43" dur="500"/>
                                        <p:tgtEl>
                                          <p:spTgt spid="4">
                                            <p:txEl>
                                              <p:pRg st="8" end="8"/>
                                            </p:txEl>
                                          </p:spTgt>
                                        </p:tgtEl>
                                      </p:cBhvr>
                                    </p:animEffect>
                                  </p:childTnLst>
                                </p:cTn>
                              </p:par>
                              <p:par>
                                <p:cTn id="44" presetID="10" presetClass="entr" presetSubtype="0" fill="hold" grpId="0" nodeType="withEffect">
                                  <p:stCondLst>
                                    <p:cond delay="0"/>
                                  </p:stCondLst>
                                  <p:childTnLst>
                                    <p:set>
                                      <p:cBhvr>
                                        <p:cTn id="45" dur="1" fill="hold">
                                          <p:stCondLst>
                                            <p:cond delay="0"/>
                                          </p:stCondLst>
                                        </p:cTn>
                                        <p:tgtEl>
                                          <p:spTgt spid="4">
                                            <p:txEl>
                                              <p:pRg st="9" end="9"/>
                                            </p:txEl>
                                          </p:spTgt>
                                        </p:tgtEl>
                                        <p:attrNameLst>
                                          <p:attrName>style.visibility</p:attrName>
                                        </p:attrNameLst>
                                      </p:cBhvr>
                                      <p:to>
                                        <p:strVal val="visible"/>
                                      </p:to>
                                    </p:set>
                                    <p:animEffect transition="in" filter="fade">
                                      <p:cBhvr>
                                        <p:cTn id="46" dur="500"/>
                                        <p:tgtEl>
                                          <p:spTgt spid="4">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a:extLst>
              <a:ext uri="{FF2B5EF4-FFF2-40B4-BE49-F238E27FC236}">
                <a16:creationId xmlns:a16="http://schemas.microsoft.com/office/drawing/2014/main" id="{FF325F12-DD55-467D-9BA3-6AF84A6E8C6A}"/>
              </a:ext>
            </a:extLst>
          </p:cNvPr>
          <p:cNvSpPr>
            <a:spLocks noGrp="1"/>
          </p:cNvSpPr>
          <p:nvPr>
            <p:ph idx="1"/>
          </p:nvPr>
        </p:nvSpPr>
        <p:spPr>
          <a:xfrm>
            <a:off x="0" y="3"/>
            <a:ext cx="12192000" cy="6857997"/>
          </a:xfrm>
        </p:spPr>
        <p:txBody>
          <a:bodyPr>
            <a:normAutofit/>
          </a:bodyPr>
          <a:lstStyle/>
          <a:p>
            <a:pPr marL="0" indent="0">
              <a:buNone/>
            </a:pPr>
            <a:r>
              <a:rPr lang="en-GB" b="1" dirty="0">
                <a:solidFill>
                  <a:srgbClr val="FF0000"/>
                </a:solidFill>
              </a:rPr>
              <a:t>The Monetary Policy Transmission Mechanism:</a:t>
            </a:r>
            <a:r>
              <a:rPr lang="en-GB" dirty="0"/>
              <a:t> The MTM describes how changes made by the Central Bank to the base rate of interest flow through to economic activity and Inflation</a:t>
            </a:r>
          </a:p>
          <a:p>
            <a:pPr marL="457200" lvl="1" indent="0">
              <a:buNone/>
            </a:pPr>
            <a:r>
              <a:rPr lang="en-GB" dirty="0"/>
              <a:t>It is important to understand exactly how the MTM works as this will enable you to understand more fully the process behind monetary policy and its effectiveness.</a:t>
            </a:r>
          </a:p>
          <a:p>
            <a:pPr marL="0" indent="0">
              <a:buNone/>
            </a:pPr>
            <a:r>
              <a:rPr lang="en-GB" b="1" dirty="0">
                <a:solidFill>
                  <a:schemeClr val="accent1"/>
                </a:solidFill>
              </a:rPr>
              <a:t>Diagram:</a:t>
            </a:r>
          </a:p>
          <a:p>
            <a:pPr marL="0" indent="0">
              <a:buNone/>
            </a:pPr>
            <a:endParaRPr lang="en-GB" b="1" dirty="0">
              <a:solidFill>
                <a:schemeClr val="accent1"/>
              </a:solidFill>
            </a:endParaRPr>
          </a:p>
        </p:txBody>
      </p:sp>
      <p:grpSp>
        <p:nvGrpSpPr>
          <p:cNvPr id="73" name="Group 72">
            <a:extLst>
              <a:ext uri="{FF2B5EF4-FFF2-40B4-BE49-F238E27FC236}">
                <a16:creationId xmlns:a16="http://schemas.microsoft.com/office/drawing/2014/main" id="{348910DB-7854-198E-04A3-F25D15C7642E}"/>
              </a:ext>
            </a:extLst>
          </p:cNvPr>
          <p:cNvGrpSpPr/>
          <p:nvPr/>
        </p:nvGrpSpPr>
        <p:grpSpPr>
          <a:xfrm>
            <a:off x="1739515" y="2570686"/>
            <a:ext cx="9328977" cy="3966567"/>
            <a:chOff x="1907704" y="2470848"/>
            <a:chExt cx="7056784" cy="3521842"/>
          </a:xfrm>
        </p:grpSpPr>
        <p:sp>
          <p:nvSpPr>
            <p:cNvPr id="74" name="TextBox 73">
              <a:extLst>
                <a:ext uri="{FF2B5EF4-FFF2-40B4-BE49-F238E27FC236}">
                  <a16:creationId xmlns:a16="http://schemas.microsoft.com/office/drawing/2014/main" id="{90EEF68F-1239-2435-E7D7-9C7A30134262}"/>
                </a:ext>
              </a:extLst>
            </p:cNvPr>
            <p:cNvSpPr txBox="1"/>
            <p:nvPr/>
          </p:nvSpPr>
          <p:spPr>
            <a:xfrm>
              <a:off x="1907704" y="3789040"/>
              <a:ext cx="720080" cy="573866"/>
            </a:xfrm>
            <a:prstGeom prst="rect">
              <a:avLst/>
            </a:prstGeom>
            <a:solidFill>
              <a:srgbClr val="00B0F0"/>
            </a:solidFill>
            <a:ln>
              <a:solidFill>
                <a:schemeClr val="tx1"/>
              </a:solidFill>
            </a:ln>
          </p:spPr>
          <p:txBody>
            <a:bodyPr wrap="square" rtlCol="0" anchor="ctr">
              <a:spAutoFit/>
            </a:bodyPr>
            <a:lstStyle/>
            <a:p>
              <a:pPr algn="ctr"/>
              <a:r>
                <a:rPr lang="en-GB" sz="1200" dirty="0"/>
                <a:t>Official base rate of interest</a:t>
              </a:r>
            </a:p>
          </p:txBody>
        </p:sp>
        <p:sp>
          <p:nvSpPr>
            <p:cNvPr id="75" name="TextBox 74">
              <a:extLst>
                <a:ext uri="{FF2B5EF4-FFF2-40B4-BE49-F238E27FC236}">
                  <a16:creationId xmlns:a16="http://schemas.microsoft.com/office/drawing/2014/main" id="{74DD9B1F-4ACE-642E-71CA-916DA8B69FCE}"/>
                </a:ext>
              </a:extLst>
            </p:cNvPr>
            <p:cNvSpPr txBox="1"/>
            <p:nvPr/>
          </p:nvSpPr>
          <p:spPr>
            <a:xfrm>
              <a:off x="2987824" y="5582786"/>
              <a:ext cx="974704" cy="409904"/>
            </a:xfrm>
            <a:prstGeom prst="rect">
              <a:avLst/>
            </a:prstGeom>
            <a:solidFill>
              <a:srgbClr val="00B0F0"/>
            </a:solidFill>
            <a:ln>
              <a:solidFill>
                <a:schemeClr val="tx1"/>
              </a:solidFill>
            </a:ln>
          </p:spPr>
          <p:txBody>
            <a:bodyPr wrap="square" rtlCol="0" anchor="ctr">
              <a:spAutoFit/>
            </a:bodyPr>
            <a:lstStyle/>
            <a:p>
              <a:pPr algn="ctr"/>
              <a:r>
                <a:rPr lang="en-GB" sz="1200" dirty="0"/>
                <a:t>Exchange </a:t>
              </a:r>
            </a:p>
            <a:p>
              <a:pPr algn="ctr"/>
              <a:r>
                <a:rPr lang="en-GB" sz="1200" dirty="0"/>
                <a:t>rate</a:t>
              </a:r>
            </a:p>
          </p:txBody>
        </p:sp>
        <p:sp>
          <p:nvSpPr>
            <p:cNvPr id="76" name="TextBox 75">
              <a:extLst>
                <a:ext uri="{FF2B5EF4-FFF2-40B4-BE49-F238E27FC236}">
                  <a16:creationId xmlns:a16="http://schemas.microsoft.com/office/drawing/2014/main" id="{9889411C-63AD-BFE3-D72E-D345FCEE5E21}"/>
                </a:ext>
              </a:extLst>
            </p:cNvPr>
            <p:cNvSpPr txBox="1"/>
            <p:nvPr/>
          </p:nvSpPr>
          <p:spPr>
            <a:xfrm>
              <a:off x="2987824" y="4676664"/>
              <a:ext cx="936104" cy="382577"/>
            </a:xfrm>
            <a:prstGeom prst="rect">
              <a:avLst/>
            </a:prstGeom>
            <a:solidFill>
              <a:srgbClr val="00B0F0"/>
            </a:solidFill>
            <a:ln>
              <a:solidFill>
                <a:schemeClr val="tx1"/>
              </a:solidFill>
            </a:ln>
          </p:spPr>
          <p:txBody>
            <a:bodyPr wrap="square" rtlCol="0" anchor="ctr">
              <a:spAutoFit/>
            </a:bodyPr>
            <a:lstStyle/>
            <a:p>
              <a:pPr algn="ctr"/>
              <a:r>
                <a:rPr lang="en-GB" sz="1100" dirty="0"/>
                <a:t>Expectations/ confidence</a:t>
              </a:r>
            </a:p>
          </p:txBody>
        </p:sp>
        <p:sp>
          <p:nvSpPr>
            <p:cNvPr id="77" name="TextBox 76">
              <a:extLst>
                <a:ext uri="{FF2B5EF4-FFF2-40B4-BE49-F238E27FC236}">
                  <a16:creationId xmlns:a16="http://schemas.microsoft.com/office/drawing/2014/main" id="{78304E7C-BAF8-0411-F509-5DF888F32098}"/>
                </a:ext>
              </a:extLst>
            </p:cNvPr>
            <p:cNvSpPr txBox="1"/>
            <p:nvPr/>
          </p:nvSpPr>
          <p:spPr>
            <a:xfrm>
              <a:off x="3036304" y="3426058"/>
              <a:ext cx="815616" cy="409904"/>
            </a:xfrm>
            <a:prstGeom prst="rect">
              <a:avLst/>
            </a:prstGeom>
            <a:solidFill>
              <a:srgbClr val="00B0F0"/>
            </a:solidFill>
            <a:ln>
              <a:solidFill>
                <a:schemeClr val="tx1"/>
              </a:solidFill>
            </a:ln>
          </p:spPr>
          <p:txBody>
            <a:bodyPr wrap="square" rtlCol="0" anchor="ctr">
              <a:spAutoFit/>
            </a:bodyPr>
            <a:lstStyle/>
            <a:p>
              <a:pPr algn="ctr"/>
              <a:r>
                <a:rPr lang="en-GB" sz="1200" dirty="0"/>
                <a:t>Asset </a:t>
              </a:r>
            </a:p>
            <a:p>
              <a:pPr algn="ctr"/>
              <a:r>
                <a:rPr lang="en-GB" sz="1200" dirty="0"/>
                <a:t>prices</a:t>
              </a:r>
            </a:p>
          </p:txBody>
        </p:sp>
        <p:sp>
          <p:nvSpPr>
            <p:cNvPr id="78" name="TextBox 77">
              <a:extLst>
                <a:ext uri="{FF2B5EF4-FFF2-40B4-BE49-F238E27FC236}">
                  <a16:creationId xmlns:a16="http://schemas.microsoft.com/office/drawing/2014/main" id="{08DACF0B-7134-7CAE-9789-C3C68194562B}"/>
                </a:ext>
              </a:extLst>
            </p:cNvPr>
            <p:cNvSpPr txBox="1"/>
            <p:nvPr/>
          </p:nvSpPr>
          <p:spPr>
            <a:xfrm>
              <a:off x="3011352" y="2470848"/>
              <a:ext cx="840568" cy="409904"/>
            </a:xfrm>
            <a:prstGeom prst="rect">
              <a:avLst/>
            </a:prstGeom>
            <a:solidFill>
              <a:srgbClr val="00B0F0"/>
            </a:solidFill>
            <a:ln>
              <a:solidFill>
                <a:schemeClr val="tx1"/>
              </a:solidFill>
            </a:ln>
          </p:spPr>
          <p:txBody>
            <a:bodyPr wrap="square" rtlCol="0" anchor="ctr">
              <a:spAutoFit/>
            </a:bodyPr>
            <a:lstStyle/>
            <a:p>
              <a:pPr algn="ctr"/>
              <a:r>
                <a:rPr lang="en-GB" sz="1200" dirty="0"/>
                <a:t>Commercial rates</a:t>
              </a:r>
            </a:p>
          </p:txBody>
        </p:sp>
        <p:sp>
          <p:nvSpPr>
            <p:cNvPr id="79" name="TextBox 78">
              <a:extLst>
                <a:ext uri="{FF2B5EF4-FFF2-40B4-BE49-F238E27FC236}">
                  <a16:creationId xmlns:a16="http://schemas.microsoft.com/office/drawing/2014/main" id="{C829F05B-64DA-FD82-EBA3-ADA4C58315BC}"/>
                </a:ext>
              </a:extLst>
            </p:cNvPr>
            <p:cNvSpPr txBox="1"/>
            <p:nvPr/>
          </p:nvSpPr>
          <p:spPr>
            <a:xfrm>
              <a:off x="4283968" y="3645024"/>
              <a:ext cx="792088" cy="409904"/>
            </a:xfrm>
            <a:prstGeom prst="rect">
              <a:avLst/>
            </a:prstGeom>
            <a:solidFill>
              <a:srgbClr val="00B0F0"/>
            </a:solidFill>
            <a:ln>
              <a:solidFill>
                <a:schemeClr val="tx1"/>
              </a:solidFill>
            </a:ln>
          </p:spPr>
          <p:txBody>
            <a:bodyPr wrap="square" rtlCol="0" anchor="ctr">
              <a:spAutoFit/>
            </a:bodyPr>
            <a:lstStyle/>
            <a:p>
              <a:pPr algn="ctr"/>
              <a:r>
                <a:rPr lang="en-GB" sz="1200" dirty="0"/>
                <a:t>Net external demand</a:t>
              </a:r>
            </a:p>
          </p:txBody>
        </p:sp>
        <p:sp>
          <p:nvSpPr>
            <p:cNvPr id="80" name="TextBox 79">
              <a:extLst>
                <a:ext uri="{FF2B5EF4-FFF2-40B4-BE49-F238E27FC236}">
                  <a16:creationId xmlns:a16="http://schemas.microsoft.com/office/drawing/2014/main" id="{EB6DD706-F075-9C24-7688-F53ADC0DF2D9}"/>
                </a:ext>
              </a:extLst>
            </p:cNvPr>
            <p:cNvSpPr txBox="1"/>
            <p:nvPr/>
          </p:nvSpPr>
          <p:spPr>
            <a:xfrm>
              <a:off x="4283968" y="2924944"/>
              <a:ext cx="792088" cy="409904"/>
            </a:xfrm>
            <a:prstGeom prst="rect">
              <a:avLst/>
            </a:prstGeom>
            <a:solidFill>
              <a:srgbClr val="00B0F0"/>
            </a:solidFill>
            <a:ln>
              <a:solidFill>
                <a:schemeClr val="tx1"/>
              </a:solidFill>
            </a:ln>
          </p:spPr>
          <p:txBody>
            <a:bodyPr wrap="square" rtlCol="0" anchor="ctr">
              <a:spAutoFit/>
            </a:bodyPr>
            <a:lstStyle/>
            <a:p>
              <a:pPr algn="ctr"/>
              <a:r>
                <a:rPr lang="en-GB" sz="1200" dirty="0"/>
                <a:t>Domestic demand</a:t>
              </a:r>
            </a:p>
          </p:txBody>
        </p:sp>
        <p:sp>
          <p:nvSpPr>
            <p:cNvPr id="81" name="TextBox 80">
              <a:extLst>
                <a:ext uri="{FF2B5EF4-FFF2-40B4-BE49-F238E27FC236}">
                  <a16:creationId xmlns:a16="http://schemas.microsoft.com/office/drawing/2014/main" id="{C763662D-4F13-67FB-7B4C-336144A84A88}"/>
                </a:ext>
              </a:extLst>
            </p:cNvPr>
            <p:cNvSpPr txBox="1"/>
            <p:nvPr/>
          </p:nvSpPr>
          <p:spPr>
            <a:xfrm>
              <a:off x="5580112" y="3337781"/>
              <a:ext cx="720080" cy="409904"/>
            </a:xfrm>
            <a:prstGeom prst="rect">
              <a:avLst/>
            </a:prstGeom>
            <a:solidFill>
              <a:srgbClr val="00B0F0"/>
            </a:solidFill>
            <a:ln>
              <a:solidFill>
                <a:schemeClr val="tx1"/>
              </a:solidFill>
            </a:ln>
          </p:spPr>
          <p:txBody>
            <a:bodyPr wrap="square" rtlCol="0" anchor="ctr">
              <a:spAutoFit/>
            </a:bodyPr>
            <a:lstStyle/>
            <a:p>
              <a:pPr algn="ctr"/>
              <a:r>
                <a:rPr lang="en-GB" sz="1200" dirty="0"/>
                <a:t>Total demand</a:t>
              </a:r>
            </a:p>
          </p:txBody>
        </p:sp>
        <p:sp>
          <p:nvSpPr>
            <p:cNvPr id="82" name="TextBox 81">
              <a:extLst>
                <a:ext uri="{FF2B5EF4-FFF2-40B4-BE49-F238E27FC236}">
                  <a16:creationId xmlns:a16="http://schemas.microsoft.com/office/drawing/2014/main" id="{3C796687-7DAB-83DF-54BD-2919BE56BDE0}"/>
                </a:ext>
              </a:extLst>
            </p:cNvPr>
            <p:cNvSpPr txBox="1"/>
            <p:nvPr/>
          </p:nvSpPr>
          <p:spPr>
            <a:xfrm>
              <a:off x="6660232" y="3140968"/>
              <a:ext cx="1008112" cy="573866"/>
            </a:xfrm>
            <a:prstGeom prst="rect">
              <a:avLst/>
            </a:prstGeom>
            <a:solidFill>
              <a:srgbClr val="00B0F0"/>
            </a:solidFill>
            <a:ln>
              <a:solidFill>
                <a:schemeClr val="tx1"/>
              </a:solidFill>
            </a:ln>
          </p:spPr>
          <p:txBody>
            <a:bodyPr wrap="square" rtlCol="0" anchor="ctr">
              <a:spAutoFit/>
            </a:bodyPr>
            <a:lstStyle/>
            <a:p>
              <a:pPr algn="ctr"/>
              <a:r>
                <a:rPr lang="en-GB" sz="1200" dirty="0"/>
                <a:t>Domestic inflationary pressure</a:t>
              </a:r>
            </a:p>
          </p:txBody>
        </p:sp>
        <p:sp>
          <p:nvSpPr>
            <p:cNvPr id="83" name="TextBox 82">
              <a:extLst>
                <a:ext uri="{FF2B5EF4-FFF2-40B4-BE49-F238E27FC236}">
                  <a16:creationId xmlns:a16="http://schemas.microsoft.com/office/drawing/2014/main" id="{DE942130-733D-AFF1-F668-BC6347CFA16E}"/>
                </a:ext>
              </a:extLst>
            </p:cNvPr>
            <p:cNvSpPr txBox="1"/>
            <p:nvPr/>
          </p:nvSpPr>
          <p:spPr>
            <a:xfrm>
              <a:off x="6660232" y="4351244"/>
              <a:ext cx="1008112" cy="409904"/>
            </a:xfrm>
            <a:prstGeom prst="rect">
              <a:avLst/>
            </a:prstGeom>
            <a:solidFill>
              <a:srgbClr val="00B0F0"/>
            </a:solidFill>
            <a:ln>
              <a:solidFill>
                <a:schemeClr val="tx1"/>
              </a:solidFill>
            </a:ln>
          </p:spPr>
          <p:txBody>
            <a:bodyPr wrap="square" rtlCol="0" anchor="ctr">
              <a:spAutoFit/>
            </a:bodyPr>
            <a:lstStyle/>
            <a:p>
              <a:pPr algn="ctr"/>
              <a:r>
                <a:rPr lang="en-GB" sz="1200" dirty="0"/>
                <a:t>Import </a:t>
              </a:r>
            </a:p>
            <a:p>
              <a:pPr algn="ctr"/>
              <a:r>
                <a:rPr lang="en-GB" sz="1200" dirty="0"/>
                <a:t>prices</a:t>
              </a:r>
            </a:p>
          </p:txBody>
        </p:sp>
        <p:sp>
          <p:nvSpPr>
            <p:cNvPr id="84" name="TextBox 83">
              <a:extLst>
                <a:ext uri="{FF2B5EF4-FFF2-40B4-BE49-F238E27FC236}">
                  <a16:creationId xmlns:a16="http://schemas.microsoft.com/office/drawing/2014/main" id="{95D5C4EB-1251-EBD1-49E7-B18EF8283E38}"/>
                </a:ext>
              </a:extLst>
            </p:cNvPr>
            <p:cNvSpPr txBox="1"/>
            <p:nvPr/>
          </p:nvSpPr>
          <p:spPr>
            <a:xfrm>
              <a:off x="7956376" y="3861048"/>
              <a:ext cx="1008112" cy="245942"/>
            </a:xfrm>
            <a:prstGeom prst="rect">
              <a:avLst/>
            </a:prstGeom>
            <a:solidFill>
              <a:srgbClr val="00B0F0"/>
            </a:solidFill>
            <a:ln>
              <a:solidFill>
                <a:schemeClr val="tx1"/>
              </a:solidFill>
            </a:ln>
          </p:spPr>
          <p:txBody>
            <a:bodyPr wrap="square" rtlCol="0" anchor="ctr">
              <a:spAutoFit/>
            </a:bodyPr>
            <a:lstStyle/>
            <a:p>
              <a:pPr algn="ctr"/>
              <a:r>
                <a:rPr lang="en-GB" sz="1200" dirty="0"/>
                <a:t>Inflation</a:t>
              </a:r>
            </a:p>
          </p:txBody>
        </p:sp>
        <p:cxnSp>
          <p:nvCxnSpPr>
            <p:cNvPr id="85" name="Straight Connector 84">
              <a:extLst>
                <a:ext uri="{FF2B5EF4-FFF2-40B4-BE49-F238E27FC236}">
                  <a16:creationId xmlns:a16="http://schemas.microsoft.com/office/drawing/2014/main" id="{93F8396D-69A7-1B2A-E596-9AFAEE7D057E}"/>
                </a:ext>
              </a:extLst>
            </p:cNvPr>
            <p:cNvCxnSpPr/>
            <p:nvPr/>
          </p:nvCxnSpPr>
          <p:spPr>
            <a:xfrm>
              <a:off x="2748272" y="2708920"/>
              <a:ext cx="0" cy="3168352"/>
            </a:xfrm>
            <a:prstGeom prst="line">
              <a:avLst/>
            </a:prstGeom>
          </p:spPr>
          <p:style>
            <a:lnRef idx="1">
              <a:schemeClr val="accent1"/>
            </a:lnRef>
            <a:fillRef idx="0">
              <a:schemeClr val="accent1"/>
            </a:fillRef>
            <a:effectRef idx="0">
              <a:schemeClr val="accent1"/>
            </a:effectRef>
            <a:fontRef idx="minor">
              <a:schemeClr val="tx1"/>
            </a:fontRef>
          </p:style>
        </p:cxnSp>
        <p:cxnSp>
          <p:nvCxnSpPr>
            <p:cNvPr id="86" name="Straight Connector 85">
              <a:extLst>
                <a:ext uri="{FF2B5EF4-FFF2-40B4-BE49-F238E27FC236}">
                  <a16:creationId xmlns:a16="http://schemas.microsoft.com/office/drawing/2014/main" id="{6EFAB8A2-D5DB-C9A7-C4CA-21E9D8B8C52B}"/>
                </a:ext>
              </a:extLst>
            </p:cNvPr>
            <p:cNvCxnSpPr/>
            <p:nvPr/>
          </p:nvCxnSpPr>
          <p:spPr>
            <a:xfrm>
              <a:off x="2627784" y="4098558"/>
              <a:ext cx="1080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87" name="Straight Connector 86">
              <a:extLst>
                <a:ext uri="{FF2B5EF4-FFF2-40B4-BE49-F238E27FC236}">
                  <a16:creationId xmlns:a16="http://schemas.microsoft.com/office/drawing/2014/main" id="{78341F49-8E1D-A03A-6619-D4ACBD230A31}"/>
                </a:ext>
              </a:extLst>
            </p:cNvPr>
            <p:cNvCxnSpPr/>
            <p:nvPr/>
          </p:nvCxnSpPr>
          <p:spPr>
            <a:xfrm>
              <a:off x="4076778" y="2697544"/>
              <a:ext cx="0" cy="3006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88" name="Straight Arrow Connector 87">
              <a:extLst>
                <a:ext uri="{FF2B5EF4-FFF2-40B4-BE49-F238E27FC236}">
                  <a16:creationId xmlns:a16="http://schemas.microsoft.com/office/drawing/2014/main" id="{AFAA0EC5-2F36-DD16-AE03-F12F890FDBC9}"/>
                </a:ext>
              </a:extLst>
            </p:cNvPr>
            <p:cNvCxnSpPr>
              <a:cxnSpLocks/>
            </p:cNvCxnSpPr>
            <p:nvPr/>
          </p:nvCxnSpPr>
          <p:spPr>
            <a:xfrm>
              <a:off x="5148064" y="3068960"/>
              <a:ext cx="331993" cy="28803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89" name="Straight Arrow Connector 88">
              <a:extLst>
                <a:ext uri="{FF2B5EF4-FFF2-40B4-BE49-F238E27FC236}">
                  <a16:creationId xmlns:a16="http://schemas.microsoft.com/office/drawing/2014/main" id="{C30E941C-25C8-5D00-7DBF-66BFB7863423}"/>
                </a:ext>
              </a:extLst>
            </p:cNvPr>
            <p:cNvCxnSpPr>
              <a:cxnSpLocks/>
            </p:cNvCxnSpPr>
            <p:nvPr/>
          </p:nvCxnSpPr>
          <p:spPr>
            <a:xfrm flipV="1">
              <a:off x="5150694" y="3789040"/>
              <a:ext cx="357410" cy="20250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90" name="Straight Arrow Connector 89">
              <a:extLst>
                <a:ext uri="{FF2B5EF4-FFF2-40B4-BE49-F238E27FC236}">
                  <a16:creationId xmlns:a16="http://schemas.microsoft.com/office/drawing/2014/main" id="{AAEA1DD6-2C78-7B8C-3FC4-90E53B8C62D8}"/>
                </a:ext>
              </a:extLst>
            </p:cNvPr>
            <p:cNvCxnSpPr/>
            <p:nvPr/>
          </p:nvCxnSpPr>
          <p:spPr>
            <a:xfrm>
              <a:off x="6372200" y="3573016"/>
              <a:ext cx="216024"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91" name="Straight Arrow Connector 90">
              <a:extLst>
                <a:ext uri="{FF2B5EF4-FFF2-40B4-BE49-F238E27FC236}">
                  <a16:creationId xmlns:a16="http://schemas.microsoft.com/office/drawing/2014/main" id="{27DAACC0-2DAA-7FC4-5481-C56C4EDCFE35}"/>
                </a:ext>
              </a:extLst>
            </p:cNvPr>
            <p:cNvCxnSpPr/>
            <p:nvPr/>
          </p:nvCxnSpPr>
          <p:spPr>
            <a:xfrm>
              <a:off x="7740352" y="3501008"/>
              <a:ext cx="648072" cy="21602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92" name="Straight Arrow Connector 91">
              <a:extLst>
                <a:ext uri="{FF2B5EF4-FFF2-40B4-BE49-F238E27FC236}">
                  <a16:creationId xmlns:a16="http://schemas.microsoft.com/office/drawing/2014/main" id="{8AAE3199-AB4D-4DD6-DA33-8D02AEE3307C}"/>
                </a:ext>
              </a:extLst>
            </p:cNvPr>
            <p:cNvCxnSpPr/>
            <p:nvPr/>
          </p:nvCxnSpPr>
          <p:spPr>
            <a:xfrm flipV="1">
              <a:off x="7773054" y="4221088"/>
              <a:ext cx="576064" cy="28803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93" name="Straight Connector 92">
              <a:extLst>
                <a:ext uri="{FF2B5EF4-FFF2-40B4-BE49-F238E27FC236}">
                  <a16:creationId xmlns:a16="http://schemas.microsoft.com/office/drawing/2014/main" id="{BC5A7A14-3875-ED3C-B669-6FF812D38F48}"/>
                </a:ext>
              </a:extLst>
            </p:cNvPr>
            <p:cNvCxnSpPr/>
            <p:nvPr/>
          </p:nvCxnSpPr>
          <p:spPr>
            <a:xfrm>
              <a:off x="3973058" y="5949280"/>
              <a:ext cx="31320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94" name="Straight Arrow Connector 93">
              <a:extLst>
                <a:ext uri="{FF2B5EF4-FFF2-40B4-BE49-F238E27FC236}">
                  <a16:creationId xmlns:a16="http://schemas.microsoft.com/office/drawing/2014/main" id="{4D603D03-B6C5-DD4A-9F12-796E70631CF1}"/>
                </a:ext>
              </a:extLst>
            </p:cNvPr>
            <p:cNvCxnSpPr/>
            <p:nvPr/>
          </p:nvCxnSpPr>
          <p:spPr>
            <a:xfrm flipV="1">
              <a:off x="7100231" y="4814404"/>
              <a:ext cx="0" cy="113471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95" name="Straight Arrow Connector 94">
              <a:extLst>
                <a:ext uri="{FF2B5EF4-FFF2-40B4-BE49-F238E27FC236}">
                  <a16:creationId xmlns:a16="http://schemas.microsoft.com/office/drawing/2014/main" id="{BAE6867A-FE6E-0256-CBB6-D2329D7660E7}"/>
                </a:ext>
              </a:extLst>
            </p:cNvPr>
            <p:cNvCxnSpPr/>
            <p:nvPr/>
          </p:nvCxnSpPr>
          <p:spPr>
            <a:xfrm>
              <a:off x="2748272" y="5877272"/>
              <a:ext cx="233927"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96" name="Straight Arrow Connector 95">
              <a:extLst>
                <a:ext uri="{FF2B5EF4-FFF2-40B4-BE49-F238E27FC236}">
                  <a16:creationId xmlns:a16="http://schemas.microsoft.com/office/drawing/2014/main" id="{0D8EF450-9040-C3E3-852E-050754CA17D1}"/>
                </a:ext>
              </a:extLst>
            </p:cNvPr>
            <p:cNvCxnSpPr/>
            <p:nvPr/>
          </p:nvCxnSpPr>
          <p:spPr>
            <a:xfrm>
              <a:off x="2746370" y="2698778"/>
              <a:ext cx="231574" cy="1014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97" name="Straight Arrow Connector 96">
              <a:extLst>
                <a:ext uri="{FF2B5EF4-FFF2-40B4-BE49-F238E27FC236}">
                  <a16:creationId xmlns:a16="http://schemas.microsoft.com/office/drawing/2014/main" id="{9F1EC616-60AC-2636-8907-7CA1C5A10337}"/>
                </a:ext>
              </a:extLst>
            </p:cNvPr>
            <p:cNvCxnSpPr/>
            <p:nvPr/>
          </p:nvCxnSpPr>
          <p:spPr>
            <a:xfrm>
              <a:off x="2748272" y="3645024"/>
              <a:ext cx="216024"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98" name="Straight Arrow Connector 97">
              <a:extLst>
                <a:ext uri="{FF2B5EF4-FFF2-40B4-BE49-F238E27FC236}">
                  <a16:creationId xmlns:a16="http://schemas.microsoft.com/office/drawing/2014/main" id="{BA50A04E-CD8D-8B98-DBA7-E78EBEA3B028}"/>
                </a:ext>
              </a:extLst>
            </p:cNvPr>
            <p:cNvCxnSpPr/>
            <p:nvPr/>
          </p:nvCxnSpPr>
          <p:spPr>
            <a:xfrm>
              <a:off x="2757548" y="4941168"/>
              <a:ext cx="216024"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99" name="Straight Arrow Connector 98">
              <a:extLst>
                <a:ext uri="{FF2B5EF4-FFF2-40B4-BE49-F238E27FC236}">
                  <a16:creationId xmlns:a16="http://schemas.microsoft.com/office/drawing/2014/main" id="{4B1242ED-667D-7B19-EA45-CA041D107D1F}"/>
                </a:ext>
              </a:extLst>
            </p:cNvPr>
            <p:cNvCxnSpPr/>
            <p:nvPr/>
          </p:nvCxnSpPr>
          <p:spPr>
            <a:xfrm>
              <a:off x="3970058" y="5710004"/>
              <a:ext cx="108000" cy="0"/>
            </a:xfrm>
            <a:prstGeom prst="straightConnector1">
              <a:avLst/>
            </a:prstGeom>
            <a:ln>
              <a:tailEnd type="none"/>
            </a:ln>
          </p:spPr>
          <p:style>
            <a:lnRef idx="1">
              <a:schemeClr val="accent1"/>
            </a:lnRef>
            <a:fillRef idx="0">
              <a:schemeClr val="accent1"/>
            </a:fillRef>
            <a:effectRef idx="0">
              <a:schemeClr val="accent1"/>
            </a:effectRef>
            <a:fontRef idx="minor">
              <a:schemeClr val="tx1"/>
            </a:fontRef>
          </p:style>
        </p:cxnSp>
        <p:cxnSp>
          <p:nvCxnSpPr>
            <p:cNvPr id="100" name="Straight Arrow Connector 99">
              <a:extLst>
                <a:ext uri="{FF2B5EF4-FFF2-40B4-BE49-F238E27FC236}">
                  <a16:creationId xmlns:a16="http://schemas.microsoft.com/office/drawing/2014/main" id="{53D46085-C8C2-542E-E895-3E97DA4ADC26}"/>
                </a:ext>
              </a:extLst>
            </p:cNvPr>
            <p:cNvCxnSpPr/>
            <p:nvPr/>
          </p:nvCxnSpPr>
          <p:spPr>
            <a:xfrm>
              <a:off x="4076344" y="3140968"/>
              <a:ext cx="216024"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01" name="Straight Arrow Connector 100">
              <a:extLst>
                <a:ext uri="{FF2B5EF4-FFF2-40B4-BE49-F238E27FC236}">
                  <a16:creationId xmlns:a16="http://schemas.microsoft.com/office/drawing/2014/main" id="{2781BEFF-B06A-0956-FB4B-9B70C6B2D415}"/>
                </a:ext>
              </a:extLst>
            </p:cNvPr>
            <p:cNvCxnSpPr/>
            <p:nvPr/>
          </p:nvCxnSpPr>
          <p:spPr>
            <a:xfrm>
              <a:off x="4076344" y="3933056"/>
              <a:ext cx="216024"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02" name="Straight Arrow Connector 101">
              <a:extLst>
                <a:ext uri="{FF2B5EF4-FFF2-40B4-BE49-F238E27FC236}">
                  <a16:creationId xmlns:a16="http://schemas.microsoft.com/office/drawing/2014/main" id="{F0CE9151-4EF2-3597-624D-BD404AEAFD33}"/>
                </a:ext>
              </a:extLst>
            </p:cNvPr>
            <p:cNvCxnSpPr/>
            <p:nvPr/>
          </p:nvCxnSpPr>
          <p:spPr>
            <a:xfrm>
              <a:off x="3934204" y="4869160"/>
              <a:ext cx="144000" cy="0"/>
            </a:xfrm>
            <a:prstGeom prst="straightConnector1">
              <a:avLst/>
            </a:prstGeom>
            <a:ln>
              <a:tailEnd type="none"/>
            </a:ln>
          </p:spPr>
          <p:style>
            <a:lnRef idx="1">
              <a:schemeClr val="accent1"/>
            </a:lnRef>
            <a:fillRef idx="0">
              <a:schemeClr val="accent1"/>
            </a:fillRef>
            <a:effectRef idx="0">
              <a:schemeClr val="accent1"/>
            </a:effectRef>
            <a:fontRef idx="minor">
              <a:schemeClr val="tx1"/>
            </a:fontRef>
          </p:style>
        </p:cxnSp>
        <p:cxnSp>
          <p:nvCxnSpPr>
            <p:cNvPr id="103" name="Straight Connector 102">
              <a:extLst>
                <a:ext uri="{FF2B5EF4-FFF2-40B4-BE49-F238E27FC236}">
                  <a16:creationId xmlns:a16="http://schemas.microsoft.com/office/drawing/2014/main" id="{D68DC95E-01D5-B4C4-5575-DCADC70133D1}"/>
                </a:ext>
              </a:extLst>
            </p:cNvPr>
            <p:cNvCxnSpPr/>
            <p:nvPr/>
          </p:nvCxnSpPr>
          <p:spPr>
            <a:xfrm>
              <a:off x="3860320" y="2693018"/>
              <a:ext cx="2160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4" name="Straight Arrow Connector 103">
              <a:extLst>
                <a:ext uri="{FF2B5EF4-FFF2-40B4-BE49-F238E27FC236}">
                  <a16:creationId xmlns:a16="http://schemas.microsoft.com/office/drawing/2014/main" id="{826F9BC8-A538-8FF7-6C79-29411C0671F9}"/>
                </a:ext>
              </a:extLst>
            </p:cNvPr>
            <p:cNvCxnSpPr/>
            <p:nvPr/>
          </p:nvCxnSpPr>
          <p:spPr>
            <a:xfrm>
              <a:off x="3419872" y="3933056"/>
              <a:ext cx="0" cy="576064"/>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cxnSp>
          <p:nvCxnSpPr>
            <p:cNvPr id="105" name="Straight Arrow Connector 104">
              <a:extLst>
                <a:ext uri="{FF2B5EF4-FFF2-40B4-BE49-F238E27FC236}">
                  <a16:creationId xmlns:a16="http://schemas.microsoft.com/office/drawing/2014/main" id="{2EBF2A4B-4EE5-17AB-BA9E-0E71460E4786}"/>
                </a:ext>
              </a:extLst>
            </p:cNvPr>
            <p:cNvCxnSpPr/>
            <p:nvPr/>
          </p:nvCxnSpPr>
          <p:spPr>
            <a:xfrm>
              <a:off x="3419423" y="2996952"/>
              <a:ext cx="0" cy="288000"/>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cxnSp>
          <p:nvCxnSpPr>
            <p:cNvPr id="106" name="Straight Arrow Connector 105">
              <a:extLst>
                <a:ext uri="{FF2B5EF4-FFF2-40B4-BE49-F238E27FC236}">
                  <a16:creationId xmlns:a16="http://schemas.microsoft.com/office/drawing/2014/main" id="{FDEC8C47-182C-DA01-69E0-4C48D9881E04}"/>
                </a:ext>
              </a:extLst>
            </p:cNvPr>
            <p:cNvCxnSpPr/>
            <p:nvPr/>
          </p:nvCxnSpPr>
          <p:spPr>
            <a:xfrm>
              <a:off x="3419872" y="5157192"/>
              <a:ext cx="0" cy="324000"/>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cxnSp>
          <p:nvCxnSpPr>
            <p:cNvPr id="107" name="Straight Connector 106">
              <a:extLst>
                <a:ext uri="{FF2B5EF4-FFF2-40B4-BE49-F238E27FC236}">
                  <a16:creationId xmlns:a16="http://schemas.microsoft.com/office/drawing/2014/main" id="{9DB5C012-7A5D-366E-F098-7B44CCB7BDB9}"/>
                </a:ext>
              </a:extLst>
            </p:cNvPr>
            <p:cNvCxnSpPr/>
            <p:nvPr/>
          </p:nvCxnSpPr>
          <p:spPr>
            <a:xfrm>
              <a:off x="3861651" y="3553057"/>
              <a:ext cx="216000" cy="0"/>
            </a:xfrm>
            <a:prstGeom prst="line">
              <a:avLst/>
            </a:prstGeom>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23932911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fade">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fade">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73"/>
                                        </p:tgtEl>
                                        <p:attrNameLst>
                                          <p:attrName>style.visibility</p:attrName>
                                        </p:attrNameLst>
                                      </p:cBhvr>
                                      <p:to>
                                        <p:strVal val="visible"/>
                                      </p:to>
                                    </p:set>
                                    <p:animEffect transition="in" filter="fade">
                                      <p:cBhvr>
                                        <p:cTn id="22" dur="500"/>
                                        <p:tgtEl>
                                          <p:spTgt spid="7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C0B27210-D0CA-4654-B3E3-9ABB4F178E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CCECFF"/>
              </a:solidFill>
              <a:effectLst/>
              <a:uLnTx/>
              <a:uFillTx/>
              <a:latin typeface="Calibri" panose="020F0502020204030204"/>
              <a:ea typeface="+mn-ea"/>
              <a:cs typeface="+mn-cs"/>
            </a:endParaRPr>
          </a:p>
        </p:txBody>
      </p:sp>
      <p:sp>
        <p:nvSpPr>
          <p:cNvPr id="4" name="Title 3">
            <a:extLst>
              <a:ext uri="{FF2B5EF4-FFF2-40B4-BE49-F238E27FC236}">
                <a16:creationId xmlns:a16="http://schemas.microsoft.com/office/drawing/2014/main" id="{AF47EB7F-192E-469A-9A81-C292999A2287}"/>
              </a:ext>
            </a:extLst>
          </p:cNvPr>
          <p:cNvSpPr>
            <a:spLocks noGrp="1"/>
          </p:cNvSpPr>
          <p:nvPr>
            <p:ph type="ctrTitle"/>
          </p:nvPr>
        </p:nvSpPr>
        <p:spPr>
          <a:xfrm>
            <a:off x="6746628" y="1783959"/>
            <a:ext cx="4645250" cy="2889114"/>
          </a:xfrm>
        </p:spPr>
        <p:txBody>
          <a:bodyPr anchor="b">
            <a:normAutofit/>
          </a:bodyPr>
          <a:lstStyle/>
          <a:p>
            <a:pPr algn="l"/>
            <a:r>
              <a:rPr lang="en-GB" dirty="0">
                <a:solidFill>
                  <a:schemeClr val="bg1"/>
                </a:solidFill>
              </a:rPr>
              <a:t>Banker to The Government</a:t>
            </a:r>
          </a:p>
        </p:txBody>
      </p:sp>
      <p:sp>
        <p:nvSpPr>
          <p:cNvPr id="5" name="Subtitle 4">
            <a:extLst>
              <a:ext uri="{FF2B5EF4-FFF2-40B4-BE49-F238E27FC236}">
                <a16:creationId xmlns:a16="http://schemas.microsoft.com/office/drawing/2014/main" id="{1E20BD14-672F-4172-B84C-DFA0BDF73849}"/>
              </a:ext>
            </a:extLst>
          </p:cNvPr>
          <p:cNvSpPr>
            <a:spLocks noGrp="1"/>
          </p:cNvSpPr>
          <p:nvPr>
            <p:ph type="subTitle" idx="1"/>
          </p:nvPr>
        </p:nvSpPr>
        <p:spPr>
          <a:xfrm>
            <a:off x="6746627" y="4750893"/>
            <a:ext cx="4645250" cy="1147863"/>
          </a:xfrm>
        </p:spPr>
        <p:txBody>
          <a:bodyPr anchor="t">
            <a:normAutofit/>
          </a:bodyPr>
          <a:lstStyle/>
          <a:p>
            <a:pPr algn="l"/>
            <a:r>
              <a:rPr lang="en-GB" sz="2000" dirty="0">
                <a:solidFill>
                  <a:schemeClr val="bg1"/>
                </a:solidFill>
              </a:rPr>
              <a:t>The Role of Central Banks in Financial Markets</a:t>
            </a:r>
          </a:p>
          <a:p>
            <a:pPr algn="l"/>
            <a:r>
              <a:rPr lang="en-GB" sz="2000" dirty="0">
                <a:solidFill>
                  <a:schemeClr val="bg1"/>
                </a:solidFill>
              </a:rPr>
              <a:t>Mr O’Grady</a:t>
            </a:r>
          </a:p>
        </p:txBody>
      </p:sp>
      <p:sp>
        <p:nvSpPr>
          <p:cNvPr id="16" name="Freeform: Shape 12">
            <a:extLst>
              <a:ext uri="{FF2B5EF4-FFF2-40B4-BE49-F238E27FC236}">
                <a16:creationId xmlns:a16="http://schemas.microsoft.com/office/drawing/2014/main" id="{1DB7C82F-AB7E-4F0C-B829-FA1B9C41518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0"/>
            <a:ext cx="6172782" cy="6858000"/>
          </a:xfrm>
          <a:custGeom>
            <a:avLst/>
            <a:gdLst>
              <a:gd name="connsiteX0" fmla="*/ 6172782 w 6172782"/>
              <a:gd name="connsiteY0" fmla="*/ 0 h 6858000"/>
              <a:gd name="connsiteX1" fmla="*/ 69075 w 6172782"/>
              <a:gd name="connsiteY1" fmla="*/ 0 h 6858000"/>
              <a:gd name="connsiteX2" fmla="*/ 35131 w 6172782"/>
              <a:gd name="connsiteY2" fmla="*/ 267128 h 6858000"/>
              <a:gd name="connsiteX3" fmla="*/ 0 w 6172782"/>
              <a:gd name="connsiteY3" fmla="*/ 962845 h 6858000"/>
              <a:gd name="connsiteX4" fmla="*/ 3276103 w 6172782"/>
              <a:gd name="connsiteY4" fmla="*/ 6782205 h 6858000"/>
              <a:gd name="connsiteX5" fmla="*/ 3407923 w 6172782"/>
              <a:gd name="connsiteY5" fmla="*/ 6858000 h 6858000"/>
              <a:gd name="connsiteX6" fmla="*/ 6172782 w 6172782"/>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172782" h="6858000">
                <a:moveTo>
                  <a:pt x="6172782" y="0"/>
                </a:moveTo>
                <a:lnTo>
                  <a:pt x="69075" y="0"/>
                </a:lnTo>
                <a:lnTo>
                  <a:pt x="35131" y="267128"/>
                </a:lnTo>
                <a:cubicBezTo>
                  <a:pt x="11901" y="495874"/>
                  <a:pt x="0" y="727970"/>
                  <a:pt x="0" y="962845"/>
                </a:cubicBezTo>
                <a:cubicBezTo>
                  <a:pt x="0" y="3429034"/>
                  <a:pt x="1312002" y="5588789"/>
                  <a:pt x="3276103" y="6782205"/>
                </a:cubicBezTo>
                <a:lnTo>
                  <a:pt x="3407923" y="6858000"/>
                </a:lnTo>
                <a:lnTo>
                  <a:pt x="6172782" y="6858000"/>
                </a:lnTo>
                <a:close/>
              </a:path>
            </a:pathLst>
          </a:custGeom>
          <a:solidFill>
            <a:schemeClr val="bg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5" name="Freeform: Shape 14">
            <a:extLst>
              <a:ext uri="{FF2B5EF4-FFF2-40B4-BE49-F238E27FC236}">
                <a16:creationId xmlns:a16="http://schemas.microsoft.com/office/drawing/2014/main" id="{70B66945-4967-4040-926D-DCA44313CDA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6024154" cy="6858000"/>
          </a:xfrm>
          <a:custGeom>
            <a:avLst/>
            <a:gdLst>
              <a:gd name="connsiteX0" fmla="*/ 0 w 6024154"/>
              <a:gd name="connsiteY0" fmla="*/ 0 h 6858000"/>
              <a:gd name="connsiteX1" fmla="*/ 5953780 w 6024154"/>
              <a:gd name="connsiteY1" fmla="*/ 0 h 6858000"/>
              <a:gd name="connsiteX2" fmla="*/ 5989880 w 6024154"/>
              <a:gd name="connsiteY2" fmla="*/ 284091 h 6858000"/>
              <a:gd name="connsiteX3" fmla="*/ 6024154 w 6024154"/>
              <a:gd name="connsiteY3" fmla="*/ 962844 h 6858000"/>
              <a:gd name="connsiteX4" fmla="*/ 2549934 w 6024154"/>
              <a:gd name="connsiteY4" fmla="*/ 6800152 h 6858000"/>
              <a:gd name="connsiteX5" fmla="*/ 2436987 w 6024154"/>
              <a:gd name="connsiteY5" fmla="*/ 6858000 h 6858000"/>
              <a:gd name="connsiteX6" fmla="*/ 0 w 6024154"/>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024154" h="6858000">
                <a:moveTo>
                  <a:pt x="0" y="0"/>
                </a:moveTo>
                <a:lnTo>
                  <a:pt x="5953780" y="0"/>
                </a:lnTo>
                <a:lnTo>
                  <a:pt x="5989880" y="284091"/>
                </a:lnTo>
                <a:cubicBezTo>
                  <a:pt x="6012544" y="507260"/>
                  <a:pt x="6024154" y="733696"/>
                  <a:pt x="6024154" y="962844"/>
                </a:cubicBezTo>
                <a:cubicBezTo>
                  <a:pt x="6024154" y="3483472"/>
                  <a:pt x="4619336" y="5675986"/>
                  <a:pt x="2549934" y="6800152"/>
                </a:cubicBezTo>
                <a:lnTo>
                  <a:pt x="2436987" y="6858000"/>
                </a:lnTo>
                <a:lnTo>
                  <a:pt x="0" y="6858000"/>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43496430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a:extLst>
              <a:ext uri="{FF2B5EF4-FFF2-40B4-BE49-F238E27FC236}">
                <a16:creationId xmlns:a16="http://schemas.microsoft.com/office/drawing/2014/main" id="{FF325F12-DD55-467D-9BA3-6AF84A6E8C6A}"/>
              </a:ext>
            </a:extLst>
          </p:cNvPr>
          <p:cNvSpPr>
            <a:spLocks noGrp="1"/>
          </p:cNvSpPr>
          <p:nvPr>
            <p:ph idx="1"/>
          </p:nvPr>
        </p:nvSpPr>
        <p:spPr>
          <a:xfrm>
            <a:off x="0" y="0"/>
            <a:ext cx="12192000" cy="6858000"/>
          </a:xfrm>
        </p:spPr>
        <p:txBody>
          <a:bodyPr>
            <a:normAutofit/>
          </a:bodyPr>
          <a:lstStyle/>
          <a:p>
            <a:pPr marL="0" indent="0" algn="ctr">
              <a:buNone/>
            </a:pPr>
            <a:r>
              <a:rPr lang="en-GB" u="sng" dirty="0"/>
              <a:t>Banker to The Government</a:t>
            </a:r>
          </a:p>
          <a:p>
            <a:pPr marL="0" indent="0">
              <a:buNone/>
            </a:pPr>
            <a:r>
              <a:rPr lang="en-GB" b="1" dirty="0">
                <a:solidFill>
                  <a:srgbClr val="FF0000"/>
                </a:solidFill>
              </a:rPr>
              <a:t>Definition: </a:t>
            </a:r>
            <a:r>
              <a:rPr lang="en-US" dirty="0"/>
              <a:t>C</a:t>
            </a:r>
            <a:r>
              <a:rPr lang="en-GB" dirty="0"/>
              <a:t>entral banks provide various banking services to governments.</a:t>
            </a:r>
          </a:p>
          <a:p>
            <a:pPr marL="457200" lvl="1" indent="0">
              <a:buNone/>
            </a:pPr>
            <a:r>
              <a:rPr lang="en-GB" b="1" dirty="0">
                <a:solidFill>
                  <a:schemeClr val="accent4"/>
                </a:solidFill>
              </a:rPr>
              <a:t>E.g. </a:t>
            </a:r>
            <a:r>
              <a:rPr lang="en-GB" dirty="0"/>
              <a:t>The Bank of England was founded in 1694 to act as the Government’s Banker, in order to finance William III’s war with France.</a:t>
            </a:r>
          </a:p>
          <a:p>
            <a:pPr marL="0" indent="0">
              <a:buNone/>
            </a:pPr>
            <a:r>
              <a:rPr lang="en-GB" b="1" dirty="0">
                <a:solidFill>
                  <a:schemeClr val="accent1"/>
                </a:solidFill>
              </a:rPr>
              <a:t>Services Central Banks provide to Governments:</a:t>
            </a:r>
          </a:p>
          <a:p>
            <a:pPr marL="457200" lvl="1" indent="0">
              <a:buNone/>
            </a:pPr>
            <a:r>
              <a:rPr lang="en-GB" b="1" dirty="0">
                <a:solidFill>
                  <a:schemeClr val="accent1"/>
                </a:solidFill>
              </a:rPr>
              <a:t>Advisors to Governments: </a:t>
            </a:r>
            <a:r>
              <a:rPr lang="en-GB" dirty="0"/>
              <a:t>Central banks conduct research and analysis on economic trends and conditions and forecast the future economic outlook.</a:t>
            </a:r>
          </a:p>
          <a:p>
            <a:pPr marL="914400" lvl="2" indent="0">
              <a:buNone/>
            </a:pPr>
            <a:r>
              <a:rPr lang="en-GB" dirty="0"/>
              <a:t>They provide reports to governments to help inform their policies. </a:t>
            </a:r>
          </a:p>
          <a:p>
            <a:pPr marL="457200" lvl="1" indent="0">
              <a:buNone/>
            </a:pPr>
            <a:r>
              <a:rPr lang="en-GB" b="1" dirty="0">
                <a:solidFill>
                  <a:schemeClr val="accent1"/>
                </a:solidFill>
              </a:rPr>
              <a:t>Managers of Government Accounts: </a:t>
            </a:r>
            <a:r>
              <a:rPr lang="en-GB" dirty="0"/>
              <a:t>Central banks are responsible for managing the accounts of the government, at both central and departmental levels. </a:t>
            </a:r>
          </a:p>
          <a:p>
            <a:pPr marL="914400" lvl="2" indent="0">
              <a:buNone/>
            </a:pPr>
            <a:r>
              <a:rPr lang="en-GB" dirty="0"/>
              <a:t>This includes maintaining records of all incoming and outgoing payments, ensuring that payments are made on time, and providing regular reports on the government financial position.</a:t>
            </a:r>
          </a:p>
          <a:p>
            <a:pPr marL="457200" lvl="1" indent="0">
              <a:buNone/>
            </a:pPr>
            <a:r>
              <a:rPr lang="en-GB" b="1" dirty="0">
                <a:solidFill>
                  <a:schemeClr val="accent1"/>
                </a:solidFill>
              </a:rPr>
              <a:t>Providers of Short-Term Advances: </a:t>
            </a:r>
            <a:r>
              <a:rPr lang="en-GB" dirty="0"/>
              <a:t>In some cases, central banks may provide loans to the government to help finance its operations. </a:t>
            </a:r>
          </a:p>
          <a:p>
            <a:pPr marL="914400" lvl="2" indent="0">
              <a:buNone/>
            </a:pPr>
            <a:r>
              <a:rPr lang="en-GB" dirty="0"/>
              <a:t>This can be done by purchasing new government securities (e.g. bonds) or by lending money directly to the government.</a:t>
            </a:r>
          </a:p>
        </p:txBody>
      </p:sp>
    </p:spTree>
    <p:extLst>
      <p:ext uri="{BB962C8B-B14F-4D97-AF65-F5344CB8AC3E}">
        <p14:creationId xmlns:p14="http://schemas.microsoft.com/office/powerpoint/2010/main" val="41761948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fade">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fade">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fade">
                                      <p:cBhvr>
                                        <p:cTn id="22" dur="500"/>
                                        <p:tgtEl>
                                          <p:spTgt spid="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animEffect transition="in" filter="fade">
                                      <p:cBhvr>
                                        <p:cTn id="27" dur="500"/>
                                        <p:tgtEl>
                                          <p:spTgt spid="4">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4">
                                            <p:txEl>
                                              <p:pRg st="5" end="5"/>
                                            </p:txEl>
                                          </p:spTgt>
                                        </p:tgtEl>
                                        <p:attrNameLst>
                                          <p:attrName>style.visibility</p:attrName>
                                        </p:attrNameLst>
                                      </p:cBhvr>
                                      <p:to>
                                        <p:strVal val="visible"/>
                                      </p:to>
                                    </p:set>
                                    <p:animEffect transition="in" filter="fade">
                                      <p:cBhvr>
                                        <p:cTn id="32" dur="500"/>
                                        <p:tgtEl>
                                          <p:spTgt spid="4">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4">
                                            <p:txEl>
                                              <p:pRg st="6" end="6"/>
                                            </p:txEl>
                                          </p:spTgt>
                                        </p:tgtEl>
                                        <p:attrNameLst>
                                          <p:attrName>style.visibility</p:attrName>
                                        </p:attrNameLst>
                                      </p:cBhvr>
                                      <p:to>
                                        <p:strVal val="visible"/>
                                      </p:to>
                                    </p:set>
                                    <p:animEffect transition="in" filter="fade">
                                      <p:cBhvr>
                                        <p:cTn id="37" dur="500"/>
                                        <p:tgtEl>
                                          <p:spTgt spid="4">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4">
                                            <p:txEl>
                                              <p:pRg st="7" end="7"/>
                                            </p:txEl>
                                          </p:spTgt>
                                        </p:tgtEl>
                                        <p:attrNameLst>
                                          <p:attrName>style.visibility</p:attrName>
                                        </p:attrNameLst>
                                      </p:cBhvr>
                                      <p:to>
                                        <p:strVal val="visible"/>
                                      </p:to>
                                    </p:set>
                                    <p:animEffect transition="in" filter="fade">
                                      <p:cBhvr>
                                        <p:cTn id="42" dur="500"/>
                                        <p:tgtEl>
                                          <p:spTgt spid="4">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4">
                                            <p:txEl>
                                              <p:pRg st="8" end="8"/>
                                            </p:txEl>
                                          </p:spTgt>
                                        </p:tgtEl>
                                        <p:attrNameLst>
                                          <p:attrName>style.visibility</p:attrName>
                                        </p:attrNameLst>
                                      </p:cBhvr>
                                      <p:to>
                                        <p:strVal val="visible"/>
                                      </p:to>
                                    </p:set>
                                    <p:animEffect transition="in" filter="fade">
                                      <p:cBhvr>
                                        <p:cTn id="47" dur="500"/>
                                        <p:tgtEl>
                                          <p:spTgt spid="4">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grpId="0" nodeType="clickEffect">
                                  <p:stCondLst>
                                    <p:cond delay="0"/>
                                  </p:stCondLst>
                                  <p:childTnLst>
                                    <p:set>
                                      <p:cBhvr>
                                        <p:cTn id="51" dur="1" fill="hold">
                                          <p:stCondLst>
                                            <p:cond delay="0"/>
                                          </p:stCondLst>
                                        </p:cTn>
                                        <p:tgtEl>
                                          <p:spTgt spid="4">
                                            <p:txEl>
                                              <p:pRg st="9" end="9"/>
                                            </p:txEl>
                                          </p:spTgt>
                                        </p:tgtEl>
                                        <p:attrNameLst>
                                          <p:attrName>style.visibility</p:attrName>
                                        </p:attrNameLst>
                                      </p:cBhvr>
                                      <p:to>
                                        <p:strVal val="visible"/>
                                      </p:to>
                                    </p:set>
                                    <p:animEffect transition="in" filter="fade">
                                      <p:cBhvr>
                                        <p:cTn id="52" dur="500"/>
                                        <p:tgtEl>
                                          <p:spTgt spid="4">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uiExpand="1" build="p"/>
    </p:bld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C0B27210-D0CA-4654-B3E3-9ABB4F178E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CCECFF"/>
              </a:solidFill>
              <a:effectLst/>
              <a:uLnTx/>
              <a:uFillTx/>
              <a:latin typeface="Calibri" panose="020F0502020204030204"/>
              <a:ea typeface="+mn-ea"/>
              <a:cs typeface="+mn-cs"/>
            </a:endParaRPr>
          </a:p>
        </p:txBody>
      </p:sp>
      <p:sp>
        <p:nvSpPr>
          <p:cNvPr id="4" name="Title 3">
            <a:extLst>
              <a:ext uri="{FF2B5EF4-FFF2-40B4-BE49-F238E27FC236}">
                <a16:creationId xmlns:a16="http://schemas.microsoft.com/office/drawing/2014/main" id="{AF47EB7F-192E-469A-9A81-C292999A2287}"/>
              </a:ext>
            </a:extLst>
          </p:cNvPr>
          <p:cNvSpPr>
            <a:spLocks noGrp="1"/>
          </p:cNvSpPr>
          <p:nvPr>
            <p:ph type="ctrTitle"/>
          </p:nvPr>
        </p:nvSpPr>
        <p:spPr>
          <a:xfrm>
            <a:off x="6746628" y="1783959"/>
            <a:ext cx="4645250" cy="2889114"/>
          </a:xfrm>
        </p:spPr>
        <p:txBody>
          <a:bodyPr anchor="b">
            <a:normAutofit fontScale="90000"/>
          </a:bodyPr>
          <a:lstStyle/>
          <a:p>
            <a:pPr algn="l"/>
            <a:r>
              <a:rPr lang="en-GB" dirty="0">
                <a:solidFill>
                  <a:schemeClr val="bg1"/>
                </a:solidFill>
              </a:rPr>
              <a:t>Banker to The Banks – Lender of Last Resort</a:t>
            </a:r>
          </a:p>
        </p:txBody>
      </p:sp>
      <p:sp>
        <p:nvSpPr>
          <p:cNvPr id="5" name="Subtitle 4">
            <a:extLst>
              <a:ext uri="{FF2B5EF4-FFF2-40B4-BE49-F238E27FC236}">
                <a16:creationId xmlns:a16="http://schemas.microsoft.com/office/drawing/2014/main" id="{1E20BD14-672F-4172-B84C-DFA0BDF73849}"/>
              </a:ext>
            </a:extLst>
          </p:cNvPr>
          <p:cNvSpPr>
            <a:spLocks noGrp="1"/>
          </p:cNvSpPr>
          <p:nvPr>
            <p:ph type="subTitle" idx="1"/>
          </p:nvPr>
        </p:nvSpPr>
        <p:spPr>
          <a:xfrm>
            <a:off x="6746627" y="4750893"/>
            <a:ext cx="4645250" cy="1147863"/>
          </a:xfrm>
        </p:spPr>
        <p:txBody>
          <a:bodyPr anchor="t">
            <a:normAutofit/>
          </a:bodyPr>
          <a:lstStyle/>
          <a:p>
            <a:pPr algn="l"/>
            <a:r>
              <a:rPr lang="en-GB" sz="2000" dirty="0">
                <a:solidFill>
                  <a:schemeClr val="bg1"/>
                </a:solidFill>
              </a:rPr>
              <a:t>The Role of Central Banks in Financial Markets</a:t>
            </a:r>
          </a:p>
          <a:p>
            <a:pPr algn="l"/>
            <a:r>
              <a:rPr lang="en-GB" sz="2000" dirty="0">
                <a:solidFill>
                  <a:schemeClr val="bg1"/>
                </a:solidFill>
              </a:rPr>
              <a:t>Mr O’Grady</a:t>
            </a:r>
          </a:p>
        </p:txBody>
      </p:sp>
      <p:sp>
        <p:nvSpPr>
          <p:cNvPr id="16" name="Freeform: Shape 12">
            <a:extLst>
              <a:ext uri="{FF2B5EF4-FFF2-40B4-BE49-F238E27FC236}">
                <a16:creationId xmlns:a16="http://schemas.microsoft.com/office/drawing/2014/main" id="{1DB7C82F-AB7E-4F0C-B829-FA1B9C41518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0"/>
            <a:ext cx="6172782" cy="6858000"/>
          </a:xfrm>
          <a:custGeom>
            <a:avLst/>
            <a:gdLst>
              <a:gd name="connsiteX0" fmla="*/ 6172782 w 6172782"/>
              <a:gd name="connsiteY0" fmla="*/ 0 h 6858000"/>
              <a:gd name="connsiteX1" fmla="*/ 69075 w 6172782"/>
              <a:gd name="connsiteY1" fmla="*/ 0 h 6858000"/>
              <a:gd name="connsiteX2" fmla="*/ 35131 w 6172782"/>
              <a:gd name="connsiteY2" fmla="*/ 267128 h 6858000"/>
              <a:gd name="connsiteX3" fmla="*/ 0 w 6172782"/>
              <a:gd name="connsiteY3" fmla="*/ 962845 h 6858000"/>
              <a:gd name="connsiteX4" fmla="*/ 3276103 w 6172782"/>
              <a:gd name="connsiteY4" fmla="*/ 6782205 h 6858000"/>
              <a:gd name="connsiteX5" fmla="*/ 3407923 w 6172782"/>
              <a:gd name="connsiteY5" fmla="*/ 6858000 h 6858000"/>
              <a:gd name="connsiteX6" fmla="*/ 6172782 w 6172782"/>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172782" h="6858000">
                <a:moveTo>
                  <a:pt x="6172782" y="0"/>
                </a:moveTo>
                <a:lnTo>
                  <a:pt x="69075" y="0"/>
                </a:lnTo>
                <a:lnTo>
                  <a:pt x="35131" y="267128"/>
                </a:lnTo>
                <a:cubicBezTo>
                  <a:pt x="11901" y="495874"/>
                  <a:pt x="0" y="727970"/>
                  <a:pt x="0" y="962845"/>
                </a:cubicBezTo>
                <a:cubicBezTo>
                  <a:pt x="0" y="3429034"/>
                  <a:pt x="1312002" y="5588789"/>
                  <a:pt x="3276103" y="6782205"/>
                </a:cubicBezTo>
                <a:lnTo>
                  <a:pt x="3407923" y="6858000"/>
                </a:lnTo>
                <a:lnTo>
                  <a:pt x="6172782" y="6858000"/>
                </a:lnTo>
                <a:close/>
              </a:path>
            </a:pathLst>
          </a:custGeom>
          <a:solidFill>
            <a:schemeClr val="bg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5" name="Freeform: Shape 14">
            <a:extLst>
              <a:ext uri="{FF2B5EF4-FFF2-40B4-BE49-F238E27FC236}">
                <a16:creationId xmlns:a16="http://schemas.microsoft.com/office/drawing/2014/main" id="{70B66945-4967-4040-926D-DCA44313CDA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6024154" cy="6858000"/>
          </a:xfrm>
          <a:custGeom>
            <a:avLst/>
            <a:gdLst>
              <a:gd name="connsiteX0" fmla="*/ 0 w 6024154"/>
              <a:gd name="connsiteY0" fmla="*/ 0 h 6858000"/>
              <a:gd name="connsiteX1" fmla="*/ 5953780 w 6024154"/>
              <a:gd name="connsiteY1" fmla="*/ 0 h 6858000"/>
              <a:gd name="connsiteX2" fmla="*/ 5989880 w 6024154"/>
              <a:gd name="connsiteY2" fmla="*/ 284091 h 6858000"/>
              <a:gd name="connsiteX3" fmla="*/ 6024154 w 6024154"/>
              <a:gd name="connsiteY3" fmla="*/ 962844 h 6858000"/>
              <a:gd name="connsiteX4" fmla="*/ 2549934 w 6024154"/>
              <a:gd name="connsiteY4" fmla="*/ 6800152 h 6858000"/>
              <a:gd name="connsiteX5" fmla="*/ 2436987 w 6024154"/>
              <a:gd name="connsiteY5" fmla="*/ 6858000 h 6858000"/>
              <a:gd name="connsiteX6" fmla="*/ 0 w 6024154"/>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024154" h="6858000">
                <a:moveTo>
                  <a:pt x="0" y="0"/>
                </a:moveTo>
                <a:lnTo>
                  <a:pt x="5953780" y="0"/>
                </a:lnTo>
                <a:lnTo>
                  <a:pt x="5989880" y="284091"/>
                </a:lnTo>
                <a:cubicBezTo>
                  <a:pt x="6012544" y="507260"/>
                  <a:pt x="6024154" y="733696"/>
                  <a:pt x="6024154" y="962844"/>
                </a:cubicBezTo>
                <a:cubicBezTo>
                  <a:pt x="6024154" y="3483472"/>
                  <a:pt x="4619336" y="5675986"/>
                  <a:pt x="2549934" y="6800152"/>
                </a:cubicBezTo>
                <a:lnTo>
                  <a:pt x="2436987" y="6858000"/>
                </a:lnTo>
                <a:lnTo>
                  <a:pt x="0" y="6858000"/>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101851910"/>
      </p:ext>
    </p:extLst>
  </p:cSld>
  <p:clrMapOvr>
    <a:masterClrMapping/>
  </p:clrMapOvr>
</p:sld>
</file>

<file path=ppt/theme/theme1.xml><?xml version="1.0" encoding="utf-8"?>
<a:theme xmlns:a="http://schemas.openxmlformats.org/drawingml/2006/main" name="1_Office Theme">
  <a:themeElements>
    <a:clrScheme name="One slide lessons">
      <a:dk1>
        <a:sysClr val="windowText" lastClr="000000"/>
      </a:dk1>
      <a:lt1>
        <a:srgbClr val="CCECFF"/>
      </a:lt1>
      <a:dk2>
        <a:srgbClr val="44546A"/>
      </a:dk2>
      <a:lt2>
        <a:srgbClr val="00EA80"/>
      </a:lt2>
      <a:accent1>
        <a:srgbClr val="0000FF"/>
      </a:accent1>
      <a:accent2>
        <a:srgbClr val="ED7D31"/>
      </a:accent2>
      <a:accent3>
        <a:srgbClr val="FF0000"/>
      </a:accent3>
      <a:accent4>
        <a:srgbClr val="00B050"/>
      </a:accent4>
      <a:accent5>
        <a:srgbClr val="9900FF"/>
      </a:accent5>
      <a:accent6>
        <a:srgbClr val="A5A5A5"/>
      </a:accent6>
      <a:hlink>
        <a:srgbClr val="9900FF"/>
      </a:hlink>
      <a:folHlink>
        <a:srgbClr val="C165FF"/>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2013 - 2022"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552</TotalTime>
  <Words>1796</Words>
  <Application>Microsoft Office PowerPoint</Application>
  <PresentationFormat>Widescreen</PresentationFormat>
  <Paragraphs>121</Paragraphs>
  <Slides>14</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14</vt:i4>
      </vt:variant>
    </vt:vector>
  </HeadingPairs>
  <TitlesOfParts>
    <vt:vector size="19" baseType="lpstr">
      <vt:lpstr>Arial</vt:lpstr>
      <vt:lpstr>Calibri</vt:lpstr>
      <vt:lpstr>Calibri Light</vt:lpstr>
      <vt:lpstr>Söhne</vt:lpstr>
      <vt:lpstr>1_Office Theme</vt:lpstr>
      <vt:lpstr>The Role of Central Banks in Financial Markets</vt:lpstr>
      <vt:lpstr>Intro to Central Banks</vt:lpstr>
      <vt:lpstr>PowerPoint Presentation</vt:lpstr>
      <vt:lpstr>Monetary Policy (Recap)</vt:lpstr>
      <vt:lpstr>PowerPoint Presentation</vt:lpstr>
      <vt:lpstr>PowerPoint Presentation</vt:lpstr>
      <vt:lpstr>Banker to The Government</vt:lpstr>
      <vt:lpstr>PowerPoint Presentation</vt:lpstr>
      <vt:lpstr>Banker to The Banks – Lender of Last Resort</vt:lpstr>
      <vt:lpstr>PowerPoint Presentation</vt:lpstr>
      <vt:lpstr>PowerPoint Presentation</vt:lpstr>
      <vt:lpstr>Regulators of The Banking Industry</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Role of Central Banks in Financial Markets</dc:title>
  <dc:creator>O'Grady, Hugo (SHHS) Staff</dc:creator>
  <cp:lastModifiedBy>Hugo O'Grady</cp:lastModifiedBy>
  <cp:revision>24</cp:revision>
  <dcterms:created xsi:type="dcterms:W3CDTF">2023-02-20T10:27:48Z</dcterms:created>
  <dcterms:modified xsi:type="dcterms:W3CDTF">2024-03-14T09:25:09Z</dcterms:modified>
</cp:coreProperties>
</file>